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notesSlides/notesSlide1.xml" ContentType="application/vnd.openxmlformats-officedocument.presentationml.notesSlide+xml"/>
  <Default Extension="png" ContentType="image/png"/>
  <Override PartName="/ppt/diagrams/colors2.xml" ContentType="application/vnd.openxmlformats-officedocument.drawingml.diagramColors+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2.xml" ContentType="application/vnd.openxmlformats-officedocument.drawingml.diagramLayout+xml"/>
  <Default Extension="vml" ContentType="application/vnd.openxmlformats-officedocument.vmlDrawing"/>
  <Override PartName="/ppt/diagrams/data3.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315" r:id="rId2"/>
    <p:sldId id="539" r:id="rId3"/>
    <p:sldId id="547" r:id="rId4"/>
    <p:sldId id="550" r:id="rId5"/>
    <p:sldId id="549" r:id="rId6"/>
    <p:sldId id="553" r:id="rId7"/>
    <p:sldId id="552" r:id="rId8"/>
    <p:sldId id="551" r:id="rId9"/>
    <p:sldId id="554" r:id="rId10"/>
    <p:sldId id="557" r:id="rId11"/>
    <p:sldId id="559" r:id="rId12"/>
    <p:sldId id="558" r:id="rId13"/>
    <p:sldId id="560" r:id="rId14"/>
    <p:sldId id="561" r:id="rId15"/>
    <p:sldId id="562" r:id="rId16"/>
    <p:sldId id="563" r:id="rId17"/>
    <p:sldId id="564" r:id="rId18"/>
    <p:sldId id="565" r:id="rId19"/>
    <p:sldId id="566" r:id="rId20"/>
    <p:sldId id="555" r:id="rId21"/>
    <p:sldId id="568" r:id="rId22"/>
    <p:sldId id="567" r:id="rId23"/>
    <p:sldId id="569" r:id="rId24"/>
    <p:sldId id="572" r:id="rId25"/>
    <p:sldId id="571" r:id="rId26"/>
    <p:sldId id="570" r:id="rId27"/>
    <p:sldId id="573" r:id="rId28"/>
    <p:sldId id="581" r:id="rId29"/>
    <p:sldId id="588" r:id="rId30"/>
    <p:sldId id="584" r:id="rId31"/>
    <p:sldId id="589" r:id="rId32"/>
    <p:sldId id="587" r:id="rId33"/>
    <p:sldId id="590" r:id="rId34"/>
    <p:sldId id="585" r:id="rId35"/>
    <p:sldId id="591" r:id="rId36"/>
    <p:sldId id="592" r:id="rId37"/>
    <p:sldId id="586" r:id="rId38"/>
    <p:sldId id="582" r:id="rId39"/>
    <p:sldId id="574" r:id="rId40"/>
    <p:sldId id="583" r:id="rId41"/>
    <p:sldId id="575" r:id="rId42"/>
    <p:sldId id="593" r:id="rId43"/>
    <p:sldId id="594" r:id="rId44"/>
    <p:sldId id="595" r:id="rId45"/>
    <p:sldId id="577" r:id="rId46"/>
    <p:sldId id="596" r:id="rId47"/>
    <p:sldId id="578" r:id="rId48"/>
    <p:sldId id="580" r:id="rId49"/>
    <p:sldId id="576" r:id="rId50"/>
    <p:sldId id="597" r:id="rId51"/>
    <p:sldId id="579" r:id="rId52"/>
    <p:sldId id="548" r:id="rId53"/>
    <p:sldId id="537" r:id="rId54"/>
  </p:sldIdLst>
  <p:sldSz cx="12241213" cy="7200900"/>
  <p:notesSz cx="6858000" cy="9144000"/>
  <p:custDataLst>
    <p:tags r:id="rId56"/>
  </p:custDataLst>
  <p:defaultTextStyle>
    <a:defPPr>
      <a:defRPr lang="zh-CN"/>
    </a:defPPr>
    <a:lvl1pPr marL="0" algn="l" defTabSz="1243982" rtl="0" eaLnBrk="1" latinLnBrk="0" hangingPunct="1">
      <a:defRPr sz="2500" kern="1200">
        <a:solidFill>
          <a:schemeClr val="tx1"/>
        </a:solidFill>
        <a:latin typeface="+mn-lt"/>
        <a:ea typeface="+mn-ea"/>
        <a:cs typeface="+mn-cs"/>
      </a:defRPr>
    </a:lvl1pPr>
    <a:lvl2pPr marL="621990" algn="l" defTabSz="1243982" rtl="0" eaLnBrk="1" latinLnBrk="0" hangingPunct="1">
      <a:defRPr sz="2500" kern="1200">
        <a:solidFill>
          <a:schemeClr val="tx1"/>
        </a:solidFill>
        <a:latin typeface="+mn-lt"/>
        <a:ea typeface="+mn-ea"/>
        <a:cs typeface="+mn-cs"/>
      </a:defRPr>
    </a:lvl2pPr>
    <a:lvl3pPr marL="1243982" algn="l" defTabSz="1243982" rtl="0" eaLnBrk="1" latinLnBrk="0" hangingPunct="1">
      <a:defRPr sz="2500" kern="1200">
        <a:solidFill>
          <a:schemeClr val="tx1"/>
        </a:solidFill>
        <a:latin typeface="+mn-lt"/>
        <a:ea typeface="+mn-ea"/>
        <a:cs typeface="+mn-cs"/>
      </a:defRPr>
    </a:lvl3pPr>
    <a:lvl4pPr marL="1865972" algn="l" defTabSz="1243982" rtl="0" eaLnBrk="1" latinLnBrk="0" hangingPunct="1">
      <a:defRPr sz="2500" kern="1200">
        <a:solidFill>
          <a:schemeClr val="tx1"/>
        </a:solidFill>
        <a:latin typeface="+mn-lt"/>
        <a:ea typeface="+mn-ea"/>
        <a:cs typeface="+mn-cs"/>
      </a:defRPr>
    </a:lvl4pPr>
    <a:lvl5pPr marL="2487964" algn="l" defTabSz="1243982" rtl="0" eaLnBrk="1" latinLnBrk="0" hangingPunct="1">
      <a:defRPr sz="2500" kern="1200">
        <a:solidFill>
          <a:schemeClr val="tx1"/>
        </a:solidFill>
        <a:latin typeface="+mn-lt"/>
        <a:ea typeface="+mn-ea"/>
        <a:cs typeface="+mn-cs"/>
      </a:defRPr>
    </a:lvl5pPr>
    <a:lvl6pPr marL="3109954" algn="l" defTabSz="1243982" rtl="0" eaLnBrk="1" latinLnBrk="0" hangingPunct="1">
      <a:defRPr sz="2500" kern="1200">
        <a:solidFill>
          <a:schemeClr val="tx1"/>
        </a:solidFill>
        <a:latin typeface="+mn-lt"/>
        <a:ea typeface="+mn-ea"/>
        <a:cs typeface="+mn-cs"/>
      </a:defRPr>
    </a:lvl6pPr>
    <a:lvl7pPr marL="3731945" algn="l" defTabSz="1243982" rtl="0" eaLnBrk="1" latinLnBrk="0" hangingPunct="1">
      <a:defRPr sz="2500" kern="1200">
        <a:solidFill>
          <a:schemeClr val="tx1"/>
        </a:solidFill>
        <a:latin typeface="+mn-lt"/>
        <a:ea typeface="+mn-ea"/>
        <a:cs typeface="+mn-cs"/>
      </a:defRPr>
    </a:lvl7pPr>
    <a:lvl8pPr marL="4353936" algn="l" defTabSz="1243982" rtl="0" eaLnBrk="1" latinLnBrk="0" hangingPunct="1">
      <a:defRPr sz="2500" kern="1200">
        <a:solidFill>
          <a:schemeClr val="tx1"/>
        </a:solidFill>
        <a:latin typeface="+mn-lt"/>
        <a:ea typeface="+mn-ea"/>
        <a:cs typeface="+mn-cs"/>
      </a:defRPr>
    </a:lvl8pPr>
    <a:lvl9pPr marL="4975927" algn="l" defTabSz="1243982" rtl="0" eaLnBrk="1" latinLnBrk="0" hangingPunct="1">
      <a:defRPr sz="25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000FF"/>
    <a:srgbClr val="080808"/>
    <a:srgbClr val="00AEEE"/>
    <a:srgbClr val="FF66FF"/>
    <a:srgbClr val="0303EB"/>
    <a:srgbClr val="FE9800"/>
    <a:srgbClr val="F3F3F3"/>
    <a:srgbClr val="01AEEE"/>
    <a:srgbClr val="72CD4F"/>
    <a:srgbClr val="FFCC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7908" autoAdjust="0"/>
    <p:restoredTop sz="94039" autoAdjust="0"/>
  </p:normalViewPr>
  <p:slideViewPr>
    <p:cSldViewPr>
      <p:cViewPr varScale="1">
        <p:scale>
          <a:sx n="76" d="100"/>
          <a:sy n="76" d="100"/>
        </p:scale>
        <p:origin x="-906" y="-90"/>
      </p:cViewPr>
      <p:guideLst>
        <p:guide orient="horz" pos="2269"/>
        <p:guide pos="3856"/>
      </p:guideLst>
    </p:cSldViewPr>
  </p:slideViewPr>
  <p:outlineViewPr>
    <p:cViewPr>
      <p:scale>
        <a:sx n="33" d="100"/>
        <a:sy n="33" d="100"/>
      </p:scale>
      <p:origin x="0" y="-864"/>
    </p:cViewPr>
  </p:outlineViewPr>
  <p:notesTextViewPr>
    <p:cViewPr>
      <p:scale>
        <a:sx n="100" d="100"/>
        <a:sy n="100" d="100"/>
      </p:scale>
      <p:origin x="0" y="0"/>
    </p:cViewPr>
  </p:notesTextViewPr>
  <p:sorterViewPr>
    <p:cViewPr>
      <p:scale>
        <a:sx n="100" d="100"/>
        <a:sy n="100" d="100"/>
      </p:scale>
      <p:origin x="0" y="-289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_rels/data1.xml.rels><?xml version="1.0" encoding="UTF-8" standalone="yes"?>
<Relationships xmlns="http://schemas.openxmlformats.org/package/2006/relationships"><Relationship Id="rId1" Type="http://schemas.openxmlformats.org/officeDocument/2006/relationships/image" Target="../media/image6.jpeg"/></Relationships>
</file>

<file path=ppt/diagrams/_rels/data2.xml.rels><?xml version="1.0" encoding="UTF-8" standalone="yes"?>
<Relationships xmlns="http://schemas.openxmlformats.org/package/2006/relationships"><Relationship Id="rId1" Type="http://schemas.openxmlformats.org/officeDocument/2006/relationships/image" Target="../media/image7.jpeg"/></Relationships>
</file>

<file path=ppt/diagrams/_rels/data3.xml.rels><?xml version="1.0" encoding="UTF-8" standalone="yes"?>
<Relationships xmlns="http://schemas.openxmlformats.org/package/2006/relationships"><Relationship Id="rId1" Type="http://schemas.openxmlformats.org/officeDocument/2006/relationships/image" Target="../media/image8.jpeg"/></Relationships>
</file>

<file path=ppt/diagrams/colors1.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14C08FB-3523-43BB-8E9C-E98D6780CF9B}" type="doc">
      <dgm:prSet loTypeId="urn:microsoft.com/office/officeart/2005/8/layout/hList9" loCatId="list" qsTypeId="urn:microsoft.com/office/officeart/2005/8/quickstyle/3d1" qsCatId="3D" csTypeId="urn:microsoft.com/office/officeart/2005/8/colors/accent1_2#3" csCatId="accent1" phldr="1"/>
      <dgm:spPr/>
      <dgm:t>
        <a:bodyPr/>
        <a:lstStyle/>
        <a:p>
          <a:endParaRPr lang="zh-CN" altLang="en-US"/>
        </a:p>
      </dgm:t>
    </dgm:pt>
    <dgm:pt modelId="{5FC2CD6F-CF71-4F85-A4A9-DA850BC47BFB}">
      <dgm:prSet phldrT="[文本]" custT="1"/>
      <dgm:spPr/>
      <dgm:t>
        <a:bodyPr/>
        <a:lstStyle/>
        <a:p>
          <a:r>
            <a:rPr lang="zh-CN" altLang="en-US" sz="2400" b="1" dirty="0" smtClean="0"/>
            <a:t>电锁器 联锁</a:t>
          </a:r>
          <a:endParaRPr lang="zh-CN" altLang="en-US" sz="2400" b="1" dirty="0"/>
        </a:p>
      </dgm:t>
    </dgm:pt>
    <dgm:pt modelId="{A55E5611-057A-456D-94E7-4F54FDEAAF30}" type="parTrans" cxnId="{0A500E7E-3946-4C93-A5F7-68963732317E}">
      <dgm:prSet/>
      <dgm:spPr/>
      <dgm:t>
        <a:bodyPr/>
        <a:lstStyle/>
        <a:p>
          <a:endParaRPr lang="zh-CN" altLang="en-US"/>
        </a:p>
      </dgm:t>
    </dgm:pt>
    <dgm:pt modelId="{1F6C88B6-50E6-4110-8B0E-92841A3C42FB}" type="sibTrans" cxnId="{0A500E7E-3946-4C93-A5F7-68963732317E}">
      <dgm:prSet/>
      <dgm:spPr/>
      <dgm:t>
        <a:bodyPr/>
        <a:lstStyle/>
        <a:p>
          <a:endParaRPr lang="zh-CN" altLang="en-US"/>
        </a:p>
      </dgm:t>
    </dgm:pt>
    <dgm:pt modelId="{AB9D4F12-3142-4D71-A570-46A734A6018B}" type="pres">
      <dgm:prSet presAssocID="{F14C08FB-3523-43BB-8E9C-E98D6780CF9B}" presName="list" presStyleCnt="0">
        <dgm:presLayoutVars>
          <dgm:dir/>
          <dgm:animLvl val="lvl"/>
        </dgm:presLayoutVars>
      </dgm:prSet>
      <dgm:spPr/>
      <dgm:t>
        <a:bodyPr/>
        <a:lstStyle/>
        <a:p>
          <a:endParaRPr lang="zh-CN" altLang="en-US"/>
        </a:p>
      </dgm:t>
    </dgm:pt>
    <dgm:pt modelId="{BAEDC0F9-09B3-4C3A-8A94-C5900D86112D}" type="pres">
      <dgm:prSet presAssocID="{5FC2CD6F-CF71-4F85-A4A9-DA850BC47BFB}" presName="posSpace" presStyleCnt="0"/>
      <dgm:spPr/>
    </dgm:pt>
    <dgm:pt modelId="{07DE1CF1-81FA-4EB9-A6E7-1819FC981372}" type="pres">
      <dgm:prSet presAssocID="{5FC2CD6F-CF71-4F85-A4A9-DA850BC47BFB}" presName="vertFlow" presStyleCnt="0"/>
      <dgm:spPr/>
    </dgm:pt>
    <dgm:pt modelId="{A31DB210-2C40-40C5-816B-555F91FAB514}" type="pres">
      <dgm:prSet presAssocID="{5FC2CD6F-CF71-4F85-A4A9-DA850BC47BFB}" presName="topSpace" presStyleCnt="0"/>
      <dgm:spPr/>
    </dgm:pt>
    <dgm:pt modelId="{48969CF3-7BB9-4C2F-83CD-7C8D0CC5A44A}" type="pres">
      <dgm:prSet presAssocID="{5FC2CD6F-CF71-4F85-A4A9-DA850BC47BFB}" presName="firstComp" presStyleCnt="0"/>
      <dgm:spPr/>
    </dgm:pt>
    <dgm:pt modelId="{76C6C909-3873-43BE-BC4D-33A07521E459}" type="pres">
      <dgm:prSet presAssocID="{5FC2CD6F-CF71-4F85-A4A9-DA850BC47BFB}" presName="firstChild" presStyleLbl="bgAccFollowNode1" presStyleIdx="0" presStyleCnt="1" custScaleX="139626" custScaleY="139626" custLinFactNeighborX="-5888" custLinFactNeighborY="-93180"/>
      <dgm:spPr>
        <a:blipFill rotWithShape="0">
          <a:blip xmlns:r="http://schemas.openxmlformats.org/officeDocument/2006/relationships" r:embed="rId1"/>
          <a:stretch>
            <a:fillRect/>
          </a:stretch>
        </a:blipFill>
      </dgm:spPr>
      <dgm:t>
        <a:bodyPr/>
        <a:lstStyle/>
        <a:p>
          <a:endParaRPr lang="zh-CN" altLang="en-US"/>
        </a:p>
      </dgm:t>
    </dgm:pt>
    <dgm:pt modelId="{10197305-7BC9-4427-A7DB-2F20C8FE64AD}" type="pres">
      <dgm:prSet presAssocID="{5FC2CD6F-CF71-4F85-A4A9-DA850BC47BFB}" presName="firstChildTx" presStyleLbl="bgAccFollowNode1" presStyleIdx="0" presStyleCnt="1">
        <dgm:presLayoutVars>
          <dgm:bulletEnabled val="1"/>
        </dgm:presLayoutVars>
      </dgm:prSet>
      <dgm:spPr/>
      <dgm:t>
        <a:bodyPr/>
        <a:lstStyle/>
        <a:p>
          <a:endParaRPr lang="zh-CN" altLang="en-US"/>
        </a:p>
      </dgm:t>
    </dgm:pt>
    <dgm:pt modelId="{6211493A-2CA8-4C20-A6A7-E3D92700DDEB}" type="pres">
      <dgm:prSet presAssocID="{5FC2CD6F-CF71-4F85-A4A9-DA850BC47BFB}" presName="negSpace" presStyleCnt="0"/>
      <dgm:spPr/>
    </dgm:pt>
    <dgm:pt modelId="{16D3FEDC-7CF0-4FE9-839F-FC640A9ADDFE}" type="pres">
      <dgm:prSet presAssocID="{5FC2CD6F-CF71-4F85-A4A9-DA850BC47BFB}" presName="circle" presStyleLbl="node1" presStyleIdx="0" presStyleCnt="1" custScaleX="78871" custScaleY="78871" custLinFactNeighborX="-52056" custLinFactNeighborY="36706"/>
      <dgm:spPr/>
      <dgm:t>
        <a:bodyPr/>
        <a:lstStyle/>
        <a:p>
          <a:endParaRPr lang="zh-CN" altLang="en-US"/>
        </a:p>
      </dgm:t>
    </dgm:pt>
  </dgm:ptLst>
  <dgm:cxnLst>
    <dgm:cxn modelId="{0A500E7E-3946-4C93-A5F7-68963732317E}" srcId="{F14C08FB-3523-43BB-8E9C-E98D6780CF9B}" destId="{5FC2CD6F-CF71-4F85-A4A9-DA850BC47BFB}" srcOrd="0" destOrd="0" parTransId="{A55E5611-057A-456D-94E7-4F54FDEAAF30}" sibTransId="{1F6C88B6-50E6-4110-8B0E-92841A3C42FB}"/>
    <dgm:cxn modelId="{A4641FE6-E84F-45EE-BA2D-CE7C6B1E269A}" type="presOf" srcId="{5FC2CD6F-CF71-4F85-A4A9-DA850BC47BFB}" destId="{16D3FEDC-7CF0-4FE9-839F-FC640A9ADDFE}" srcOrd="0" destOrd="0" presId="urn:microsoft.com/office/officeart/2005/8/layout/hList9"/>
    <dgm:cxn modelId="{864339B7-A46E-4A68-AA0B-BC92A7A13877}" type="presOf" srcId="{F14C08FB-3523-43BB-8E9C-E98D6780CF9B}" destId="{AB9D4F12-3142-4D71-A570-46A734A6018B}" srcOrd="0" destOrd="0" presId="urn:microsoft.com/office/officeart/2005/8/layout/hList9"/>
    <dgm:cxn modelId="{12CB7007-6FB5-4E2F-ABEB-7AA6DCC78993}" type="presParOf" srcId="{AB9D4F12-3142-4D71-A570-46A734A6018B}" destId="{BAEDC0F9-09B3-4C3A-8A94-C5900D86112D}" srcOrd="0" destOrd="0" presId="urn:microsoft.com/office/officeart/2005/8/layout/hList9"/>
    <dgm:cxn modelId="{7B8B52FE-429E-4AC8-BD65-ADEA0FDE303C}" type="presParOf" srcId="{AB9D4F12-3142-4D71-A570-46A734A6018B}" destId="{07DE1CF1-81FA-4EB9-A6E7-1819FC981372}" srcOrd="1" destOrd="0" presId="urn:microsoft.com/office/officeart/2005/8/layout/hList9"/>
    <dgm:cxn modelId="{3BF1EDCA-0217-42B6-BEE3-A6B6FA9241CE}" type="presParOf" srcId="{07DE1CF1-81FA-4EB9-A6E7-1819FC981372}" destId="{A31DB210-2C40-40C5-816B-555F91FAB514}" srcOrd="0" destOrd="0" presId="urn:microsoft.com/office/officeart/2005/8/layout/hList9"/>
    <dgm:cxn modelId="{09D9DF9D-F083-4E7D-8042-D4DF776CBC0C}" type="presParOf" srcId="{07DE1CF1-81FA-4EB9-A6E7-1819FC981372}" destId="{48969CF3-7BB9-4C2F-83CD-7C8D0CC5A44A}" srcOrd="1" destOrd="0" presId="urn:microsoft.com/office/officeart/2005/8/layout/hList9"/>
    <dgm:cxn modelId="{F341E53B-4516-4FBD-B30C-C5F6A7F97880}" type="presParOf" srcId="{48969CF3-7BB9-4C2F-83CD-7C8D0CC5A44A}" destId="{76C6C909-3873-43BE-BC4D-33A07521E459}" srcOrd="0" destOrd="0" presId="urn:microsoft.com/office/officeart/2005/8/layout/hList9"/>
    <dgm:cxn modelId="{3A5E0B6E-6CA6-4EBE-AAF3-C0E39C1E4123}" type="presParOf" srcId="{48969CF3-7BB9-4C2F-83CD-7C8D0CC5A44A}" destId="{10197305-7BC9-4427-A7DB-2F20C8FE64AD}" srcOrd="1" destOrd="0" presId="urn:microsoft.com/office/officeart/2005/8/layout/hList9"/>
    <dgm:cxn modelId="{BE1B897D-5E2F-422B-ACF1-4EA7217D15AA}" type="presParOf" srcId="{AB9D4F12-3142-4D71-A570-46A734A6018B}" destId="{6211493A-2CA8-4C20-A6A7-E3D92700DDEB}" srcOrd="2" destOrd="0" presId="urn:microsoft.com/office/officeart/2005/8/layout/hList9"/>
    <dgm:cxn modelId="{443A22C4-E05D-47E3-A62E-25DC8F625C9C}" type="presParOf" srcId="{AB9D4F12-3142-4D71-A570-46A734A6018B}" destId="{16D3FEDC-7CF0-4FE9-839F-FC640A9ADDFE}" srcOrd="3" destOrd="0" presId="urn:microsoft.com/office/officeart/2005/8/layout/hList9"/>
  </dgm:cxnLst>
  <dgm:bg/>
  <dgm:whole/>
</dgm:dataModel>
</file>

<file path=ppt/diagrams/data2.xml><?xml version="1.0" encoding="utf-8"?>
<dgm:dataModel xmlns:dgm="http://schemas.openxmlformats.org/drawingml/2006/diagram" xmlns:a="http://schemas.openxmlformats.org/drawingml/2006/main">
  <dgm:ptLst>
    <dgm:pt modelId="{F14C08FB-3523-43BB-8E9C-E98D6780CF9B}" type="doc">
      <dgm:prSet loTypeId="urn:microsoft.com/office/officeart/2005/8/layout/hList9" loCatId="list" qsTypeId="urn:microsoft.com/office/officeart/2005/8/quickstyle/3d1" qsCatId="3D" csTypeId="urn:microsoft.com/office/officeart/2005/8/colors/colorful4" csCatId="colorful" phldr="1"/>
      <dgm:spPr/>
      <dgm:t>
        <a:bodyPr/>
        <a:lstStyle/>
        <a:p>
          <a:endParaRPr lang="zh-CN" altLang="en-US"/>
        </a:p>
      </dgm:t>
    </dgm:pt>
    <dgm:pt modelId="{5FC2CD6F-CF71-4F85-A4A9-DA850BC47BFB}">
      <dgm:prSet phldrT="[文本]" custT="1"/>
      <dgm:spPr/>
      <dgm:t>
        <a:bodyPr/>
        <a:lstStyle/>
        <a:p>
          <a:r>
            <a:rPr lang="zh-CN" altLang="en-US" sz="2400" dirty="0" smtClean="0"/>
            <a:t> </a:t>
          </a:r>
          <a:r>
            <a:rPr lang="en-US" altLang="zh-CN" sz="2400" dirty="0" smtClean="0"/>
            <a:t>6502 </a:t>
          </a:r>
          <a:r>
            <a:rPr lang="zh-CN" altLang="en-US" sz="2400" dirty="0" smtClean="0"/>
            <a:t>电气集中</a:t>
          </a:r>
          <a:endParaRPr lang="zh-CN" altLang="en-US" sz="2400" dirty="0"/>
        </a:p>
      </dgm:t>
    </dgm:pt>
    <dgm:pt modelId="{A55E5611-057A-456D-94E7-4F54FDEAAF30}" type="parTrans" cxnId="{0A500E7E-3946-4C93-A5F7-68963732317E}">
      <dgm:prSet/>
      <dgm:spPr/>
      <dgm:t>
        <a:bodyPr/>
        <a:lstStyle/>
        <a:p>
          <a:endParaRPr lang="zh-CN" altLang="en-US"/>
        </a:p>
      </dgm:t>
    </dgm:pt>
    <dgm:pt modelId="{1F6C88B6-50E6-4110-8B0E-92841A3C42FB}" type="sibTrans" cxnId="{0A500E7E-3946-4C93-A5F7-68963732317E}">
      <dgm:prSet/>
      <dgm:spPr/>
      <dgm:t>
        <a:bodyPr/>
        <a:lstStyle/>
        <a:p>
          <a:endParaRPr lang="zh-CN" altLang="en-US"/>
        </a:p>
      </dgm:t>
    </dgm:pt>
    <dgm:pt modelId="{53E90A38-102D-4A4F-A003-F60527EA756E}">
      <dgm:prSet phldrT="[文本]" custT="1"/>
      <dgm:spPr>
        <a:blipFill rotWithShape="0">
          <a:blip xmlns:r="http://schemas.openxmlformats.org/officeDocument/2006/relationships" r:embed="rId1"/>
          <a:stretch>
            <a:fillRect/>
          </a:stretch>
        </a:blipFill>
      </dgm:spPr>
      <dgm:t>
        <a:bodyPr/>
        <a:lstStyle/>
        <a:p>
          <a:endParaRPr lang="zh-CN" altLang="en-US" sz="2400" dirty="0"/>
        </a:p>
      </dgm:t>
    </dgm:pt>
    <dgm:pt modelId="{819516EA-F0A6-47B3-97AA-2D145FC7CB8A}" type="parTrans" cxnId="{BAC8DF4A-D7BE-46D5-91ED-18B80D44C14C}">
      <dgm:prSet/>
      <dgm:spPr/>
      <dgm:t>
        <a:bodyPr/>
        <a:lstStyle/>
        <a:p>
          <a:endParaRPr lang="zh-CN" altLang="en-US"/>
        </a:p>
      </dgm:t>
    </dgm:pt>
    <dgm:pt modelId="{04A29C24-D793-4685-8593-A1EAB7638041}" type="sibTrans" cxnId="{BAC8DF4A-D7BE-46D5-91ED-18B80D44C14C}">
      <dgm:prSet/>
      <dgm:spPr/>
      <dgm:t>
        <a:bodyPr/>
        <a:lstStyle/>
        <a:p>
          <a:endParaRPr lang="zh-CN" altLang="en-US"/>
        </a:p>
      </dgm:t>
    </dgm:pt>
    <dgm:pt modelId="{AB9D4F12-3142-4D71-A570-46A734A6018B}" type="pres">
      <dgm:prSet presAssocID="{F14C08FB-3523-43BB-8E9C-E98D6780CF9B}" presName="list" presStyleCnt="0">
        <dgm:presLayoutVars>
          <dgm:dir/>
          <dgm:animLvl val="lvl"/>
        </dgm:presLayoutVars>
      </dgm:prSet>
      <dgm:spPr/>
      <dgm:t>
        <a:bodyPr/>
        <a:lstStyle/>
        <a:p>
          <a:endParaRPr lang="zh-CN" altLang="en-US"/>
        </a:p>
      </dgm:t>
    </dgm:pt>
    <dgm:pt modelId="{BAEDC0F9-09B3-4C3A-8A94-C5900D86112D}" type="pres">
      <dgm:prSet presAssocID="{5FC2CD6F-CF71-4F85-A4A9-DA850BC47BFB}" presName="posSpace" presStyleCnt="0"/>
      <dgm:spPr/>
    </dgm:pt>
    <dgm:pt modelId="{07DE1CF1-81FA-4EB9-A6E7-1819FC981372}" type="pres">
      <dgm:prSet presAssocID="{5FC2CD6F-CF71-4F85-A4A9-DA850BC47BFB}" presName="vertFlow" presStyleCnt="0"/>
      <dgm:spPr/>
    </dgm:pt>
    <dgm:pt modelId="{A31DB210-2C40-40C5-816B-555F91FAB514}" type="pres">
      <dgm:prSet presAssocID="{5FC2CD6F-CF71-4F85-A4A9-DA850BC47BFB}" presName="topSpace" presStyleCnt="0"/>
      <dgm:spPr/>
    </dgm:pt>
    <dgm:pt modelId="{48969CF3-7BB9-4C2F-83CD-7C8D0CC5A44A}" type="pres">
      <dgm:prSet presAssocID="{5FC2CD6F-CF71-4F85-A4A9-DA850BC47BFB}" presName="firstComp" presStyleCnt="0"/>
      <dgm:spPr/>
    </dgm:pt>
    <dgm:pt modelId="{76C6C909-3873-43BE-BC4D-33A07521E459}" type="pres">
      <dgm:prSet presAssocID="{5FC2CD6F-CF71-4F85-A4A9-DA850BC47BFB}" presName="firstChild" presStyleLbl="bgAccFollowNode1" presStyleIdx="0" presStyleCnt="1" custScaleX="139626" custScaleY="139626" custLinFactNeighborX="-2812" custLinFactNeighborY="404"/>
      <dgm:spPr/>
      <dgm:t>
        <a:bodyPr/>
        <a:lstStyle/>
        <a:p>
          <a:endParaRPr lang="zh-CN" altLang="en-US"/>
        </a:p>
      </dgm:t>
    </dgm:pt>
    <dgm:pt modelId="{10197305-7BC9-4427-A7DB-2F20C8FE64AD}" type="pres">
      <dgm:prSet presAssocID="{5FC2CD6F-CF71-4F85-A4A9-DA850BC47BFB}" presName="firstChildTx" presStyleLbl="bgAccFollowNode1" presStyleIdx="0" presStyleCnt="1">
        <dgm:presLayoutVars>
          <dgm:bulletEnabled val="1"/>
        </dgm:presLayoutVars>
      </dgm:prSet>
      <dgm:spPr/>
      <dgm:t>
        <a:bodyPr/>
        <a:lstStyle/>
        <a:p>
          <a:endParaRPr lang="zh-CN" altLang="en-US"/>
        </a:p>
      </dgm:t>
    </dgm:pt>
    <dgm:pt modelId="{6211493A-2CA8-4C20-A6A7-E3D92700DDEB}" type="pres">
      <dgm:prSet presAssocID="{5FC2CD6F-CF71-4F85-A4A9-DA850BC47BFB}" presName="negSpace" presStyleCnt="0"/>
      <dgm:spPr/>
    </dgm:pt>
    <dgm:pt modelId="{16D3FEDC-7CF0-4FE9-839F-FC640A9ADDFE}" type="pres">
      <dgm:prSet presAssocID="{5FC2CD6F-CF71-4F85-A4A9-DA850BC47BFB}" presName="circle" presStyleLbl="node1" presStyleIdx="0" presStyleCnt="1" custScaleX="78871" custScaleY="78871" custLinFactNeighborX="-50560" custLinFactNeighborY="54747"/>
      <dgm:spPr/>
      <dgm:t>
        <a:bodyPr/>
        <a:lstStyle/>
        <a:p>
          <a:endParaRPr lang="zh-CN" altLang="en-US"/>
        </a:p>
      </dgm:t>
    </dgm:pt>
  </dgm:ptLst>
  <dgm:cxnLst>
    <dgm:cxn modelId="{EB3E5D2E-C344-4D78-BC33-407BD3F32EBA}" type="presOf" srcId="{F14C08FB-3523-43BB-8E9C-E98D6780CF9B}" destId="{AB9D4F12-3142-4D71-A570-46A734A6018B}" srcOrd="0" destOrd="0" presId="urn:microsoft.com/office/officeart/2005/8/layout/hList9"/>
    <dgm:cxn modelId="{0A500E7E-3946-4C93-A5F7-68963732317E}" srcId="{F14C08FB-3523-43BB-8E9C-E98D6780CF9B}" destId="{5FC2CD6F-CF71-4F85-A4A9-DA850BC47BFB}" srcOrd="0" destOrd="0" parTransId="{A55E5611-057A-456D-94E7-4F54FDEAAF30}" sibTransId="{1F6C88B6-50E6-4110-8B0E-92841A3C42FB}"/>
    <dgm:cxn modelId="{E705EB2D-B213-4875-A255-F6DEC8DD3406}" type="presOf" srcId="{5FC2CD6F-CF71-4F85-A4A9-DA850BC47BFB}" destId="{16D3FEDC-7CF0-4FE9-839F-FC640A9ADDFE}" srcOrd="0" destOrd="0" presId="urn:microsoft.com/office/officeart/2005/8/layout/hList9"/>
    <dgm:cxn modelId="{A70E60C9-ADE1-4B35-BB2F-7F440CD705D7}" type="presOf" srcId="{53E90A38-102D-4A4F-A003-F60527EA756E}" destId="{10197305-7BC9-4427-A7DB-2F20C8FE64AD}" srcOrd="1" destOrd="0" presId="urn:microsoft.com/office/officeart/2005/8/layout/hList9"/>
    <dgm:cxn modelId="{BAC8DF4A-D7BE-46D5-91ED-18B80D44C14C}" srcId="{5FC2CD6F-CF71-4F85-A4A9-DA850BC47BFB}" destId="{53E90A38-102D-4A4F-A003-F60527EA756E}" srcOrd="0" destOrd="0" parTransId="{819516EA-F0A6-47B3-97AA-2D145FC7CB8A}" sibTransId="{04A29C24-D793-4685-8593-A1EAB7638041}"/>
    <dgm:cxn modelId="{8EDA642C-496C-4C15-83A8-18CCB66B9E50}" type="presOf" srcId="{53E90A38-102D-4A4F-A003-F60527EA756E}" destId="{76C6C909-3873-43BE-BC4D-33A07521E459}" srcOrd="0" destOrd="0" presId="urn:microsoft.com/office/officeart/2005/8/layout/hList9"/>
    <dgm:cxn modelId="{91B6CB34-9E4D-4DB9-99CB-B7AFA4043D97}" type="presParOf" srcId="{AB9D4F12-3142-4D71-A570-46A734A6018B}" destId="{BAEDC0F9-09B3-4C3A-8A94-C5900D86112D}" srcOrd="0" destOrd="0" presId="urn:microsoft.com/office/officeart/2005/8/layout/hList9"/>
    <dgm:cxn modelId="{4F47F420-8435-4256-97DC-16EB377E5C3E}" type="presParOf" srcId="{AB9D4F12-3142-4D71-A570-46A734A6018B}" destId="{07DE1CF1-81FA-4EB9-A6E7-1819FC981372}" srcOrd="1" destOrd="0" presId="urn:microsoft.com/office/officeart/2005/8/layout/hList9"/>
    <dgm:cxn modelId="{0569A472-36D8-4E87-8E6F-1EE04BF6634B}" type="presParOf" srcId="{07DE1CF1-81FA-4EB9-A6E7-1819FC981372}" destId="{A31DB210-2C40-40C5-816B-555F91FAB514}" srcOrd="0" destOrd="0" presId="urn:microsoft.com/office/officeart/2005/8/layout/hList9"/>
    <dgm:cxn modelId="{F8958C7A-30AA-418C-9D02-D9DF9FE90FAC}" type="presParOf" srcId="{07DE1CF1-81FA-4EB9-A6E7-1819FC981372}" destId="{48969CF3-7BB9-4C2F-83CD-7C8D0CC5A44A}" srcOrd="1" destOrd="0" presId="urn:microsoft.com/office/officeart/2005/8/layout/hList9"/>
    <dgm:cxn modelId="{861EF9B4-6A3F-4040-AEE7-9A9988F75F01}" type="presParOf" srcId="{48969CF3-7BB9-4C2F-83CD-7C8D0CC5A44A}" destId="{76C6C909-3873-43BE-BC4D-33A07521E459}" srcOrd="0" destOrd="0" presId="urn:microsoft.com/office/officeart/2005/8/layout/hList9"/>
    <dgm:cxn modelId="{C059080F-39C1-4ED1-94FF-FDFA13CB9B2E}" type="presParOf" srcId="{48969CF3-7BB9-4C2F-83CD-7C8D0CC5A44A}" destId="{10197305-7BC9-4427-A7DB-2F20C8FE64AD}" srcOrd="1" destOrd="0" presId="urn:microsoft.com/office/officeart/2005/8/layout/hList9"/>
    <dgm:cxn modelId="{D1196A2E-0BC4-4F03-825A-EB52B87A6059}" type="presParOf" srcId="{AB9D4F12-3142-4D71-A570-46A734A6018B}" destId="{6211493A-2CA8-4C20-A6A7-E3D92700DDEB}" srcOrd="2" destOrd="0" presId="urn:microsoft.com/office/officeart/2005/8/layout/hList9"/>
    <dgm:cxn modelId="{FD711DD0-5A6B-4E44-A0D8-70CAB75771D3}" type="presParOf" srcId="{AB9D4F12-3142-4D71-A570-46A734A6018B}" destId="{16D3FEDC-7CF0-4FE9-839F-FC640A9ADDFE}" srcOrd="3" destOrd="0" presId="urn:microsoft.com/office/officeart/2005/8/layout/hList9"/>
  </dgm:cxnLst>
  <dgm:bg/>
  <dgm:whole/>
</dgm:dataModel>
</file>

<file path=ppt/diagrams/data3.xml><?xml version="1.0" encoding="utf-8"?>
<dgm:dataModel xmlns:dgm="http://schemas.openxmlformats.org/drawingml/2006/diagram" xmlns:a="http://schemas.openxmlformats.org/drawingml/2006/main">
  <dgm:ptLst>
    <dgm:pt modelId="{F14C08FB-3523-43BB-8E9C-E98D6780CF9B}" type="doc">
      <dgm:prSet loTypeId="urn:microsoft.com/office/officeart/2005/8/layout/hList9" loCatId="list" qsTypeId="urn:microsoft.com/office/officeart/2005/8/quickstyle/3d1" qsCatId="3D" csTypeId="urn:microsoft.com/office/officeart/2005/8/colors/colorful5" csCatId="colorful" phldr="1"/>
      <dgm:spPr/>
      <dgm:t>
        <a:bodyPr/>
        <a:lstStyle/>
        <a:p>
          <a:endParaRPr lang="zh-CN" altLang="en-US"/>
        </a:p>
      </dgm:t>
    </dgm:pt>
    <dgm:pt modelId="{5FC2CD6F-CF71-4F85-A4A9-DA850BC47BFB}">
      <dgm:prSet phldrT="[文本]" custT="1"/>
      <dgm:spPr/>
      <dgm:t>
        <a:bodyPr/>
        <a:lstStyle/>
        <a:p>
          <a:r>
            <a:rPr lang="zh-CN" altLang="en-US" sz="2400" dirty="0" smtClean="0"/>
            <a:t>计算机 联锁</a:t>
          </a:r>
          <a:endParaRPr lang="zh-CN" altLang="en-US" sz="2400" dirty="0"/>
        </a:p>
      </dgm:t>
    </dgm:pt>
    <dgm:pt modelId="{A55E5611-057A-456D-94E7-4F54FDEAAF30}" type="parTrans" cxnId="{0A500E7E-3946-4C93-A5F7-68963732317E}">
      <dgm:prSet/>
      <dgm:spPr/>
      <dgm:t>
        <a:bodyPr/>
        <a:lstStyle/>
        <a:p>
          <a:endParaRPr lang="zh-CN" altLang="en-US"/>
        </a:p>
      </dgm:t>
    </dgm:pt>
    <dgm:pt modelId="{1F6C88B6-50E6-4110-8B0E-92841A3C42FB}" type="sibTrans" cxnId="{0A500E7E-3946-4C93-A5F7-68963732317E}">
      <dgm:prSet/>
      <dgm:spPr/>
      <dgm:t>
        <a:bodyPr/>
        <a:lstStyle/>
        <a:p>
          <a:endParaRPr lang="zh-CN" altLang="en-US"/>
        </a:p>
      </dgm:t>
    </dgm:pt>
    <dgm:pt modelId="{53E90A38-102D-4A4F-A003-F60527EA756E}">
      <dgm:prSet phldrT="[文本]" custT="1"/>
      <dgm:spPr>
        <a:blipFill rotWithShape="0">
          <a:blip xmlns:r="http://schemas.openxmlformats.org/officeDocument/2006/relationships" r:embed="rId1"/>
          <a:stretch>
            <a:fillRect/>
          </a:stretch>
        </a:blipFill>
      </dgm:spPr>
      <dgm:t>
        <a:bodyPr/>
        <a:lstStyle/>
        <a:p>
          <a:endParaRPr lang="zh-CN" altLang="en-US" sz="2400" dirty="0"/>
        </a:p>
      </dgm:t>
    </dgm:pt>
    <dgm:pt modelId="{819516EA-F0A6-47B3-97AA-2D145FC7CB8A}" type="parTrans" cxnId="{BAC8DF4A-D7BE-46D5-91ED-18B80D44C14C}">
      <dgm:prSet/>
      <dgm:spPr/>
      <dgm:t>
        <a:bodyPr/>
        <a:lstStyle/>
        <a:p>
          <a:endParaRPr lang="zh-CN" altLang="en-US"/>
        </a:p>
      </dgm:t>
    </dgm:pt>
    <dgm:pt modelId="{04A29C24-D793-4685-8593-A1EAB7638041}" type="sibTrans" cxnId="{BAC8DF4A-D7BE-46D5-91ED-18B80D44C14C}">
      <dgm:prSet/>
      <dgm:spPr/>
      <dgm:t>
        <a:bodyPr/>
        <a:lstStyle/>
        <a:p>
          <a:endParaRPr lang="zh-CN" altLang="en-US"/>
        </a:p>
      </dgm:t>
    </dgm:pt>
    <dgm:pt modelId="{AB9D4F12-3142-4D71-A570-46A734A6018B}" type="pres">
      <dgm:prSet presAssocID="{F14C08FB-3523-43BB-8E9C-E98D6780CF9B}" presName="list" presStyleCnt="0">
        <dgm:presLayoutVars>
          <dgm:dir/>
          <dgm:animLvl val="lvl"/>
        </dgm:presLayoutVars>
      </dgm:prSet>
      <dgm:spPr/>
      <dgm:t>
        <a:bodyPr/>
        <a:lstStyle/>
        <a:p>
          <a:endParaRPr lang="zh-CN" altLang="en-US"/>
        </a:p>
      </dgm:t>
    </dgm:pt>
    <dgm:pt modelId="{BAEDC0F9-09B3-4C3A-8A94-C5900D86112D}" type="pres">
      <dgm:prSet presAssocID="{5FC2CD6F-CF71-4F85-A4A9-DA850BC47BFB}" presName="posSpace" presStyleCnt="0"/>
      <dgm:spPr/>
    </dgm:pt>
    <dgm:pt modelId="{07DE1CF1-81FA-4EB9-A6E7-1819FC981372}" type="pres">
      <dgm:prSet presAssocID="{5FC2CD6F-CF71-4F85-A4A9-DA850BC47BFB}" presName="vertFlow" presStyleCnt="0"/>
      <dgm:spPr/>
    </dgm:pt>
    <dgm:pt modelId="{A31DB210-2C40-40C5-816B-555F91FAB514}" type="pres">
      <dgm:prSet presAssocID="{5FC2CD6F-CF71-4F85-A4A9-DA850BC47BFB}" presName="topSpace" presStyleCnt="0"/>
      <dgm:spPr/>
    </dgm:pt>
    <dgm:pt modelId="{48969CF3-7BB9-4C2F-83CD-7C8D0CC5A44A}" type="pres">
      <dgm:prSet presAssocID="{5FC2CD6F-CF71-4F85-A4A9-DA850BC47BFB}" presName="firstComp" presStyleCnt="0"/>
      <dgm:spPr/>
    </dgm:pt>
    <dgm:pt modelId="{76C6C909-3873-43BE-BC4D-33A07521E459}" type="pres">
      <dgm:prSet presAssocID="{5FC2CD6F-CF71-4F85-A4A9-DA850BC47BFB}" presName="firstChild" presStyleLbl="bgAccFollowNode1" presStyleIdx="0" presStyleCnt="1" custScaleX="139626" custScaleY="139626" custLinFactNeighborX="-5182" custLinFactNeighborY="-8506"/>
      <dgm:spPr/>
      <dgm:t>
        <a:bodyPr/>
        <a:lstStyle/>
        <a:p>
          <a:endParaRPr lang="zh-CN" altLang="en-US"/>
        </a:p>
      </dgm:t>
    </dgm:pt>
    <dgm:pt modelId="{10197305-7BC9-4427-A7DB-2F20C8FE64AD}" type="pres">
      <dgm:prSet presAssocID="{5FC2CD6F-CF71-4F85-A4A9-DA850BC47BFB}" presName="firstChildTx" presStyleLbl="bgAccFollowNode1" presStyleIdx="0" presStyleCnt="1">
        <dgm:presLayoutVars>
          <dgm:bulletEnabled val="1"/>
        </dgm:presLayoutVars>
      </dgm:prSet>
      <dgm:spPr/>
      <dgm:t>
        <a:bodyPr/>
        <a:lstStyle/>
        <a:p>
          <a:endParaRPr lang="zh-CN" altLang="en-US"/>
        </a:p>
      </dgm:t>
    </dgm:pt>
    <dgm:pt modelId="{6211493A-2CA8-4C20-A6A7-E3D92700DDEB}" type="pres">
      <dgm:prSet presAssocID="{5FC2CD6F-CF71-4F85-A4A9-DA850BC47BFB}" presName="negSpace" presStyleCnt="0"/>
      <dgm:spPr/>
    </dgm:pt>
    <dgm:pt modelId="{16D3FEDC-7CF0-4FE9-839F-FC640A9ADDFE}" type="pres">
      <dgm:prSet presAssocID="{5FC2CD6F-CF71-4F85-A4A9-DA850BC47BFB}" presName="circle" presStyleLbl="node1" presStyleIdx="0" presStyleCnt="1" custScaleX="84630" custScaleY="84631" custLinFactNeighborX="-51842" custLinFactNeighborY="57104"/>
      <dgm:spPr/>
      <dgm:t>
        <a:bodyPr/>
        <a:lstStyle/>
        <a:p>
          <a:endParaRPr lang="zh-CN" altLang="en-US"/>
        </a:p>
      </dgm:t>
    </dgm:pt>
  </dgm:ptLst>
  <dgm:cxnLst>
    <dgm:cxn modelId="{0A500E7E-3946-4C93-A5F7-68963732317E}" srcId="{F14C08FB-3523-43BB-8E9C-E98D6780CF9B}" destId="{5FC2CD6F-CF71-4F85-A4A9-DA850BC47BFB}" srcOrd="0" destOrd="0" parTransId="{A55E5611-057A-456D-94E7-4F54FDEAAF30}" sibTransId="{1F6C88B6-50E6-4110-8B0E-92841A3C42FB}"/>
    <dgm:cxn modelId="{BC21C857-1208-4703-9C49-55DD5B4D360A}" type="presOf" srcId="{53E90A38-102D-4A4F-A003-F60527EA756E}" destId="{10197305-7BC9-4427-A7DB-2F20C8FE64AD}" srcOrd="1" destOrd="0" presId="urn:microsoft.com/office/officeart/2005/8/layout/hList9"/>
    <dgm:cxn modelId="{91CA00F2-C415-4CB0-9EED-09226A87EB24}" type="presOf" srcId="{5FC2CD6F-CF71-4F85-A4A9-DA850BC47BFB}" destId="{16D3FEDC-7CF0-4FE9-839F-FC640A9ADDFE}" srcOrd="0" destOrd="0" presId="urn:microsoft.com/office/officeart/2005/8/layout/hList9"/>
    <dgm:cxn modelId="{09C2A5CC-90D3-432C-B0C1-A922A9AF086D}" type="presOf" srcId="{F14C08FB-3523-43BB-8E9C-E98D6780CF9B}" destId="{AB9D4F12-3142-4D71-A570-46A734A6018B}" srcOrd="0" destOrd="0" presId="urn:microsoft.com/office/officeart/2005/8/layout/hList9"/>
    <dgm:cxn modelId="{BAC8DF4A-D7BE-46D5-91ED-18B80D44C14C}" srcId="{5FC2CD6F-CF71-4F85-A4A9-DA850BC47BFB}" destId="{53E90A38-102D-4A4F-A003-F60527EA756E}" srcOrd="0" destOrd="0" parTransId="{819516EA-F0A6-47B3-97AA-2D145FC7CB8A}" sibTransId="{04A29C24-D793-4685-8593-A1EAB7638041}"/>
    <dgm:cxn modelId="{4D989C11-7D29-44A2-A566-FEC390F52D4E}" type="presOf" srcId="{53E90A38-102D-4A4F-A003-F60527EA756E}" destId="{76C6C909-3873-43BE-BC4D-33A07521E459}" srcOrd="0" destOrd="0" presId="urn:microsoft.com/office/officeart/2005/8/layout/hList9"/>
    <dgm:cxn modelId="{D37E6749-9102-490D-BF7D-4D3B0175C3E9}" type="presParOf" srcId="{AB9D4F12-3142-4D71-A570-46A734A6018B}" destId="{BAEDC0F9-09B3-4C3A-8A94-C5900D86112D}" srcOrd="0" destOrd="0" presId="urn:microsoft.com/office/officeart/2005/8/layout/hList9"/>
    <dgm:cxn modelId="{F804B00A-2CFA-4D5E-878A-CB7CAECAFE7D}" type="presParOf" srcId="{AB9D4F12-3142-4D71-A570-46A734A6018B}" destId="{07DE1CF1-81FA-4EB9-A6E7-1819FC981372}" srcOrd="1" destOrd="0" presId="urn:microsoft.com/office/officeart/2005/8/layout/hList9"/>
    <dgm:cxn modelId="{9D7C4DE4-8CAE-4E87-B9ED-DAAAC9B20078}" type="presParOf" srcId="{07DE1CF1-81FA-4EB9-A6E7-1819FC981372}" destId="{A31DB210-2C40-40C5-816B-555F91FAB514}" srcOrd="0" destOrd="0" presId="urn:microsoft.com/office/officeart/2005/8/layout/hList9"/>
    <dgm:cxn modelId="{11604A4C-D83F-4AF0-9DB7-5D9AE79B8AC0}" type="presParOf" srcId="{07DE1CF1-81FA-4EB9-A6E7-1819FC981372}" destId="{48969CF3-7BB9-4C2F-83CD-7C8D0CC5A44A}" srcOrd="1" destOrd="0" presId="urn:microsoft.com/office/officeart/2005/8/layout/hList9"/>
    <dgm:cxn modelId="{07E381D7-B931-4C38-A08C-0DEB132FDF06}" type="presParOf" srcId="{48969CF3-7BB9-4C2F-83CD-7C8D0CC5A44A}" destId="{76C6C909-3873-43BE-BC4D-33A07521E459}" srcOrd="0" destOrd="0" presId="urn:microsoft.com/office/officeart/2005/8/layout/hList9"/>
    <dgm:cxn modelId="{4A3AEE82-35EF-4A67-A565-03D0F291100B}" type="presParOf" srcId="{48969CF3-7BB9-4C2F-83CD-7C8D0CC5A44A}" destId="{10197305-7BC9-4427-A7DB-2F20C8FE64AD}" srcOrd="1" destOrd="0" presId="urn:microsoft.com/office/officeart/2005/8/layout/hList9"/>
    <dgm:cxn modelId="{1795CB36-C3FF-40F5-B0CA-CC2FC396E46F}" type="presParOf" srcId="{AB9D4F12-3142-4D71-A570-46A734A6018B}" destId="{6211493A-2CA8-4C20-A6A7-E3D92700DDEB}" srcOrd="2" destOrd="0" presId="urn:microsoft.com/office/officeart/2005/8/layout/hList9"/>
    <dgm:cxn modelId="{6B16696C-9322-49E4-ACB3-50B6FC752B58}" type="presParOf" srcId="{AB9D4F12-3142-4D71-A570-46A734A6018B}" destId="{16D3FEDC-7CF0-4FE9-839F-FC640A9ADDFE}" srcOrd="3" destOrd="0" presId="urn:microsoft.com/office/officeart/2005/8/layout/hList9"/>
  </dgm:cxnLst>
  <dgm:bg/>
  <dgm:whole/>
</dgm:dataModel>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D1ED5F-AB97-47B5-9F7B-ACDF41A6E0FD}" type="datetimeFigureOut">
              <a:rPr lang="zh-CN" altLang="en-US" smtClean="0"/>
              <a:pPr/>
              <a:t>2019/5/3</a:t>
            </a:fld>
            <a:endParaRPr lang="zh-CN" altLang="en-US"/>
          </a:p>
        </p:txBody>
      </p:sp>
      <p:sp>
        <p:nvSpPr>
          <p:cNvPr id="4" name="幻灯片图像占位符 3"/>
          <p:cNvSpPr>
            <a:spLocks noGrp="1" noRot="1" noChangeAspect="1"/>
          </p:cNvSpPr>
          <p:nvPr>
            <p:ph type="sldImg" idx="2"/>
          </p:nvPr>
        </p:nvSpPr>
        <p:spPr>
          <a:xfrm>
            <a:off x="514350" y="685800"/>
            <a:ext cx="58293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036312-6A05-4643-B813-780AEBCA5446}" type="slidenum">
              <a:rPr lang="zh-CN" altLang="en-US" smtClean="0"/>
              <a:pPr/>
              <a:t>‹#›</a:t>
            </a:fld>
            <a:endParaRPr lang="zh-CN" altLang="en-US"/>
          </a:p>
        </p:txBody>
      </p:sp>
    </p:spTree>
    <p:extLst>
      <p:ext uri="{BB962C8B-B14F-4D97-AF65-F5344CB8AC3E}">
        <p14:creationId xmlns:p14="http://schemas.microsoft.com/office/powerpoint/2010/main" xmlns="" val="1317660139"/>
      </p:ext>
    </p:extLst>
  </p:cSld>
  <p:clrMap bg1="lt1" tx1="dk1" bg2="lt2" tx2="dk2" accent1="accent1" accent2="accent2" accent3="accent3" accent4="accent4" accent5="accent5" accent6="accent6" hlink="hlink" folHlink="folHlink"/>
  <p:notesStyle>
    <a:lvl1pPr marL="0" algn="l" defTabSz="1243982" rtl="0" eaLnBrk="1" latinLnBrk="0" hangingPunct="1">
      <a:defRPr sz="1500" kern="1200">
        <a:solidFill>
          <a:schemeClr val="tx1"/>
        </a:solidFill>
        <a:latin typeface="+mn-lt"/>
        <a:ea typeface="+mn-ea"/>
        <a:cs typeface="+mn-cs"/>
      </a:defRPr>
    </a:lvl1pPr>
    <a:lvl2pPr marL="621990" algn="l" defTabSz="1243982" rtl="0" eaLnBrk="1" latinLnBrk="0" hangingPunct="1">
      <a:defRPr sz="1500" kern="1200">
        <a:solidFill>
          <a:schemeClr val="tx1"/>
        </a:solidFill>
        <a:latin typeface="+mn-lt"/>
        <a:ea typeface="+mn-ea"/>
        <a:cs typeface="+mn-cs"/>
      </a:defRPr>
    </a:lvl2pPr>
    <a:lvl3pPr marL="1243982" algn="l" defTabSz="1243982" rtl="0" eaLnBrk="1" latinLnBrk="0" hangingPunct="1">
      <a:defRPr sz="1500" kern="1200">
        <a:solidFill>
          <a:schemeClr val="tx1"/>
        </a:solidFill>
        <a:latin typeface="+mn-lt"/>
        <a:ea typeface="+mn-ea"/>
        <a:cs typeface="+mn-cs"/>
      </a:defRPr>
    </a:lvl3pPr>
    <a:lvl4pPr marL="1865972" algn="l" defTabSz="1243982" rtl="0" eaLnBrk="1" latinLnBrk="0" hangingPunct="1">
      <a:defRPr sz="1500" kern="1200">
        <a:solidFill>
          <a:schemeClr val="tx1"/>
        </a:solidFill>
        <a:latin typeface="+mn-lt"/>
        <a:ea typeface="+mn-ea"/>
        <a:cs typeface="+mn-cs"/>
      </a:defRPr>
    </a:lvl4pPr>
    <a:lvl5pPr marL="2487964" algn="l" defTabSz="1243982" rtl="0" eaLnBrk="1" latinLnBrk="0" hangingPunct="1">
      <a:defRPr sz="1500" kern="1200">
        <a:solidFill>
          <a:schemeClr val="tx1"/>
        </a:solidFill>
        <a:latin typeface="+mn-lt"/>
        <a:ea typeface="+mn-ea"/>
        <a:cs typeface="+mn-cs"/>
      </a:defRPr>
    </a:lvl5pPr>
    <a:lvl6pPr marL="3109954" algn="l" defTabSz="1243982" rtl="0" eaLnBrk="1" latinLnBrk="0" hangingPunct="1">
      <a:defRPr sz="1500" kern="1200">
        <a:solidFill>
          <a:schemeClr val="tx1"/>
        </a:solidFill>
        <a:latin typeface="+mn-lt"/>
        <a:ea typeface="+mn-ea"/>
        <a:cs typeface="+mn-cs"/>
      </a:defRPr>
    </a:lvl6pPr>
    <a:lvl7pPr marL="3731945" algn="l" defTabSz="1243982" rtl="0" eaLnBrk="1" latinLnBrk="0" hangingPunct="1">
      <a:defRPr sz="1500" kern="1200">
        <a:solidFill>
          <a:schemeClr val="tx1"/>
        </a:solidFill>
        <a:latin typeface="+mn-lt"/>
        <a:ea typeface="+mn-ea"/>
        <a:cs typeface="+mn-cs"/>
      </a:defRPr>
    </a:lvl7pPr>
    <a:lvl8pPr marL="4353936" algn="l" defTabSz="1243982" rtl="0" eaLnBrk="1" latinLnBrk="0" hangingPunct="1">
      <a:defRPr sz="1500" kern="1200">
        <a:solidFill>
          <a:schemeClr val="tx1"/>
        </a:solidFill>
        <a:latin typeface="+mn-lt"/>
        <a:ea typeface="+mn-ea"/>
        <a:cs typeface="+mn-cs"/>
      </a:defRPr>
    </a:lvl8pPr>
    <a:lvl9pPr marL="4975927" algn="l" defTabSz="1243982" rtl="0" eaLnBrk="1" latinLnBrk="0" hangingPunct="1">
      <a:defRPr sz="1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4350" y="685800"/>
            <a:ext cx="58293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a:t>
            </a:fld>
            <a:endParaRPr lang="zh-CN" altLang="en-US"/>
          </a:p>
        </p:txBody>
      </p:sp>
    </p:spTree>
    <p:extLst>
      <p:ext uri="{BB962C8B-B14F-4D97-AF65-F5344CB8AC3E}">
        <p14:creationId xmlns:p14="http://schemas.microsoft.com/office/powerpoint/2010/main" xmlns="" val="545392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4350" y="685800"/>
            <a:ext cx="58293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a:t>
            </a:fld>
            <a:endParaRPr lang="zh-CN" altLang="en-US"/>
          </a:p>
        </p:txBody>
      </p:sp>
    </p:spTree>
    <p:extLst>
      <p:ext uri="{BB962C8B-B14F-4D97-AF65-F5344CB8AC3E}">
        <p14:creationId xmlns:p14="http://schemas.microsoft.com/office/powerpoint/2010/main" xmlns="" val="545392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4350" y="685800"/>
            <a:ext cx="5829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53</a:t>
            </a:fld>
            <a:endParaRPr lang="zh-CN" altLang="en-US"/>
          </a:p>
        </p:txBody>
      </p:sp>
    </p:spTree>
    <p:extLst>
      <p:ext uri="{BB962C8B-B14F-4D97-AF65-F5344CB8AC3E}">
        <p14:creationId xmlns:p14="http://schemas.microsoft.com/office/powerpoint/2010/main" xmlns="" val="7154370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2019/5/3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cxnSp>
        <p:nvCxnSpPr>
          <p:cNvPr id="3" name="直接连接符 2"/>
          <p:cNvCxnSpPr/>
          <p:nvPr userDrawn="1"/>
        </p:nvCxnSpPr>
        <p:spPr>
          <a:xfrm>
            <a:off x="1011502" y="875557"/>
            <a:ext cx="1050740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userDrawn="1"/>
        </p:nvGrpSpPr>
        <p:grpSpPr>
          <a:xfrm>
            <a:off x="336716" y="291205"/>
            <a:ext cx="578389" cy="587343"/>
            <a:chOff x="298460" y="987574"/>
            <a:chExt cx="288032" cy="279687"/>
          </a:xfrm>
        </p:grpSpPr>
        <p:sp>
          <p:nvSpPr>
            <p:cNvPr id="5" name="矩形 4"/>
            <p:cNvSpPr/>
            <p:nvPr/>
          </p:nvSpPr>
          <p:spPr>
            <a:xfrm>
              <a:off x="298460" y="987574"/>
              <a:ext cx="216024" cy="216024"/>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6472" y="1087241"/>
              <a:ext cx="180020" cy="1800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userDrawn="1"/>
        </p:nvGrpSpPr>
        <p:grpSpPr>
          <a:xfrm>
            <a:off x="9344038" y="293364"/>
            <a:ext cx="439701" cy="459830"/>
            <a:chOff x="3543574" y="4265651"/>
            <a:chExt cx="414516" cy="414516"/>
          </a:xfrm>
        </p:grpSpPr>
        <p:sp>
          <p:nvSpPr>
            <p:cNvPr id="10" name="椭圆 9"/>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1" name="组合 10"/>
            <p:cNvGrpSpPr/>
            <p:nvPr/>
          </p:nvGrpSpPr>
          <p:grpSpPr>
            <a:xfrm>
              <a:off x="3629640" y="4325788"/>
              <a:ext cx="259976" cy="261734"/>
              <a:chOff x="5042691" y="2273922"/>
              <a:chExt cx="702937" cy="707690"/>
            </a:xfrm>
            <a:solidFill>
              <a:schemeClr val="bg1"/>
            </a:solidFill>
          </p:grpSpPr>
          <p:sp>
            <p:nvSpPr>
              <p:cNvPr id="12"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14" name="组合 13"/>
          <p:cNvGrpSpPr/>
          <p:nvPr userDrawn="1"/>
        </p:nvGrpSpPr>
        <p:grpSpPr>
          <a:xfrm>
            <a:off x="9922427" y="293364"/>
            <a:ext cx="439701" cy="459830"/>
            <a:chOff x="4102125" y="4265651"/>
            <a:chExt cx="414516" cy="414516"/>
          </a:xfrm>
        </p:grpSpPr>
        <p:sp>
          <p:nvSpPr>
            <p:cNvPr id="15" name="椭圆 1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6" name="组合 15"/>
            <p:cNvGrpSpPr/>
            <p:nvPr/>
          </p:nvGrpSpPr>
          <p:grpSpPr>
            <a:xfrm>
              <a:off x="4199233" y="4358783"/>
              <a:ext cx="238761" cy="198211"/>
              <a:chOff x="3132963" y="3140191"/>
              <a:chExt cx="645573" cy="535933"/>
            </a:xfrm>
            <a:solidFill>
              <a:schemeClr val="bg1"/>
            </a:solidFill>
          </p:grpSpPr>
          <p:sp>
            <p:nvSpPr>
              <p:cNvPr id="17"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8"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9"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0"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2"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23" name="组合 22"/>
          <p:cNvGrpSpPr/>
          <p:nvPr userDrawn="1"/>
        </p:nvGrpSpPr>
        <p:grpSpPr>
          <a:xfrm>
            <a:off x="11079206" y="293364"/>
            <a:ext cx="439701" cy="459830"/>
            <a:chOff x="5181486" y="4265651"/>
            <a:chExt cx="414516" cy="414516"/>
          </a:xfrm>
        </p:grpSpPr>
        <p:sp>
          <p:nvSpPr>
            <p:cNvPr id="24" name="椭圆 23"/>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5" name="组合 24"/>
            <p:cNvGrpSpPr/>
            <p:nvPr/>
          </p:nvGrpSpPr>
          <p:grpSpPr>
            <a:xfrm>
              <a:off x="5287222" y="4375239"/>
              <a:ext cx="253419" cy="172633"/>
              <a:chOff x="4895160" y="4287159"/>
              <a:chExt cx="571418" cy="389258"/>
            </a:xfrm>
            <a:solidFill>
              <a:schemeClr val="bg1"/>
            </a:solidFill>
          </p:grpSpPr>
          <p:sp>
            <p:nvSpPr>
              <p:cNvPr id="26"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7"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8"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9"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0"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3"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35" name="组合 34"/>
          <p:cNvGrpSpPr/>
          <p:nvPr userDrawn="1"/>
        </p:nvGrpSpPr>
        <p:grpSpPr>
          <a:xfrm>
            <a:off x="10500817" y="293364"/>
            <a:ext cx="439701" cy="459830"/>
            <a:chOff x="4626437" y="4265651"/>
            <a:chExt cx="414516" cy="414516"/>
          </a:xfrm>
        </p:grpSpPr>
        <p:sp>
          <p:nvSpPr>
            <p:cNvPr id="36" name="椭圆 35"/>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37" name="组合 36"/>
            <p:cNvGrpSpPr/>
            <p:nvPr/>
          </p:nvGrpSpPr>
          <p:grpSpPr>
            <a:xfrm>
              <a:off x="4710891" y="4356960"/>
              <a:ext cx="232896" cy="199705"/>
              <a:chOff x="3546346" y="2339026"/>
              <a:chExt cx="897787" cy="769842"/>
            </a:xfrm>
            <a:solidFill>
              <a:schemeClr val="bg1"/>
            </a:solidFill>
          </p:grpSpPr>
          <p:sp>
            <p:nvSpPr>
              <p:cNvPr id="38"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F3F3">
            <a:alpha val="0"/>
          </a:srgb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12061" y="288370"/>
            <a:ext cx="11017092" cy="1200150"/>
          </a:xfrm>
          <a:prstGeom prst="rect">
            <a:avLst/>
          </a:prstGeom>
        </p:spPr>
        <p:txBody>
          <a:bodyPr vert="horz" lIns="124398" tIns="62199" rIns="124398" bIns="62199"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12061" y="1680213"/>
            <a:ext cx="11017092" cy="4752261"/>
          </a:xfrm>
          <a:prstGeom prst="rect">
            <a:avLst/>
          </a:prstGeom>
        </p:spPr>
        <p:txBody>
          <a:bodyPr vert="horz" lIns="124398" tIns="62199" rIns="124398" bIns="62199"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612060" y="6674168"/>
            <a:ext cx="2856283" cy="383382"/>
          </a:xfrm>
          <a:prstGeom prst="rect">
            <a:avLst/>
          </a:prstGeom>
        </p:spPr>
        <p:txBody>
          <a:bodyPr vert="horz" lIns="124398" tIns="62199" rIns="124398" bIns="62199" rtlCol="0" anchor="ctr"/>
          <a:lstStyle>
            <a:lvl1pPr algn="l">
              <a:defRPr sz="1500">
                <a:solidFill>
                  <a:schemeClr val="tx1">
                    <a:tint val="75000"/>
                  </a:schemeClr>
                </a:solidFill>
              </a:defRPr>
            </a:lvl1pPr>
          </a:lstStyle>
          <a:p>
            <a:fld id="{530820CF-B880-4189-942D-D702A7CBA730}" type="datetimeFigureOut">
              <a:rPr lang="zh-CN" altLang="en-US" smtClean="0"/>
              <a:pPr/>
              <a:t>2019/5/3</a:t>
            </a:fld>
            <a:endParaRPr lang="zh-CN" altLang="en-US"/>
          </a:p>
        </p:txBody>
      </p:sp>
      <p:sp>
        <p:nvSpPr>
          <p:cNvPr id="5" name="页脚占位符 4"/>
          <p:cNvSpPr>
            <a:spLocks noGrp="1"/>
          </p:cNvSpPr>
          <p:nvPr>
            <p:ph type="ftr" sz="quarter" idx="3"/>
          </p:nvPr>
        </p:nvSpPr>
        <p:spPr>
          <a:xfrm>
            <a:off x="4182415" y="6674168"/>
            <a:ext cx="3876385" cy="383382"/>
          </a:xfrm>
          <a:prstGeom prst="rect">
            <a:avLst/>
          </a:prstGeom>
        </p:spPr>
        <p:txBody>
          <a:bodyPr vert="horz" lIns="124398" tIns="62199" rIns="124398" bIns="62199" rtlCol="0" anchor="ctr"/>
          <a:lstStyle>
            <a:lvl1pPr algn="ctr">
              <a:defRPr sz="15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72870" y="6674168"/>
            <a:ext cx="2856283" cy="383382"/>
          </a:xfrm>
          <a:prstGeom prst="rect">
            <a:avLst/>
          </a:prstGeom>
        </p:spPr>
        <p:txBody>
          <a:bodyPr vert="horz" lIns="124398" tIns="62199" rIns="124398" bIns="62199" rtlCol="0" anchor="ctr"/>
          <a:lstStyle>
            <a:lvl1pPr algn="r">
              <a:defRPr sz="15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5" r:id="rId2"/>
  </p:sldLayoutIdLst>
  <p:timing>
    <p:tnLst>
      <p:par>
        <p:cTn id="1" dur="indefinite" restart="never" nodeType="tmRoot"/>
      </p:par>
    </p:tnLst>
  </p:timing>
  <p:txStyles>
    <p:titleStyle>
      <a:lvl1pPr algn="ctr" defTabSz="1243982" rtl="0" eaLnBrk="1" latinLnBrk="0" hangingPunct="1">
        <a:spcBef>
          <a:spcPct val="0"/>
        </a:spcBef>
        <a:buNone/>
        <a:defRPr sz="6100" kern="1200">
          <a:solidFill>
            <a:schemeClr val="tx1"/>
          </a:solidFill>
          <a:latin typeface="+mj-lt"/>
          <a:ea typeface="+mj-ea"/>
          <a:cs typeface="+mj-cs"/>
        </a:defRPr>
      </a:lvl1pPr>
    </p:titleStyle>
    <p:bodyStyle>
      <a:lvl1pPr marL="466493" indent="-466493" algn="l" defTabSz="1243982" rtl="0" eaLnBrk="1" latinLnBrk="0" hangingPunct="1">
        <a:spcBef>
          <a:spcPct val="20000"/>
        </a:spcBef>
        <a:buFont typeface="Arial" pitchFamily="34" charset="0"/>
        <a:buChar char="•"/>
        <a:defRPr sz="4400" kern="1200">
          <a:solidFill>
            <a:schemeClr val="tx1"/>
          </a:solidFill>
          <a:latin typeface="+mn-lt"/>
          <a:ea typeface="+mn-ea"/>
          <a:cs typeface="+mn-cs"/>
        </a:defRPr>
      </a:lvl1pPr>
      <a:lvl2pPr marL="1010735" indent="-388744" algn="l" defTabSz="1243982"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54977" indent="-310995" algn="l" defTabSz="1243982" rtl="0" eaLnBrk="1" latinLnBrk="0" hangingPunct="1">
        <a:spcBef>
          <a:spcPct val="20000"/>
        </a:spcBef>
        <a:buFont typeface="Arial" pitchFamily="34" charset="0"/>
        <a:buChar char="•"/>
        <a:defRPr sz="3300" kern="1200">
          <a:solidFill>
            <a:schemeClr val="tx1"/>
          </a:solidFill>
          <a:latin typeface="+mn-lt"/>
          <a:ea typeface="+mn-ea"/>
          <a:cs typeface="+mn-cs"/>
        </a:defRPr>
      </a:lvl3pPr>
      <a:lvl4pPr marL="2176968" indent="-310995" algn="l" defTabSz="1243982" rtl="0" eaLnBrk="1" latinLnBrk="0" hangingPunct="1">
        <a:spcBef>
          <a:spcPct val="20000"/>
        </a:spcBef>
        <a:buFont typeface="Arial" pitchFamily="34" charset="0"/>
        <a:buChar char="–"/>
        <a:defRPr sz="2800" kern="1200">
          <a:solidFill>
            <a:schemeClr val="tx1"/>
          </a:solidFill>
          <a:latin typeface="+mn-lt"/>
          <a:ea typeface="+mn-ea"/>
          <a:cs typeface="+mn-cs"/>
        </a:defRPr>
      </a:lvl4pPr>
      <a:lvl5pPr marL="2798960" indent="-310995" algn="l" defTabSz="1243982" rtl="0" eaLnBrk="1" latinLnBrk="0" hangingPunct="1">
        <a:spcBef>
          <a:spcPct val="20000"/>
        </a:spcBef>
        <a:buFont typeface="Arial" pitchFamily="34" charset="0"/>
        <a:buChar char="»"/>
        <a:defRPr sz="2800" kern="1200">
          <a:solidFill>
            <a:schemeClr val="tx1"/>
          </a:solidFill>
          <a:latin typeface="+mn-lt"/>
          <a:ea typeface="+mn-ea"/>
          <a:cs typeface="+mn-cs"/>
        </a:defRPr>
      </a:lvl5pPr>
      <a:lvl6pPr marL="3420950" indent="-310995" algn="l" defTabSz="1243982"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042942" indent="-310995" algn="l" defTabSz="1243982"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664932" indent="-310995" algn="l" defTabSz="1243982"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286923" indent="-310995" algn="l" defTabSz="1243982"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zh-CN"/>
      </a:defPPr>
      <a:lvl1pPr marL="0" algn="l" defTabSz="1243982" rtl="0" eaLnBrk="1" latinLnBrk="0" hangingPunct="1">
        <a:defRPr sz="2500" kern="1200">
          <a:solidFill>
            <a:schemeClr val="tx1"/>
          </a:solidFill>
          <a:latin typeface="+mn-lt"/>
          <a:ea typeface="+mn-ea"/>
          <a:cs typeface="+mn-cs"/>
        </a:defRPr>
      </a:lvl1pPr>
      <a:lvl2pPr marL="621990" algn="l" defTabSz="1243982" rtl="0" eaLnBrk="1" latinLnBrk="0" hangingPunct="1">
        <a:defRPr sz="2500" kern="1200">
          <a:solidFill>
            <a:schemeClr val="tx1"/>
          </a:solidFill>
          <a:latin typeface="+mn-lt"/>
          <a:ea typeface="+mn-ea"/>
          <a:cs typeface="+mn-cs"/>
        </a:defRPr>
      </a:lvl2pPr>
      <a:lvl3pPr marL="1243982" algn="l" defTabSz="1243982" rtl="0" eaLnBrk="1" latinLnBrk="0" hangingPunct="1">
        <a:defRPr sz="2500" kern="1200">
          <a:solidFill>
            <a:schemeClr val="tx1"/>
          </a:solidFill>
          <a:latin typeface="+mn-lt"/>
          <a:ea typeface="+mn-ea"/>
          <a:cs typeface="+mn-cs"/>
        </a:defRPr>
      </a:lvl3pPr>
      <a:lvl4pPr marL="1865972" algn="l" defTabSz="1243982" rtl="0" eaLnBrk="1" latinLnBrk="0" hangingPunct="1">
        <a:defRPr sz="2500" kern="1200">
          <a:solidFill>
            <a:schemeClr val="tx1"/>
          </a:solidFill>
          <a:latin typeface="+mn-lt"/>
          <a:ea typeface="+mn-ea"/>
          <a:cs typeface="+mn-cs"/>
        </a:defRPr>
      </a:lvl4pPr>
      <a:lvl5pPr marL="2487964" algn="l" defTabSz="1243982" rtl="0" eaLnBrk="1" latinLnBrk="0" hangingPunct="1">
        <a:defRPr sz="2500" kern="1200">
          <a:solidFill>
            <a:schemeClr val="tx1"/>
          </a:solidFill>
          <a:latin typeface="+mn-lt"/>
          <a:ea typeface="+mn-ea"/>
          <a:cs typeface="+mn-cs"/>
        </a:defRPr>
      </a:lvl5pPr>
      <a:lvl6pPr marL="3109954" algn="l" defTabSz="1243982" rtl="0" eaLnBrk="1" latinLnBrk="0" hangingPunct="1">
        <a:defRPr sz="2500" kern="1200">
          <a:solidFill>
            <a:schemeClr val="tx1"/>
          </a:solidFill>
          <a:latin typeface="+mn-lt"/>
          <a:ea typeface="+mn-ea"/>
          <a:cs typeface="+mn-cs"/>
        </a:defRPr>
      </a:lvl6pPr>
      <a:lvl7pPr marL="3731945" algn="l" defTabSz="1243982" rtl="0" eaLnBrk="1" latinLnBrk="0" hangingPunct="1">
        <a:defRPr sz="2500" kern="1200">
          <a:solidFill>
            <a:schemeClr val="tx1"/>
          </a:solidFill>
          <a:latin typeface="+mn-lt"/>
          <a:ea typeface="+mn-ea"/>
          <a:cs typeface="+mn-cs"/>
        </a:defRPr>
      </a:lvl7pPr>
      <a:lvl8pPr marL="4353936" algn="l" defTabSz="1243982" rtl="0" eaLnBrk="1" latinLnBrk="0" hangingPunct="1">
        <a:defRPr sz="2500" kern="1200">
          <a:solidFill>
            <a:schemeClr val="tx1"/>
          </a:solidFill>
          <a:latin typeface="+mn-lt"/>
          <a:ea typeface="+mn-ea"/>
          <a:cs typeface="+mn-cs"/>
        </a:defRPr>
      </a:lvl8pPr>
      <a:lvl9pPr marL="4975927" algn="l" defTabSz="1243982" rtl="0"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web2.gtxy.cn/yssb_sj/d/file/teseziyuan/shiwuzhaopian/2010-03-17/73f04976341ec33bedc77bf457b236cb.jpg"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diagramQuickStyle" Target="../diagrams/quickStyle2.xml"/><Relationship Id="rId13" Type="http://schemas.openxmlformats.org/officeDocument/2006/relationships/diagramColors" Target="../diagrams/colors3.xml"/><Relationship Id="rId3" Type="http://schemas.openxmlformats.org/officeDocument/2006/relationships/diagramLayout" Target="../diagrams/layout1.xml"/><Relationship Id="rId7" Type="http://schemas.openxmlformats.org/officeDocument/2006/relationships/diagramLayout" Target="../diagrams/layout2.xml"/><Relationship Id="rId12" Type="http://schemas.openxmlformats.org/officeDocument/2006/relationships/diagramQuickStyle" Target="../diagrams/quickStyle3.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openxmlformats.org/officeDocument/2006/relationships/diagramData" Target="../diagrams/data2.xml"/><Relationship Id="rId11" Type="http://schemas.openxmlformats.org/officeDocument/2006/relationships/diagramLayout" Target="../diagrams/layout3.xml"/><Relationship Id="rId5" Type="http://schemas.openxmlformats.org/officeDocument/2006/relationships/diagramColors" Target="../diagrams/colors1.xml"/><Relationship Id="rId10" Type="http://schemas.openxmlformats.org/officeDocument/2006/relationships/diagramData" Target="../diagrams/data3.xml"/><Relationship Id="rId4" Type="http://schemas.openxmlformats.org/officeDocument/2006/relationships/diagramQuickStyle" Target="../diagrams/quickStyle1.xml"/><Relationship Id="rId9" Type="http://schemas.openxmlformats.org/officeDocument/2006/relationships/diagramColors" Target="../diagrams/colors2.xml"/></Relationships>
</file>

<file path=ppt/slides/_rels/slide4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4886334"/>
            <a:ext cx="12241213" cy="2314566"/>
          </a:xfrm>
          <a:prstGeom prst="rect">
            <a:avLst/>
          </a:prstGeom>
          <a:solidFill>
            <a:schemeClr val="accent1"/>
          </a:solidFill>
          <a:ln>
            <a:noFill/>
          </a:ln>
          <a:effectLst>
            <a:outerShdw blurRad="508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4398" tIns="62199" rIns="124398" bIns="62199" rtlCol="0" anchor="ctr"/>
          <a:lstStyle/>
          <a:p>
            <a:pPr algn="ctr"/>
            <a:endParaRPr lang="zh-CN" altLang="en-US"/>
          </a:p>
        </p:txBody>
      </p:sp>
      <p:sp>
        <p:nvSpPr>
          <p:cNvPr id="6" name="TextBox 7"/>
          <p:cNvSpPr txBox="1">
            <a:spLocks noChangeArrowheads="1"/>
          </p:cNvSpPr>
          <p:nvPr/>
        </p:nvSpPr>
        <p:spPr bwMode="auto">
          <a:xfrm>
            <a:off x="1119946" y="2100252"/>
            <a:ext cx="9826974" cy="964112"/>
          </a:xfrm>
          <a:prstGeom prst="rect">
            <a:avLst/>
          </a:prstGeom>
          <a:noFill/>
          <a:ln w="9525">
            <a:noFill/>
            <a:miter lim="800000"/>
            <a:headEnd/>
            <a:tailEnd/>
          </a:ln>
        </p:spPr>
        <p:txBody>
          <a:bodyPr lIns="124398" tIns="62199" rIns="124398" bIns="62199">
            <a:spAutoFit/>
          </a:bodyPr>
          <a:lstStyle/>
          <a:p>
            <a:pPr marL="466493" indent="-466493" algn="ctr">
              <a:lnSpc>
                <a:spcPts val="7346"/>
              </a:lnSpc>
              <a:spcBef>
                <a:spcPct val="0"/>
              </a:spcBef>
              <a:defRPr/>
            </a:pPr>
            <a:r>
              <a:rPr lang="zh-CN" altLang="en-US" sz="4900" b="1" dirty="0" smtClean="0">
                <a:solidFill>
                  <a:srgbClr val="000000"/>
                </a:solidFill>
                <a:effectLst>
                  <a:outerShdw blurRad="38100" dist="38100" dir="2700000" algn="tl">
                    <a:srgbClr val="C0C0C0"/>
                  </a:outerShdw>
                </a:effectLst>
                <a:latin typeface="Arial" pitchFamily="34" charset="0"/>
                <a:ea typeface="黑体" pitchFamily="49" charset="-122"/>
              </a:rPr>
              <a:t>城市轨道交通信号基础</a:t>
            </a:r>
            <a:endParaRPr lang="zh-CN" altLang="en-US" sz="3800" b="1" dirty="0">
              <a:solidFill>
                <a:srgbClr val="000000"/>
              </a:solidFill>
              <a:effectLst>
                <a:outerShdw blurRad="38100" dist="38100" dir="2700000" algn="tl">
                  <a:srgbClr val="C0C0C0"/>
                </a:outerShdw>
              </a:effectLst>
              <a:latin typeface="Arial" pitchFamily="34" charset="0"/>
              <a:ea typeface="黑体" pitchFamily="49" charset="-122"/>
            </a:endParaRPr>
          </a:p>
        </p:txBody>
      </p:sp>
      <p:sp>
        <p:nvSpPr>
          <p:cNvPr id="8" name="Rectangle 9"/>
          <p:cNvSpPr>
            <a:spLocks noChangeArrowheads="1"/>
          </p:cNvSpPr>
          <p:nvPr/>
        </p:nvSpPr>
        <p:spPr bwMode="auto">
          <a:xfrm>
            <a:off x="5549102" y="3529012"/>
            <a:ext cx="6500858" cy="1313498"/>
          </a:xfrm>
          <a:prstGeom prst="rect">
            <a:avLst/>
          </a:prstGeom>
          <a:noFill/>
          <a:ln w="9525">
            <a:noFill/>
            <a:miter lim="800000"/>
            <a:headEnd/>
            <a:tailEnd/>
          </a:ln>
        </p:spPr>
        <p:txBody>
          <a:bodyPr wrap="none" lIns="124398" tIns="62199" rIns="124398" bIns="62199" anchor="ctr"/>
          <a:lstStyle/>
          <a:p>
            <a:pPr algn="ctr">
              <a:spcBef>
                <a:spcPct val="0"/>
              </a:spcBef>
            </a:pPr>
            <a:r>
              <a:rPr lang="zh-CN" altLang="en-US" sz="3800" b="1" dirty="0" smtClean="0">
                <a:solidFill>
                  <a:srgbClr val="000000"/>
                </a:solidFill>
                <a:latin typeface="华文新魏" pitchFamily="2" charset="-122"/>
                <a:ea typeface="华文新魏" pitchFamily="2" charset="-122"/>
              </a:rPr>
              <a:t>制作人：</a:t>
            </a:r>
            <a:r>
              <a:rPr lang="en-US" altLang="zh-CN" sz="3800" b="1" smtClean="0">
                <a:solidFill>
                  <a:srgbClr val="000000"/>
                </a:solidFill>
                <a:latin typeface="Vivaldi" pitchFamily="66" charset="0"/>
                <a:ea typeface="华文新魏" pitchFamily="2" charset="-122"/>
              </a:rPr>
              <a:t>TLN</a:t>
            </a:r>
            <a:endParaRPr lang="zh-CN" altLang="en-US" sz="3800" smtClean="0">
              <a:solidFill>
                <a:srgbClr val="000000"/>
              </a:solidFill>
              <a:latin typeface="Vivaldi" pitchFamily="66" charset="0"/>
              <a:ea typeface="华文新魏" pitchFamily="2" charset="-122"/>
            </a:endParaRPr>
          </a:p>
        </p:txBody>
      </p:sp>
      <p:pic>
        <p:nvPicPr>
          <p:cNvPr id="46081" name="Picture 1" descr="C:\Users\Administrator\Desktop\地铁1号线照片\640584187408679230.jpg"/>
          <p:cNvPicPr>
            <a:picLocks noChangeAspect="1" noChangeArrowheads="1"/>
          </p:cNvPicPr>
          <p:nvPr/>
        </p:nvPicPr>
        <p:blipFill>
          <a:blip r:embed="rId3" cstate="print"/>
          <a:srcRect/>
          <a:stretch>
            <a:fillRect/>
          </a:stretch>
        </p:blipFill>
        <p:spPr bwMode="auto">
          <a:xfrm>
            <a:off x="262690" y="5100648"/>
            <a:ext cx="3714776" cy="1797704"/>
          </a:xfrm>
          <a:prstGeom prst="rect">
            <a:avLst/>
          </a:prstGeom>
          <a:ln>
            <a:noFill/>
          </a:ln>
          <a:effectLst>
            <a:outerShdw blurRad="292100" dist="139700" dir="2700000" algn="tl" rotWithShape="0">
              <a:srgbClr val="333333">
                <a:alpha val="65000"/>
              </a:srgbClr>
            </a:outerShdw>
          </a:effectLst>
        </p:spPr>
      </p:pic>
      <p:pic>
        <p:nvPicPr>
          <p:cNvPr id="46082" name="Picture 2" descr="C:\Users\Administrator\Desktop\地铁1号线照片\728606857355816833.jpg"/>
          <p:cNvPicPr>
            <a:picLocks noChangeAspect="1" noChangeArrowheads="1"/>
          </p:cNvPicPr>
          <p:nvPr/>
        </p:nvPicPr>
        <p:blipFill>
          <a:blip r:embed="rId4"/>
          <a:srcRect/>
          <a:stretch>
            <a:fillRect/>
          </a:stretch>
        </p:blipFill>
        <p:spPr bwMode="auto">
          <a:xfrm>
            <a:off x="4191780" y="5100648"/>
            <a:ext cx="3857652" cy="1814500"/>
          </a:xfrm>
          <a:prstGeom prst="rect">
            <a:avLst/>
          </a:prstGeom>
          <a:ln>
            <a:noFill/>
          </a:ln>
          <a:effectLst>
            <a:outerShdw blurRad="292100" dist="139700" dir="2700000" algn="tl" rotWithShape="0">
              <a:srgbClr val="333333">
                <a:alpha val="65000"/>
              </a:srgbClr>
            </a:outerShdw>
          </a:effectLst>
        </p:spPr>
      </p:pic>
      <p:pic>
        <p:nvPicPr>
          <p:cNvPr id="46083" name="Picture 3" descr="C:\Users\Administrator\AppData\Roaming\Tencent\Users\603359521\QQ\WinTemp\RichOle\N7~6Z6}]4[LR(G]`L{7EQPA.png"/>
          <p:cNvPicPr>
            <a:picLocks noChangeAspect="1" noChangeArrowheads="1"/>
          </p:cNvPicPr>
          <p:nvPr/>
        </p:nvPicPr>
        <p:blipFill>
          <a:blip r:embed="rId5"/>
          <a:srcRect/>
          <a:stretch>
            <a:fillRect/>
          </a:stretch>
        </p:blipFill>
        <p:spPr bwMode="auto">
          <a:xfrm>
            <a:off x="8263746" y="5100648"/>
            <a:ext cx="3714776" cy="1822376"/>
          </a:xfrm>
          <a:prstGeom prst="rect">
            <a:avLst/>
          </a:prstGeom>
          <a:ln>
            <a:noFill/>
          </a:ln>
          <a:effectLst>
            <a:outerShdw blurRad="292100" dist="139700" dir="2700000" algn="tl" rotWithShape="0">
              <a:srgbClr val="333333">
                <a:alpha val="65000"/>
              </a:srgbClr>
            </a:outerShdw>
          </a:effectLst>
        </p:spPr>
      </p:pic>
      <p:pic>
        <p:nvPicPr>
          <p:cNvPr id="60418" name="Picture 2" descr="C:\Users\Administrator\Desktop\信号基础课程材料\微信图片_20181220141801.png"/>
          <p:cNvPicPr>
            <a:picLocks noChangeAspect="1" noChangeArrowheads="1"/>
          </p:cNvPicPr>
          <p:nvPr/>
        </p:nvPicPr>
        <p:blipFill>
          <a:blip r:embed="rId6" cstate="print"/>
          <a:srcRect/>
          <a:stretch>
            <a:fillRect/>
          </a:stretch>
        </p:blipFill>
        <p:spPr bwMode="auto">
          <a:xfrm>
            <a:off x="119814" y="314302"/>
            <a:ext cx="4643470" cy="1032797"/>
          </a:xfrm>
          <a:prstGeom prst="rect">
            <a:avLst/>
          </a:prstGeom>
          <a:noFill/>
        </p:spPr>
      </p:pic>
    </p:spTree>
    <p:extLst>
      <p:ext uri="{BB962C8B-B14F-4D97-AF65-F5344CB8AC3E}">
        <p14:creationId xmlns:p14="http://schemas.microsoft.com/office/powerpoint/2010/main" xmlns="" val="3900865189"/>
      </p:ext>
    </p:extLst>
  </p:cSld>
  <p:clrMapOvr>
    <a:masterClrMapping/>
  </p:clrMapOvr>
  <mc:AlternateContent xmlns:mc="http://schemas.openxmlformats.org/markup-compatibility/2006">
    <mc:Choice xmlns:p14="http://schemas.microsoft.com/office/powerpoint/2010/main" xmlns="" Requires="p14">
      <p:transition p14:dur="250" advClick="0">
        <p:fade/>
      </p:transition>
    </mc:Choice>
    <mc:Fallback>
      <p:transition advClick="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262822" y="314302"/>
            <a:ext cx="509229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3.2.1  6502</a:t>
            </a:r>
            <a:r>
              <a:rPr lang="zh-CN" altLang="en-US" sz="2800" b="1" dirty="0" smtClean="0">
                <a:solidFill>
                  <a:srgbClr val="0070C0"/>
                </a:solidFill>
                <a:latin typeface="微软雅黑" pitchFamily="34" charset="-122"/>
                <a:ea typeface="微软雅黑" pitchFamily="34" charset="-122"/>
              </a:rPr>
              <a:t>电气集中联锁设备</a:t>
            </a:r>
            <a:endParaRPr lang="zh-CN" altLang="en-US" sz="2800" b="1" dirty="0">
              <a:solidFill>
                <a:srgbClr val="0070C0"/>
              </a:solidFill>
              <a:latin typeface="微软雅黑" pitchFamily="34" charset="-122"/>
              <a:ea typeface="微软雅黑" pitchFamily="34" charset="-122"/>
            </a:endParaRPr>
          </a:p>
        </p:txBody>
      </p:sp>
      <p:grpSp>
        <p:nvGrpSpPr>
          <p:cNvPr id="14" name="组合 7"/>
          <p:cNvGrpSpPr/>
          <p:nvPr/>
        </p:nvGrpSpPr>
        <p:grpSpPr>
          <a:xfrm>
            <a:off x="691318" y="1242996"/>
            <a:ext cx="3931509" cy="461665"/>
            <a:chOff x="548443" y="1281397"/>
            <a:chExt cx="3931509" cy="461665"/>
          </a:xfrm>
        </p:grpSpPr>
        <p:sp>
          <p:nvSpPr>
            <p:cNvPr id="15" name="燕尾形 14"/>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762756"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矩形 16"/>
            <p:cNvSpPr/>
            <p:nvPr/>
          </p:nvSpPr>
          <p:spPr>
            <a:xfrm>
              <a:off x="977070" y="1281397"/>
              <a:ext cx="3502882" cy="461665"/>
            </a:xfrm>
            <a:prstGeom prst="rect">
              <a:avLst/>
            </a:prstGeom>
          </p:spPr>
          <p:txBody>
            <a:bodyPr wrap="none">
              <a:spAutoFit/>
            </a:bodyPr>
            <a:lstStyle/>
            <a:p>
              <a:r>
                <a:rPr lang="en-US" altLang="zh-CN" sz="2400" b="1" dirty="0" smtClean="0"/>
                <a:t>2</a:t>
              </a:r>
              <a:r>
                <a:rPr lang="zh-CN" altLang="en-US" sz="2400" b="1" dirty="0" smtClean="0"/>
                <a:t>、设备组成</a:t>
              </a:r>
              <a:r>
                <a:rPr lang="en-US" altLang="zh-CN" sz="2400" b="1" dirty="0" smtClean="0"/>
                <a:t>----</a:t>
              </a:r>
              <a:r>
                <a:rPr lang="zh-CN" altLang="en-US" sz="2400" b="1" dirty="0" smtClean="0"/>
                <a:t>室内设备</a:t>
              </a:r>
              <a:endParaRPr lang="zh-CN" altLang="en-US" sz="2400" b="1" dirty="0"/>
            </a:p>
          </p:txBody>
        </p:sp>
      </p:grpSp>
      <p:sp>
        <p:nvSpPr>
          <p:cNvPr id="18" name="矩形 17"/>
          <p:cNvSpPr/>
          <p:nvPr/>
        </p:nvSpPr>
        <p:spPr>
          <a:xfrm>
            <a:off x="477004" y="1885938"/>
            <a:ext cx="1949573" cy="477054"/>
          </a:xfrm>
          <a:prstGeom prst="rect">
            <a:avLst/>
          </a:prstGeom>
        </p:spPr>
        <p:txBody>
          <a:bodyPr wrap="none">
            <a:spAutoFit/>
          </a:bodyPr>
          <a:lstStyle/>
          <a:p>
            <a:r>
              <a:rPr lang="zh-CN" altLang="en-US" sz="2400" b="1" dirty="0" smtClean="0">
                <a:solidFill>
                  <a:srgbClr val="0000FF"/>
                </a:solidFill>
                <a:latin typeface="+mn-ea"/>
              </a:rPr>
              <a:t>（</a:t>
            </a:r>
            <a:r>
              <a:rPr lang="en-US" altLang="zh-CN" sz="2400" b="1" dirty="0" smtClean="0">
                <a:solidFill>
                  <a:srgbClr val="0000FF"/>
                </a:solidFill>
                <a:latin typeface="+mn-ea"/>
              </a:rPr>
              <a:t>1</a:t>
            </a:r>
            <a:r>
              <a:rPr lang="zh-CN" altLang="en-US" sz="2400" b="1" dirty="0" smtClean="0">
                <a:solidFill>
                  <a:srgbClr val="0000FF"/>
                </a:solidFill>
                <a:latin typeface="+mn-ea"/>
              </a:rPr>
              <a:t>）控制台</a:t>
            </a:r>
            <a:endParaRPr lang="zh-CN" altLang="en-US" sz="2400" b="1" dirty="0">
              <a:solidFill>
                <a:srgbClr val="0000FF"/>
              </a:solidFill>
              <a:latin typeface="+mn-ea"/>
            </a:endParaRPr>
          </a:p>
        </p:txBody>
      </p:sp>
      <p:pic>
        <p:nvPicPr>
          <p:cNvPr id="19" name="Picture 2" descr="d:\360浏览器\360\360se\360se6\User Data\temp\b9449f3df8dcd1003d707406708b4710b8122fa8.jpg"/>
          <p:cNvPicPr>
            <a:picLocks noChangeAspect="1" noChangeArrowheads="1"/>
          </p:cNvPicPr>
          <p:nvPr/>
        </p:nvPicPr>
        <p:blipFill>
          <a:blip r:embed="rId2"/>
          <a:srcRect t="3333"/>
          <a:stretch>
            <a:fillRect/>
          </a:stretch>
        </p:blipFill>
        <p:spPr bwMode="auto">
          <a:xfrm>
            <a:off x="5263350" y="2314566"/>
            <a:ext cx="6215106" cy="4220200"/>
          </a:xfrm>
          <a:prstGeom prst="rect">
            <a:avLst/>
          </a:prstGeom>
          <a:noFill/>
        </p:spPr>
      </p:pic>
      <p:sp>
        <p:nvSpPr>
          <p:cNvPr id="20" name="矩形 19"/>
          <p:cNvSpPr/>
          <p:nvPr/>
        </p:nvSpPr>
        <p:spPr>
          <a:xfrm>
            <a:off x="548442" y="2528880"/>
            <a:ext cx="4286280" cy="3907095"/>
          </a:xfrm>
          <a:prstGeom prst="rect">
            <a:avLst/>
          </a:prstGeom>
        </p:spPr>
        <p:txBody>
          <a:bodyPr wrap="square">
            <a:spAutoFit/>
          </a:bodyPr>
          <a:lstStyle/>
          <a:p>
            <a:pPr>
              <a:lnSpc>
                <a:spcPct val="150000"/>
              </a:lnSpc>
              <a:buFont typeface="Wingdings" pitchFamily="2" charset="2"/>
              <a:buChar char="l"/>
            </a:pPr>
            <a:r>
              <a:rPr lang="zh-CN" altLang="en-US" sz="2400" b="1" dirty="0" smtClean="0"/>
              <a:t>值班员利用控制台盘面上的按钮排列进路，达到转换道岔、开放（关闭）信号的目的；</a:t>
            </a:r>
            <a:endParaRPr lang="en-US" altLang="zh-CN" sz="2400" b="1" dirty="0" smtClean="0"/>
          </a:p>
          <a:p>
            <a:pPr>
              <a:lnSpc>
                <a:spcPct val="150000"/>
              </a:lnSpc>
              <a:buFont typeface="Wingdings" pitchFamily="2" charset="2"/>
              <a:buChar char="l"/>
            </a:pPr>
            <a:endParaRPr lang="en-US" altLang="zh-CN" sz="2400" b="1" dirty="0" smtClean="0"/>
          </a:p>
          <a:p>
            <a:pPr>
              <a:lnSpc>
                <a:spcPct val="150000"/>
              </a:lnSpc>
              <a:buFont typeface="Wingdings" pitchFamily="2" charset="2"/>
              <a:buChar char="l"/>
            </a:pPr>
            <a:r>
              <a:rPr lang="zh-CN" altLang="en-US" sz="2400" b="1" dirty="0" smtClean="0"/>
              <a:t>且通过控制台盘面上的表示灯监督室外道岔位置、线路占用情况及信号机的显示状态。</a:t>
            </a:r>
            <a:endParaRPr lang="zh-CN" altLang="en-US" sz="2400"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262822" y="314302"/>
            <a:ext cx="509229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3.2.1  6502</a:t>
            </a:r>
            <a:r>
              <a:rPr lang="zh-CN" altLang="en-US" sz="2800" b="1" dirty="0" smtClean="0">
                <a:solidFill>
                  <a:srgbClr val="0070C0"/>
                </a:solidFill>
                <a:latin typeface="微软雅黑" pitchFamily="34" charset="-122"/>
                <a:ea typeface="微软雅黑" pitchFamily="34" charset="-122"/>
              </a:rPr>
              <a:t>电气集中联锁设备</a:t>
            </a:r>
            <a:endParaRPr lang="zh-CN" altLang="en-US" sz="2800" b="1" dirty="0">
              <a:solidFill>
                <a:srgbClr val="0070C0"/>
              </a:solidFill>
              <a:latin typeface="微软雅黑" pitchFamily="34" charset="-122"/>
              <a:ea typeface="微软雅黑" pitchFamily="34" charset="-122"/>
            </a:endParaRPr>
          </a:p>
        </p:txBody>
      </p:sp>
      <p:sp>
        <p:nvSpPr>
          <p:cNvPr id="8" name="矩形 7"/>
          <p:cNvSpPr/>
          <p:nvPr/>
        </p:nvSpPr>
        <p:spPr>
          <a:xfrm>
            <a:off x="477004" y="1885938"/>
            <a:ext cx="3743332" cy="461665"/>
          </a:xfrm>
          <a:prstGeom prst="rect">
            <a:avLst/>
          </a:prstGeom>
        </p:spPr>
        <p:txBody>
          <a:bodyPr wrap="none">
            <a:spAutoFit/>
          </a:bodyPr>
          <a:lstStyle/>
          <a:p>
            <a:r>
              <a:rPr lang="zh-CN" altLang="en-US" sz="2400" b="1" dirty="0" smtClean="0">
                <a:solidFill>
                  <a:srgbClr val="0000FF"/>
                </a:solidFill>
                <a:latin typeface="+mn-ea"/>
              </a:rPr>
              <a:t>（</a:t>
            </a:r>
            <a:r>
              <a:rPr lang="en-US" altLang="zh-CN" sz="2400" b="1" dirty="0" smtClean="0">
                <a:solidFill>
                  <a:srgbClr val="0000FF"/>
                </a:solidFill>
                <a:latin typeface="+mn-ea"/>
              </a:rPr>
              <a:t>2</a:t>
            </a:r>
            <a:r>
              <a:rPr lang="zh-CN" altLang="en-US" sz="2400" b="1" dirty="0" smtClean="0">
                <a:solidFill>
                  <a:srgbClr val="0000FF"/>
                </a:solidFill>
                <a:latin typeface="+mn-ea"/>
              </a:rPr>
              <a:t>）区段人工解锁按钮盘</a:t>
            </a:r>
            <a:endParaRPr lang="zh-CN" altLang="en-US" sz="2400" b="1" dirty="0">
              <a:solidFill>
                <a:srgbClr val="0000FF"/>
              </a:solidFill>
              <a:latin typeface="+mn-ea"/>
            </a:endParaRPr>
          </a:p>
        </p:txBody>
      </p:sp>
      <p:grpSp>
        <p:nvGrpSpPr>
          <p:cNvPr id="2" name="组合 7"/>
          <p:cNvGrpSpPr/>
          <p:nvPr/>
        </p:nvGrpSpPr>
        <p:grpSpPr>
          <a:xfrm>
            <a:off x="691318" y="1242996"/>
            <a:ext cx="3931509" cy="461665"/>
            <a:chOff x="548443" y="1281397"/>
            <a:chExt cx="3931509" cy="461665"/>
          </a:xfrm>
        </p:grpSpPr>
        <p:sp>
          <p:nvSpPr>
            <p:cNvPr id="13" name="燕尾形 12"/>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燕尾形 13"/>
            <p:cNvSpPr/>
            <p:nvPr/>
          </p:nvSpPr>
          <p:spPr>
            <a:xfrm>
              <a:off x="762756"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矩形 14"/>
            <p:cNvSpPr/>
            <p:nvPr/>
          </p:nvSpPr>
          <p:spPr>
            <a:xfrm>
              <a:off x="977070" y="1281397"/>
              <a:ext cx="3502882" cy="461665"/>
            </a:xfrm>
            <a:prstGeom prst="rect">
              <a:avLst/>
            </a:prstGeom>
          </p:spPr>
          <p:txBody>
            <a:bodyPr wrap="none">
              <a:spAutoFit/>
            </a:bodyPr>
            <a:lstStyle/>
            <a:p>
              <a:r>
                <a:rPr lang="en-US" altLang="zh-CN" sz="2400" b="1" dirty="0" smtClean="0"/>
                <a:t>2</a:t>
              </a:r>
              <a:r>
                <a:rPr lang="zh-CN" altLang="en-US" sz="2400" b="1" dirty="0" smtClean="0"/>
                <a:t>、设备组成</a:t>
              </a:r>
              <a:r>
                <a:rPr lang="en-US" altLang="zh-CN" sz="2400" b="1" dirty="0" smtClean="0"/>
                <a:t>----</a:t>
              </a:r>
              <a:r>
                <a:rPr lang="zh-CN" altLang="en-US" sz="2400" b="1" dirty="0" smtClean="0"/>
                <a:t>室内设备</a:t>
              </a:r>
              <a:endParaRPr lang="zh-CN" altLang="en-US" sz="2400" b="1" dirty="0"/>
            </a:p>
          </p:txBody>
        </p:sp>
      </p:grpSp>
      <p:grpSp>
        <p:nvGrpSpPr>
          <p:cNvPr id="3" name="组合 15"/>
          <p:cNvGrpSpPr/>
          <p:nvPr/>
        </p:nvGrpSpPr>
        <p:grpSpPr>
          <a:xfrm>
            <a:off x="977070" y="2671756"/>
            <a:ext cx="4143404" cy="3857652"/>
            <a:chOff x="500034" y="2214554"/>
            <a:chExt cx="4500594" cy="4000528"/>
          </a:xfrm>
        </p:grpSpPr>
        <p:pic>
          <p:nvPicPr>
            <p:cNvPr id="17" name="Picture 9" descr="控停14"/>
            <p:cNvPicPr>
              <a:picLocks noChangeAspect="1" noChangeArrowheads="1"/>
            </p:cNvPicPr>
            <p:nvPr/>
          </p:nvPicPr>
          <p:blipFill>
            <a:blip r:embed="rId2"/>
            <a:srcRect/>
            <a:stretch>
              <a:fillRect/>
            </a:stretch>
          </p:blipFill>
          <p:spPr bwMode="auto">
            <a:xfrm>
              <a:off x="500034" y="2214554"/>
              <a:ext cx="4500594" cy="4000528"/>
            </a:xfrm>
            <a:prstGeom prst="rect">
              <a:avLst/>
            </a:prstGeom>
            <a:noFill/>
            <a:ln w="9525">
              <a:noFill/>
              <a:miter lim="800000"/>
              <a:headEnd/>
              <a:tailEnd/>
            </a:ln>
          </p:spPr>
        </p:pic>
        <p:sp>
          <p:nvSpPr>
            <p:cNvPr id="18" name="TextBox 17"/>
            <p:cNvSpPr txBox="1"/>
            <p:nvPr/>
          </p:nvSpPr>
          <p:spPr>
            <a:xfrm>
              <a:off x="1142976" y="5643578"/>
              <a:ext cx="3500462" cy="461665"/>
            </a:xfrm>
            <a:prstGeom prst="rect">
              <a:avLst/>
            </a:prstGeom>
            <a:noFill/>
          </p:spPr>
          <p:txBody>
            <a:bodyPr wrap="square" rtlCol="0">
              <a:spAutoFit/>
            </a:bodyPr>
            <a:lstStyle/>
            <a:p>
              <a:r>
                <a:rPr lang="zh-CN" altLang="en-US" sz="2400" b="1" dirty="0" smtClean="0">
                  <a:solidFill>
                    <a:schemeClr val="bg1"/>
                  </a:solidFill>
                  <a:latin typeface="+mj-ea"/>
                  <a:ea typeface="+mj-ea"/>
                  <a:cs typeface="Times New Roman" pitchFamily="18" charset="0"/>
                </a:rPr>
                <a:t>区段人工解锁按钮盘</a:t>
              </a:r>
              <a:endParaRPr lang="zh-CN" altLang="en-US" sz="2400" b="1" dirty="0">
                <a:solidFill>
                  <a:schemeClr val="bg1"/>
                </a:solidFill>
                <a:latin typeface="+mj-ea"/>
                <a:ea typeface="+mj-ea"/>
                <a:cs typeface="Times New Roman" pitchFamily="18" charset="0"/>
              </a:endParaRPr>
            </a:p>
          </p:txBody>
        </p:sp>
      </p:grpSp>
      <p:sp>
        <p:nvSpPr>
          <p:cNvPr id="19" name="矩形 18"/>
          <p:cNvSpPr/>
          <p:nvPr/>
        </p:nvSpPr>
        <p:spPr>
          <a:xfrm>
            <a:off x="5263350" y="2671756"/>
            <a:ext cx="6715172" cy="3785652"/>
          </a:xfrm>
          <a:prstGeom prst="rect">
            <a:avLst/>
          </a:prstGeom>
          <a:ln>
            <a:solidFill>
              <a:srgbClr val="FF66FF"/>
            </a:solidFill>
          </a:ln>
        </p:spPr>
        <p:txBody>
          <a:bodyPr wrap="square">
            <a:spAutoFit/>
          </a:bodyPr>
          <a:lstStyle/>
          <a:p>
            <a:pPr marL="457200" indent="-457200">
              <a:lnSpc>
                <a:spcPct val="150000"/>
              </a:lnSpc>
              <a:buFont typeface="+mj-ea"/>
              <a:buAutoNum type="circleNumDbPlain"/>
            </a:pPr>
            <a:r>
              <a:rPr lang="zh-CN" altLang="en-US" sz="2000" b="1" dirty="0" smtClean="0"/>
              <a:t>区段人工解锁按钮盘是辅助设备，其上设有多个二位自复式带铅封的事故按钮，在更换继电器或停电后恢复设备时，用来使设备恢复到正常状态；</a:t>
            </a:r>
            <a:endParaRPr lang="en-US" altLang="zh-CN" sz="2000" b="1" dirty="0" smtClean="0"/>
          </a:p>
          <a:p>
            <a:pPr marL="457200" indent="-457200">
              <a:lnSpc>
                <a:spcPct val="150000"/>
              </a:lnSpc>
              <a:buFont typeface="+mj-ea"/>
              <a:buAutoNum type="circleNumDbPlain"/>
            </a:pPr>
            <a:endParaRPr lang="en-US" altLang="zh-CN" sz="2000" b="1" dirty="0" smtClean="0"/>
          </a:p>
          <a:p>
            <a:pPr marL="457200" indent="-457200">
              <a:lnSpc>
                <a:spcPct val="150000"/>
              </a:lnSpc>
              <a:buFont typeface="+mj-ea"/>
              <a:buAutoNum type="circleNumDbPlain"/>
            </a:pPr>
            <a:r>
              <a:rPr lang="zh-CN" altLang="en-US" sz="2000" b="1" dirty="0" smtClean="0"/>
              <a:t>道岔区段因故障不能正常解锁时，用它办理故障解锁；</a:t>
            </a:r>
            <a:endParaRPr lang="en-US" altLang="zh-CN" sz="2000" b="1" dirty="0" smtClean="0"/>
          </a:p>
          <a:p>
            <a:pPr marL="457200" indent="-457200">
              <a:lnSpc>
                <a:spcPct val="150000"/>
              </a:lnSpc>
              <a:buFont typeface="+mj-ea"/>
              <a:buAutoNum type="circleNumDbPlain"/>
            </a:pPr>
            <a:endParaRPr lang="en-US" altLang="zh-CN" sz="2000" b="1" dirty="0" smtClean="0"/>
          </a:p>
          <a:p>
            <a:pPr marL="457200" indent="-457200">
              <a:lnSpc>
                <a:spcPct val="150000"/>
              </a:lnSpc>
              <a:buFont typeface="+mj-ea"/>
              <a:buAutoNum type="circleNumDbPlain"/>
            </a:pPr>
            <a:r>
              <a:rPr lang="zh-CN" altLang="en-US" sz="2000" b="1" dirty="0" smtClean="0"/>
              <a:t>在用取消进路办法不能关闭信号的情况下，可用它关闭信号</a:t>
            </a:r>
            <a:r>
              <a:rPr lang="zh-CN" altLang="en-US" sz="2000" dirty="0" smtClean="0"/>
              <a:t>。</a:t>
            </a:r>
            <a:endParaRPr lang="zh-CN" alt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262822" y="314302"/>
            <a:ext cx="509229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3.2.1  6502</a:t>
            </a:r>
            <a:r>
              <a:rPr lang="zh-CN" altLang="en-US" sz="2800" b="1" dirty="0" smtClean="0">
                <a:solidFill>
                  <a:srgbClr val="0070C0"/>
                </a:solidFill>
                <a:latin typeface="微软雅黑" pitchFamily="34" charset="-122"/>
                <a:ea typeface="微软雅黑" pitchFamily="34" charset="-122"/>
              </a:rPr>
              <a:t>电气集中联锁设备</a:t>
            </a:r>
            <a:endParaRPr lang="zh-CN" altLang="en-US" sz="2800" b="1" dirty="0">
              <a:solidFill>
                <a:srgbClr val="0070C0"/>
              </a:solidFill>
              <a:latin typeface="微软雅黑" pitchFamily="34" charset="-122"/>
              <a:ea typeface="微软雅黑" pitchFamily="34" charset="-122"/>
            </a:endParaRPr>
          </a:p>
        </p:txBody>
      </p:sp>
      <p:grpSp>
        <p:nvGrpSpPr>
          <p:cNvPr id="2" name="组合 7"/>
          <p:cNvGrpSpPr/>
          <p:nvPr/>
        </p:nvGrpSpPr>
        <p:grpSpPr>
          <a:xfrm>
            <a:off x="691318" y="1242996"/>
            <a:ext cx="3931509" cy="461665"/>
            <a:chOff x="548443" y="1281397"/>
            <a:chExt cx="3931509" cy="461665"/>
          </a:xfrm>
        </p:grpSpPr>
        <p:sp>
          <p:nvSpPr>
            <p:cNvPr id="15" name="燕尾形 14"/>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762756"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矩形 16"/>
            <p:cNvSpPr/>
            <p:nvPr/>
          </p:nvSpPr>
          <p:spPr>
            <a:xfrm>
              <a:off x="977070" y="1281397"/>
              <a:ext cx="3502882" cy="461665"/>
            </a:xfrm>
            <a:prstGeom prst="rect">
              <a:avLst/>
            </a:prstGeom>
          </p:spPr>
          <p:txBody>
            <a:bodyPr wrap="none">
              <a:spAutoFit/>
            </a:bodyPr>
            <a:lstStyle/>
            <a:p>
              <a:r>
                <a:rPr lang="en-US" altLang="zh-CN" sz="2400" b="1" dirty="0" smtClean="0"/>
                <a:t>2</a:t>
              </a:r>
              <a:r>
                <a:rPr lang="zh-CN" altLang="en-US" sz="2400" b="1" dirty="0" smtClean="0"/>
                <a:t>、设备组成</a:t>
              </a:r>
              <a:r>
                <a:rPr lang="en-US" altLang="zh-CN" sz="2400" b="1" dirty="0" smtClean="0"/>
                <a:t>----</a:t>
              </a:r>
              <a:r>
                <a:rPr lang="zh-CN" altLang="en-US" sz="2400" b="1" dirty="0" smtClean="0"/>
                <a:t>室内设备</a:t>
              </a:r>
              <a:endParaRPr lang="zh-CN" altLang="en-US" sz="2400" b="1" dirty="0"/>
            </a:p>
          </p:txBody>
        </p:sp>
      </p:grpSp>
      <p:sp>
        <p:nvSpPr>
          <p:cNvPr id="9" name="Rectangle 7"/>
          <p:cNvSpPr>
            <a:spLocks noChangeArrowheads="1"/>
          </p:cNvSpPr>
          <p:nvPr/>
        </p:nvSpPr>
        <p:spPr bwMode="auto">
          <a:xfrm>
            <a:off x="1334260" y="2814632"/>
            <a:ext cx="5072098" cy="3970318"/>
          </a:xfrm>
          <a:prstGeom prst="rect">
            <a:avLst/>
          </a:prstGeom>
          <a:solidFill>
            <a:schemeClr val="bg1"/>
          </a:solidFill>
          <a:ln w="9525">
            <a:solidFill>
              <a:srgbClr val="FF66FF"/>
            </a:solidFill>
            <a:miter lim="800000"/>
            <a:headEnd/>
            <a:tailEnd/>
          </a:ln>
          <a:effectLst/>
        </p:spPr>
        <p:txBody>
          <a:bodyPr wrap="square">
            <a:spAutoFit/>
          </a:bodyPr>
          <a:lstStyle/>
          <a:p>
            <a:pPr>
              <a:lnSpc>
                <a:spcPct val="150000"/>
              </a:lnSpc>
            </a:pPr>
            <a:r>
              <a:rPr lang="en-US" altLang="zh-CN" sz="2400" dirty="0">
                <a:ea typeface="楷体_GB2312" pitchFamily="49" charset="-122"/>
              </a:rPr>
              <a:t>        </a:t>
            </a:r>
            <a:r>
              <a:rPr lang="zh-CN" altLang="en-US" sz="2400" b="1" dirty="0">
                <a:ea typeface="楷体_GB2312" pitchFamily="49" charset="-122"/>
              </a:rPr>
              <a:t>用于区段人工解锁的按钮</a:t>
            </a:r>
            <a:r>
              <a:rPr lang="zh-CN" altLang="en-US" sz="2400" b="1" dirty="0">
                <a:solidFill>
                  <a:srgbClr val="0000FF"/>
                </a:solidFill>
                <a:ea typeface="楷体_GB2312" pitchFamily="49" charset="-122"/>
              </a:rPr>
              <a:t>可以集中设置在控制台</a:t>
            </a:r>
            <a:r>
              <a:rPr lang="zh-CN" altLang="en-US" sz="2400" b="1" dirty="0">
                <a:ea typeface="楷体_GB2312" pitchFamily="49" charset="-122"/>
              </a:rPr>
              <a:t>上，也可将单独设置并与控制台隔开一定距离，操作时</a:t>
            </a:r>
            <a:r>
              <a:rPr lang="zh-CN" altLang="en-US" sz="2400" b="1" dirty="0">
                <a:solidFill>
                  <a:srgbClr val="0000FF"/>
                </a:solidFill>
                <a:ea typeface="楷体_GB2312" pitchFamily="49" charset="-122"/>
              </a:rPr>
              <a:t>一人按压控制台上的总人工解锁按钮</a:t>
            </a:r>
            <a:r>
              <a:rPr lang="zh-CN" altLang="en-US" sz="2400" b="1" dirty="0">
                <a:ea typeface="楷体_GB2312" pitchFamily="49" charset="-122"/>
              </a:rPr>
              <a:t>，另一人</a:t>
            </a:r>
            <a:r>
              <a:rPr lang="zh-CN" altLang="en-US" sz="2400" b="1" dirty="0">
                <a:solidFill>
                  <a:srgbClr val="0000FF"/>
                </a:solidFill>
                <a:ea typeface="楷体_GB2312" pitchFamily="49" charset="-122"/>
              </a:rPr>
              <a:t>按压区段人工解锁按钮盘的按钮</a:t>
            </a:r>
            <a:r>
              <a:rPr lang="zh-CN" altLang="en-US" sz="2400" b="1" dirty="0">
                <a:ea typeface="楷体_GB2312" pitchFamily="49" charset="-122"/>
              </a:rPr>
              <a:t>，避免单人误操作危及行车安全</a:t>
            </a:r>
          </a:p>
        </p:txBody>
      </p:sp>
      <p:pic>
        <p:nvPicPr>
          <p:cNvPr id="10" name="Picture 9" descr="控停14"/>
          <p:cNvPicPr>
            <a:picLocks noChangeAspect="1" noChangeArrowheads="1"/>
          </p:cNvPicPr>
          <p:nvPr/>
        </p:nvPicPr>
        <p:blipFill>
          <a:blip r:embed="rId2"/>
          <a:srcRect/>
          <a:stretch>
            <a:fillRect/>
          </a:stretch>
        </p:blipFill>
        <p:spPr bwMode="auto">
          <a:xfrm>
            <a:off x="6620672" y="2814632"/>
            <a:ext cx="4714908" cy="3957155"/>
          </a:xfrm>
          <a:prstGeom prst="rect">
            <a:avLst/>
          </a:prstGeom>
          <a:noFill/>
        </p:spPr>
      </p:pic>
      <p:sp>
        <p:nvSpPr>
          <p:cNvPr id="11" name="矩形 10"/>
          <p:cNvSpPr/>
          <p:nvPr/>
        </p:nvSpPr>
        <p:spPr>
          <a:xfrm>
            <a:off x="477004" y="1957376"/>
            <a:ext cx="3743332" cy="461665"/>
          </a:xfrm>
          <a:prstGeom prst="rect">
            <a:avLst/>
          </a:prstGeom>
        </p:spPr>
        <p:txBody>
          <a:bodyPr wrap="none">
            <a:spAutoFit/>
          </a:bodyPr>
          <a:lstStyle/>
          <a:p>
            <a:r>
              <a:rPr lang="zh-CN" altLang="en-US" sz="2400" b="1" dirty="0" smtClean="0">
                <a:solidFill>
                  <a:srgbClr val="0000FF"/>
                </a:solidFill>
                <a:latin typeface="+mn-ea"/>
              </a:rPr>
              <a:t>（</a:t>
            </a:r>
            <a:r>
              <a:rPr lang="en-US" altLang="zh-CN" sz="2400" b="1" dirty="0" smtClean="0">
                <a:solidFill>
                  <a:srgbClr val="0000FF"/>
                </a:solidFill>
                <a:latin typeface="+mn-ea"/>
              </a:rPr>
              <a:t>2</a:t>
            </a:r>
            <a:r>
              <a:rPr lang="zh-CN" altLang="en-US" sz="2400" b="1" dirty="0" smtClean="0">
                <a:solidFill>
                  <a:srgbClr val="0000FF"/>
                </a:solidFill>
                <a:latin typeface="+mn-ea"/>
              </a:rPr>
              <a:t>）区段人工解锁按钮盘</a:t>
            </a:r>
            <a:endParaRPr lang="zh-CN" altLang="en-US" sz="2400" b="1" dirty="0">
              <a:solidFill>
                <a:srgbClr val="0000FF"/>
              </a:solidFill>
              <a:latin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509229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3.2.1  6502</a:t>
            </a:r>
            <a:r>
              <a:rPr lang="zh-CN" altLang="en-US" sz="2800" b="1" dirty="0" smtClean="0">
                <a:solidFill>
                  <a:srgbClr val="0070C0"/>
                </a:solidFill>
                <a:latin typeface="微软雅黑" pitchFamily="34" charset="-122"/>
                <a:ea typeface="微软雅黑" pitchFamily="34" charset="-122"/>
              </a:rPr>
              <a:t>电气集中联锁设备</a:t>
            </a:r>
            <a:endParaRPr lang="zh-CN" altLang="en-US" sz="2800" b="1" dirty="0">
              <a:solidFill>
                <a:srgbClr val="0070C0"/>
              </a:solidFill>
              <a:latin typeface="微软雅黑" pitchFamily="34" charset="-122"/>
              <a:ea typeface="微软雅黑" pitchFamily="34" charset="-122"/>
            </a:endParaRPr>
          </a:p>
        </p:txBody>
      </p:sp>
      <p:grpSp>
        <p:nvGrpSpPr>
          <p:cNvPr id="3" name="组合 7"/>
          <p:cNvGrpSpPr/>
          <p:nvPr/>
        </p:nvGrpSpPr>
        <p:grpSpPr>
          <a:xfrm>
            <a:off x="691318" y="1242996"/>
            <a:ext cx="3931509" cy="461665"/>
            <a:chOff x="548443" y="1281397"/>
            <a:chExt cx="3931509" cy="461665"/>
          </a:xfrm>
        </p:grpSpPr>
        <p:sp>
          <p:nvSpPr>
            <p:cNvPr id="4" name="燕尾形 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3502882" cy="461665"/>
            </a:xfrm>
            <a:prstGeom prst="rect">
              <a:avLst/>
            </a:prstGeom>
          </p:spPr>
          <p:txBody>
            <a:bodyPr wrap="none">
              <a:spAutoFit/>
            </a:bodyPr>
            <a:lstStyle/>
            <a:p>
              <a:r>
                <a:rPr lang="en-US" altLang="zh-CN" sz="2400" b="1" dirty="0" smtClean="0"/>
                <a:t>2</a:t>
              </a:r>
              <a:r>
                <a:rPr lang="zh-CN" altLang="en-US" sz="2400" b="1" dirty="0" smtClean="0"/>
                <a:t>、设备组成</a:t>
              </a:r>
              <a:r>
                <a:rPr lang="en-US" altLang="zh-CN" sz="2400" b="1" dirty="0" smtClean="0"/>
                <a:t>----</a:t>
              </a:r>
              <a:r>
                <a:rPr lang="zh-CN" altLang="en-US" sz="2400" b="1" dirty="0" smtClean="0"/>
                <a:t>室内设备</a:t>
              </a:r>
              <a:endParaRPr lang="zh-CN" altLang="en-US" sz="2400" b="1" dirty="0"/>
            </a:p>
          </p:txBody>
        </p:sp>
      </p:grpSp>
      <p:sp>
        <p:nvSpPr>
          <p:cNvPr id="7" name="矩形 6"/>
          <p:cNvSpPr/>
          <p:nvPr/>
        </p:nvSpPr>
        <p:spPr>
          <a:xfrm>
            <a:off x="477004" y="1957376"/>
            <a:ext cx="3743332" cy="461665"/>
          </a:xfrm>
          <a:prstGeom prst="rect">
            <a:avLst/>
          </a:prstGeom>
        </p:spPr>
        <p:txBody>
          <a:bodyPr wrap="none">
            <a:spAutoFit/>
          </a:bodyPr>
          <a:lstStyle/>
          <a:p>
            <a:r>
              <a:rPr lang="zh-CN" altLang="en-US" sz="2400" b="1" dirty="0" smtClean="0">
                <a:solidFill>
                  <a:srgbClr val="0000FF"/>
                </a:solidFill>
                <a:latin typeface="+mn-ea"/>
              </a:rPr>
              <a:t>（</a:t>
            </a:r>
            <a:r>
              <a:rPr lang="en-US" altLang="zh-CN" sz="2400" b="1" dirty="0" smtClean="0">
                <a:solidFill>
                  <a:srgbClr val="0000FF"/>
                </a:solidFill>
                <a:latin typeface="+mn-ea"/>
              </a:rPr>
              <a:t>3</a:t>
            </a:r>
            <a:r>
              <a:rPr lang="zh-CN" altLang="en-US" sz="2400" b="1" dirty="0" smtClean="0">
                <a:solidFill>
                  <a:srgbClr val="0000FF"/>
                </a:solidFill>
                <a:latin typeface="+mn-ea"/>
              </a:rPr>
              <a:t>）继电器组合及组合架</a:t>
            </a:r>
            <a:endParaRPr lang="zh-CN" altLang="en-US" sz="2400" b="1" dirty="0">
              <a:solidFill>
                <a:srgbClr val="0000FF"/>
              </a:solidFill>
              <a:latin typeface="+mn-ea"/>
            </a:endParaRPr>
          </a:p>
        </p:txBody>
      </p:sp>
      <p:sp>
        <p:nvSpPr>
          <p:cNvPr id="8" name="矩形 7"/>
          <p:cNvSpPr/>
          <p:nvPr/>
        </p:nvSpPr>
        <p:spPr>
          <a:xfrm>
            <a:off x="477005" y="2671756"/>
            <a:ext cx="5286412" cy="3970318"/>
          </a:xfrm>
          <a:prstGeom prst="rect">
            <a:avLst/>
          </a:prstGeom>
          <a:ln>
            <a:solidFill>
              <a:srgbClr val="FF66FF"/>
            </a:solidFill>
          </a:ln>
        </p:spPr>
        <p:txBody>
          <a:bodyPr wrap="square">
            <a:spAutoFit/>
          </a:bodyPr>
          <a:lstStyle/>
          <a:p>
            <a:pPr>
              <a:lnSpc>
                <a:spcPct val="150000"/>
              </a:lnSpc>
            </a:pPr>
            <a:r>
              <a:rPr lang="en-US" sz="2400" b="1" dirty="0" smtClean="0"/>
              <a:t>6502</a:t>
            </a:r>
            <a:r>
              <a:rPr lang="zh-CN" altLang="en-US" sz="2400" b="1" dirty="0" smtClean="0"/>
              <a:t>电气集中联锁中，按照信号机、道岔和轨道电路为基本单元设计的几种继电器组成的定型电路称为继电器组合。</a:t>
            </a:r>
            <a:r>
              <a:rPr lang="en-US" sz="2400" b="1" dirty="0" smtClean="0"/>
              <a:t>6502</a:t>
            </a:r>
            <a:r>
              <a:rPr lang="zh-CN" altLang="en-US" sz="2400" b="1" dirty="0" smtClean="0"/>
              <a:t>电气集中联锁共有</a:t>
            </a:r>
            <a:r>
              <a:rPr lang="en-US" sz="2400" b="1" dirty="0" smtClean="0"/>
              <a:t>12</a:t>
            </a:r>
            <a:r>
              <a:rPr lang="zh-CN" altLang="en-US" sz="2400" b="1" dirty="0" smtClean="0"/>
              <a:t>个定型组合电路，每个定型组合电路均包含若干固定的继电器，完成相应的联锁功能。</a:t>
            </a:r>
            <a:endParaRPr lang="zh-CN" altLang="en-US" sz="2400" b="1" dirty="0"/>
          </a:p>
        </p:txBody>
      </p:sp>
      <p:pic>
        <p:nvPicPr>
          <p:cNvPr id="9" name="图片 8" descr="IMAG0063"/>
          <p:cNvPicPr/>
          <p:nvPr/>
        </p:nvPicPr>
        <p:blipFill>
          <a:blip r:embed="rId2" cstate="print"/>
          <a:srcRect/>
          <a:stretch>
            <a:fillRect/>
          </a:stretch>
        </p:blipFill>
        <p:spPr bwMode="auto">
          <a:xfrm>
            <a:off x="6120606" y="1171558"/>
            <a:ext cx="5500726" cy="4429156"/>
          </a:xfrm>
          <a:prstGeom prst="rect">
            <a:avLst/>
          </a:prstGeom>
          <a:noFill/>
          <a:ln w="9525">
            <a:noFill/>
            <a:miter lim="800000"/>
            <a:headEnd/>
            <a:tailEnd/>
          </a:ln>
        </p:spPr>
      </p:pic>
      <p:sp>
        <p:nvSpPr>
          <p:cNvPr id="10" name="矩形 9"/>
          <p:cNvSpPr/>
          <p:nvPr/>
        </p:nvSpPr>
        <p:spPr>
          <a:xfrm>
            <a:off x="6122989" y="5743590"/>
            <a:ext cx="5498344" cy="1213024"/>
          </a:xfrm>
          <a:prstGeom prst="rect">
            <a:avLst/>
          </a:prstGeom>
          <a:ln>
            <a:solidFill>
              <a:srgbClr val="0303EB"/>
            </a:solidFill>
          </a:ln>
        </p:spPr>
        <p:txBody>
          <a:bodyPr wrap="square">
            <a:spAutoFit/>
          </a:bodyPr>
          <a:lstStyle/>
          <a:p>
            <a:pPr>
              <a:lnSpc>
                <a:spcPct val="125000"/>
              </a:lnSpc>
            </a:pPr>
            <a:r>
              <a:rPr lang="zh-CN" altLang="en-US" sz="2000" b="1" dirty="0" smtClean="0"/>
              <a:t>组合架上下分为</a:t>
            </a:r>
            <a:r>
              <a:rPr lang="en-US" sz="2000" b="1" dirty="0" smtClean="0"/>
              <a:t>11</a:t>
            </a:r>
            <a:r>
              <a:rPr lang="zh-CN" altLang="en-US" sz="2000" b="1" dirty="0" smtClean="0"/>
              <a:t>层，</a:t>
            </a:r>
            <a:r>
              <a:rPr lang="en-US" sz="2000" b="1" dirty="0" smtClean="0"/>
              <a:t>1</a:t>
            </a:r>
            <a:r>
              <a:rPr lang="zh-CN" altLang="en-US" sz="2000" b="1" dirty="0" smtClean="0"/>
              <a:t>～</a:t>
            </a:r>
            <a:r>
              <a:rPr lang="en-US" sz="2000" b="1" dirty="0" smtClean="0"/>
              <a:t>10</a:t>
            </a:r>
            <a:r>
              <a:rPr lang="zh-CN" altLang="en-US" sz="2000" b="1" dirty="0" smtClean="0"/>
              <a:t>层安装继电器组合，每层安装一个继电器组合，每层安装不超过十个继电器。</a:t>
            </a:r>
            <a:endParaRPr lang="zh-CN" alt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509229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3.2.1  6502</a:t>
            </a:r>
            <a:r>
              <a:rPr lang="zh-CN" altLang="en-US" sz="2800" b="1" dirty="0" smtClean="0">
                <a:solidFill>
                  <a:srgbClr val="0070C0"/>
                </a:solidFill>
                <a:latin typeface="微软雅黑" pitchFamily="34" charset="-122"/>
                <a:ea typeface="微软雅黑" pitchFamily="34" charset="-122"/>
              </a:rPr>
              <a:t>电气集中联锁设备</a:t>
            </a:r>
            <a:endParaRPr lang="zh-CN" altLang="en-US" sz="2800" b="1" dirty="0">
              <a:solidFill>
                <a:srgbClr val="0070C0"/>
              </a:solidFill>
              <a:latin typeface="微软雅黑" pitchFamily="34" charset="-122"/>
              <a:ea typeface="微软雅黑" pitchFamily="34" charset="-122"/>
            </a:endParaRPr>
          </a:p>
        </p:txBody>
      </p:sp>
      <p:grpSp>
        <p:nvGrpSpPr>
          <p:cNvPr id="3" name="组合 7"/>
          <p:cNvGrpSpPr/>
          <p:nvPr/>
        </p:nvGrpSpPr>
        <p:grpSpPr>
          <a:xfrm>
            <a:off x="691318" y="1242996"/>
            <a:ext cx="3931509" cy="461665"/>
            <a:chOff x="548443" y="1281397"/>
            <a:chExt cx="3931509" cy="461665"/>
          </a:xfrm>
        </p:grpSpPr>
        <p:sp>
          <p:nvSpPr>
            <p:cNvPr id="4" name="燕尾形 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3502882" cy="461665"/>
            </a:xfrm>
            <a:prstGeom prst="rect">
              <a:avLst/>
            </a:prstGeom>
          </p:spPr>
          <p:txBody>
            <a:bodyPr wrap="none">
              <a:spAutoFit/>
            </a:bodyPr>
            <a:lstStyle/>
            <a:p>
              <a:r>
                <a:rPr lang="en-US" altLang="zh-CN" sz="2400" b="1" dirty="0" smtClean="0"/>
                <a:t>2</a:t>
              </a:r>
              <a:r>
                <a:rPr lang="zh-CN" altLang="en-US" sz="2400" b="1" dirty="0" smtClean="0"/>
                <a:t>、设备组成</a:t>
              </a:r>
              <a:r>
                <a:rPr lang="en-US" altLang="zh-CN" sz="2400" b="1" dirty="0" smtClean="0"/>
                <a:t>----</a:t>
              </a:r>
              <a:r>
                <a:rPr lang="zh-CN" altLang="en-US" sz="2400" b="1" dirty="0" smtClean="0"/>
                <a:t>室内设备</a:t>
              </a:r>
              <a:endParaRPr lang="zh-CN" altLang="en-US" sz="2400" b="1" dirty="0"/>
            </a:p>
          </p:txBody>
        </p:sp>
      </p:grpSp>
      <p:sp>
        <p:nvSpPr>
          <p:cNvPr id="7" name="矩形 6"/>
          <p:cNvSpPr/>
          <p:nvPr/>
        </p:nvSpPr>
        <p:spPr>
          <a:xfrm>
            <a:off x="477004" y="1957376"/>
            <a:ext cx="3743332" cy="461665"/>
          </a:xfrm>
          <a:prstGeom prst="rect">
            <a:avLst/>
          </a:prstGeom>
        </p:spPr>
        <p:txBody>
          <a:bodyPr wrap="none">
            <a:spAutoFit/>
          </a:bodyPr>
          <a:lstStyle/>
          <a:p>
            <a:r>
              <a:rPr lang="zh-CN" altLang="en-US" sz="2400" b="1" dirty="0" smtClean="0">
                <a:solidFill>
                  <a:srgbClr val="0000FF"/>
                </a:solidFill>
                <a:latin typeface="+mn-ea"/>
              </a:rPr>
              <a:t>（</a:t>
            </a:r>
            <a:r>
              <a:rPr lang="en-US" altLang="zh-CN" sz="2400" b="1" dirty="0" smtClean="0">
                <a:solidFill>
                  <a:srgbClr val="0000FF"/>
                </a:solidFill>
                <a:latin typeface="+mn-ea"/>
              </a:rPr>
              <a:t>3</a:t>
            </a:r>
            <a:r>
              <a:rPr lang="zh-CN" altLang="en-US" sz="2400" b="1" dirty="0" smtClean="0">
                <a:solidFill>
                  <a:srgbClr val="0000FF"/>
                </a:solidFill>
                <a:latin typeface="+mn-ea"/>
              </a:rPr>
              <a:t>）继电器组合及组合架</a:t>
            </a:r>
            <a:endParaRPr lang="zh-CN" altLang="en-US" sz="2400" b="1" dirty="0">
              <a:solidFill>
                <a:srgbClr val="0000FF"/>
              </a:solidFill>
              <a:latin typeface="+mn-ea"/>
            </a:endParaRPr>
          </a:p>
        </p:txBody>
      </p:sp>
      <p:pic>
        <p:nvPicPr>
          <p:cNvPr id="8" name="图片 7" descr="IMAG0063"/>
          <p:cNvPicPr/>
          <p:nvPr/>
        </p:nvPicPr>
        <p:blipFill>
          <a:blip r:embed="rId2" cstate="print"/>
          <a:srcRect/>
          <a:stretch>
            <a:fillRect/>
          </a:stretch>
        </p:blipFill>
        <p:spPr bwMode="auto">
          <a:xfrm>
            <a:off x="334128" y="2743194"/>
            <a:ext cx="4929222" cy="4000528"/>
          </a:xfrm>
          <a:prstGeom prst="rect">
            <a:avLst/>
          </a:prstGeom>
          <a:noFill/>
          <a:ln w="9525">
            <a:noFill/>
            <a:miter lim="800000"/>
            <a:headEnd/>
            <a:tailEnd/>
          </a:ln>
        </p:spPr>
      </p:pic>
      <p:sp>
        <p:nvSpPr>
          <p:cNvPr id="9" name="矩形 8"/>
          <p:cNvSpPr/>
          <p:nvPr/>
        </p:nvSpPr>
        <p:spPr>
          <a:xfrm>
            <a:off x="5406226" y="1814500"/>
            <a:ext cx="6572296" cy="5293757"/>
          </a:xfrm>
          <a:prstGeom prst="rect">
            <a:avLst/>
          </a:prstGeom>
        </p:spPr>
        <p:txBody>
          <a:bodyPr wrap="square">
            <a:spAutoFit/>
          </a:bodyPr>
          <a:lstStyle/>
          <a:p>
            <a:pPr>
              <a:lnSpc>
                <a:spcPct val="130000"/>
              </a:lnSpc>
              <a:buFontTx/>
              <a:buNone/>
            </a:pPr>
            <a:r>
              <a:rPr lang="zh-CN" altLang="en-US" sz="2000" b="1" dirty="0" smtClean="0">
                <a:solidFill>
                  <a:srgbClr val="000000"/>
                </a:solidFill>
                <a:latin typeface="+mn-ea"/>
              </a:rPr>
              <a:t>从进门开始从前往后数为</a:t>
            </a:r>
            <a:r>
              <a:rPr lang="en-US" altLang="zh-CN" sz="2000" b="1" dirty="0" smtClean="0">
                <a:solidFill>
                  <a:srgbClr val="000000"/>
                </a:solidFill>
                <a:latin typeface="+mn-ea"/>
              </a:rPr>
              <a:t>1</a:t>
            </a:r>
            <a:r>
              <a:rPr lang="zh-CN" altLang="en-US" sz="2000" b="1" dirty="0" smtClean="0">
                <a:solidFill>
                  <a:srgbClr val="000000"/>
                </a:solidFill>
                <a:latin typeface="+mn-ea"/>
              </a:rPr>
              <a:t>排，</a:t>
            </a:r>
            <a:r>
              <a:rPr lang="en-US" altLang="zh-CN" sz="2000" b="1" dirty="0" smtClean="0">
                <a:solidFill>
                  <a:srgbClr val="000000"/>
                </a:solidFill>
                <a:latin typeface="+mn-ea"/>
              </a:rPr>
              <a:t>2</a:t>
            </a:r>
            <a:r>
              <a:rPr lang="zh-CN" altLang="en-US" sz="2000" b="1" dirty="0" smtClean="0">
                <a:solidFill>
                  <a:srgbClr val="000000"/>
                </a:solidFill>
                <a:latin typeface="+mn-ea"/>
              </a:rPr>
              <a:t>排，</a:t>
            </a:r>
            <a:r>
              <a:rPr lang="en-US" altLang="zh-CN" sz="2000" b="1" dirty="0" smtClean="0">
                <a:solidFill>
                  <a:srgbClr val="000000"/>
                </a:solidFill>
                <a:latin typeface="+mn-ea"/>
              </a:rPr>
              <a:t>3</a:t>
            </a:r>
            <a:r>
              <a:rPr lang="zh-CN" altLang="en-US" sz="2000" b="1" dirty="0" smtClean="0">
                <a:solidFill>
                  <a:srgbClr val="000000"/>
                </a:solidFill>
                <a:latin typeface="+mn-ea"/>
              </a:rPr>
              <a:t>排</a:t>
            </a:r>
            <a:r>
              <a:rPr lang="en-US" altLang="zh-CN" sz="2000" b="1" dirty="0" smtClean="0">
                <a:solidFill>
                  <a:srgbClr val="000000"/>
                </a:solidFill>
                <a:latin typeface="+mn-ea"/>
              </a:rPr>
              <a:t>…….</a:t>
            </a:r>
          </a:p>
          <a:p>
            <a:pPr>
              <a:lnSpc>
                <a:spcPct val="130000"/>
              </a:lnSpc>
              <a:buFontTx/>
              <a:buNone/>
            </a:pPr>
            <a:r>
              <a:rPr lang="zh-CN" altLang="en-US" sz="2000" b="1" dirty="0" smtClean="0">
                <a:solidFill>
                  <a:srgbClr val="000000"/>
                </a:solidFill>
                <a:latin typeface="+mn-ea"/>
              </a:rPr>
              <a:t>每排从左至右数称为</a:t>
            </a:r>
            <a:r>
              <a:rPr lang="en-US" altLang="zh-CN" sz="2000" b="1" dirty="0" smtClean="0">
                <a:solidFill>
                  <a:srgbClr val="000000"/>
                </a:solidFill>
                <a:latin typeface="+mn-ea"/>
              </a:rPr>
              <a:t>1</a:t>
            </a:r>
            <a:r>
              <a:rPr lang="zh-CN" altLang="en-US" sz="2000" b="1" dirty="0" smtClean="0">
                <a:solidFill>
                  <a:srgbClr val="000000"/>
                </a:solidFill>
                <a:latin typeface="+mn-ea"/>
              </a:rPr>
              <a:t>架，</a:t>
            </a:r>
            <a:r>
              <a:rPr lang="en-US" altLang="zh-CN" sz="2000" b="1" dirty="0" smtClean="0">
                <a:solidFill>
                  <a:srgbClr val="000000"/>
                </a:solidFill>
                <a:latin typeface="+mn-ea"/>
              </a:rPr>
              <a:t>2</a:t>
            </a:r>
            <a:r>
              <a:rPr lang="zh-CN" altLang="en-US" sz="2000" b="1" dirty="0" smtClean="0">
                <a:solidFill>
                  <a:srgbClr val="000000"/>
                </a:solidFill>
                <a:latin typeface="+mn-ea"/>
              </a:rPr>
              <a:t>架，</a:t>
            </a:r>
            <a:r>
              <a:rPr lang="en-US" altLang="zh-CN" sz="2000" b="1" dirty="0" smtClean="0">
                <a:solidFill>
                  <a:srgbClr val="000000"/>
                </a:solidFill>
                <a:latin typeface="+mn-ea"/>
              </a:rPr>
              <a:t>3</a:t>
            </a:r>
            <a:r>
              <a:rPr lang="zh-CN" altLang="en-US" sz="2000" b="1" dirty="0" smtClean="0">
                <a:solidFill>
                  <a:srgbClr val="000000"/>
                </a:solidFill>
                <a:latin typeface="+mn-ea"/>
              </a:rPr>
              <a:t>架</a:t>
            </a:r>
            <a:r>
              <a:rPr lang="en-US" altLang="zh-CN" sz="2000" b="1" dirty="0" smtClean="0">
                <a:solidFill>
                  <a:srgbClr val="000000"/>
                </a:solidFill>
                <a:latin typeface="+mn-ea"/>
              </a:rPr>
              <a:t>…….</a:t>
            </a:r>
          </a:p>
          <a:p>
            <a:pPr>
              <a:lnSpc>
                <a:spcPct val="130000"/>
              </a:lnSpc>
              <a:buFontTx/>
              <a:buNone/>
            </a:pPr>
            <a:r>
              <a:rPr lang="zh-CN" altLang="en-US" sz="2000" b="1" dirty="0" smtClean="0">
                <a:solidFill>
                  <a:srgbClr val="000000"/>
                </a:solidFill>
                <a:latin typeface="+mn-ea"/>
              </a:rPr>
              <a:t>每架分为</a:t>
            </a:r>
            <a:r>
              <a:rPr lang="en-US" altLang="zh-CN" sz="2000" b="1" dirty="0" smtClean="0">
                <a:solidFill>
                  <a:srgbClr val="000000"/>
                </a:solidFill>
                <a:latin typeface="+mn-ea"/>
              </a:rPr>
              <a:t>11</a:t>
            </a:r>
            <a:r>
              <a:rPr lang="zh-CN" altLang="en-US" sz="2000" b="1" dirty="0" smtClean="0">
                <a:solidFill>
                  <a:srgbClr val="000000"/>
                </a:solidFill>
                <a:latin typeface="+mn-ea"/>
              </a:rPr>
              <a:t>层，从下至上顺序编号为</a:t>
            </a:r>
            <a:r>
              <a:rPr lang="en-US" altLang="zh-CN" sz="2000" b="1" dirty="0" smtClean="0">
                <a:solidFill>
                  <a:srgbClr val="000000"/>
                </a:solidFill>
                <a:latin typeface="+mn-ea"/>
              </a:rPr>
              <a:t>1</a:t>
            </a:r>
            <a:r>
              <a:rPr lang="zh-CN" altLang="en-US" sz="2000" b="1" dirty="0" smtClean="0">
                <a:solidFill>
                  <a:srgbClr val="000000"/>
                </a:solidFill>
                <a:latin typeface="+mn-ea"/>
              </a:rPr>
              <a:t>，</a:t>
            </a:r>
            <a:r>
              <a:rPr lang="en-US" altLang="zh-CN" sz="2000" b="1" dirty="0" smtClean="0">
                <a:solidFill>
                  <a:srgbClr val="000000"/>
                </a:solidFill>
                <a:latin typeface="+mn-ea"/>
              </a:rPr>
              <a:t>2</a:t>
            </a:r>
            <a:r>
              <a:rPr lang="zh-CN" altLang="en-US" sz="2000" b="1" dirty="0" smtClean="0">
                <a:solidFill>
                  <a:srgbClr val="000000"/>
                </a:solidFill>
                <a:latin typeface="+mn-ea"/>
              </a:rPr>
              <a:t>，</a:t>
            </a:r>
            <a:r>
              <a:rPr lang="en-US" altLang="zh-CN" sz="2000" b="1" dirty="0" smtClean="0">
                <a:solidFill>
                  <a:srgbClr val="000000"/>
                </a:solidFill>
                <a:latin typeface="+mn-ea"/>
              </a:rPr>
              <a:t>3…10</a:t>
            </a:r>
            <a:r>
              <a:rPr lang="zh-CN" altLang="en-US" sz="2000" b="1" dirty="0" smtClean="0">
                <a:solidFill>
                  <a:srgbClr val="000000"/>
                </a:solidFill>
                <a:latin typeface="+mn-ea"/>
              </a:rPr>
              <a:t>，</a:t>
            </a:r>
            <a:r>
              <a:rPr lang="en-US" altLang="zh-CN" sz="2000" b="1" dirty="0" smtClean="0">
                <a:solidFill>
                  <a:srgbClr val="000000"/>
                </a:solidFill>
                <a:latin typeface="+mn-ea"/>
              </a:rPr>
              <a:t>0</a:t>
            </a:r>
          </a:p>
          <a:p>
            <a:pPr>
              <a:lnSpc>
                <a:spcPct val="130000"/>
              </a:lnSpc>
              <a:buFontTx/>
              <a:buNone/>
            </a:pPr>
            <a:endParaRPr lang="en-US" altLang="zh-CN" sz="2000" b="1" dirty="0" smtClean="0">
              <a:solidFill>
                <a:srgbClr val="000000"/>
              </a:solidFill>
              <a:latin typeface="+mn-ea"/>
            </a:endParaRPr>
          </a:p>
          <a:p>
            <a:pPr>
              <a:lnSpc>
                <a:spcPct val="130000"/>
              </a:lnSpc>
              <a:buFontTx/>
              <a:buNone/>
            </a:pPr>
            <a:r>
              <a:rPr lang="zh-CN" altLang="en-US" sz="2000" b="1" dirty="0" smtClean="0">
                <a:solidFill>
                  <a:srgbClr val="000000"/>
                </a:solidFill>
                <a:latin typeface="+mn-ea"/>
              </a:rPr>
              <a:t>其中：</a:t>
            </a:r>
            <a:r>
              <a:rPr lang="en-US" altLang="zh-CN" sz="2000" b="1" dirty="0" smtClean="0">
                <a:solidFill>
                  <a:srgbClr val="000000"/>
                </a:solidFill>
                <a:latin typeface="+mn-ea"/>
              </a:rPr>
              <a:t>1</a:t>
            </a:r>
            <a:r>
              <a:rPr lang="zh-CN" altLang="en-US" sz="2000" b="1" dirty="0" smtClean="0">
                <a:solidFill>
                  <a:srgbClr val="000000"/>
                </a:solidFill>
                <a:latin typeface="+mn-ea"/>
              </a:rPr>
              <a:t>～</a:t>
            </a:r>
            <a:r>
              <a:rPr lang="en-US" altLang="zh-CN" sz="2000" b="1" dirty="0" smtClean="0">
                <a:solidFill>
                  <a:srgbClr val="000000"/>
                </a:solidFill>
                <a:latin typeface="+mn-ea"/>
              </a:rPr>
              <a:t>10</a:t>
            </a:r>
            <a:r>
              <a:rPr lang="zh-CN" altLang="en-US" sz="2000" b="1" dirty="0" smtClean="0">
                <a:solidFill>
                  <a:srgbClr val="000000"/>
                </a:solidFill>
                <a:latin typeface="+mn-ea"/>
              </a:rPr>
              <a:t>层装继电器组合，每层安装</a:t>
            </a:r>
            <a:r>
              <a:rPr lang="en-US" altLang="zh-CN" sz="2000" b="1" dirty="0" smtClean="0">
                <a:solidFill>
                  <a:srgbClr val="000000"/>
                </a:solidFill>
                <a:latin typeface="+mn-ea"/>
              </a:rPr>
              <a:t>1</a:t>
            </a:r>
            <a:r>
              <a:rPr lang="zh-CN" altLang="en-US" sz="2000" b="1" dirty="0" smtClean="0">
                <a:solidFill>
                  <a:srgbClr val="000000"/>
                </a:solidFill>
                <a:latin typeface="+mn-ea"/>
              </a:rPr>
              <a:t>个继电器组合，每个继电器组合包括</a:t>
            </a:r>
            <a:r>
              <a:rPr lang="en-US" altLang="zh-CN" sz="2000" b="1" dirty="0" smtClean="0">
                <a:solidFill>
                  <a:srgbClr val="000000"/>
                </a:solidFill>
                <a:latin typeface="+mn-ea"/>
              </a:rPr>
              <a:t>2</a:t>
            </a:r>
            <a:r>
              <a:rPr lang="zh-CN" altLang="en-US" sz="2000" b="1" dirty="0" smtClean="0">
                <a:solidFill>
                  <a:srgbClr val="000000"/>
                </a:solidFill>
                <a:latin typeface="+mn-ea"/>
              </a:rPr>
              <a:t>个端子板（组合侧面端子）和</a:t>
            </a:r>
            <a:r>
              <a:rPr lang="en-US" altLang="zh-CN" sz="2000" b="1" dirty="0" smtClean="0">
                <a:solidFill>
                  <a:srgbClr val="000000"/>
                </a:solidFill>
                <a:latin typeface="+mn-ea"/>
              </a:rPr>
              <a:t>10</a:t>
            </a:r>
            <a:r>
              <a:rPr lang="zh-CN" altLang="en-US" sz="2000" b="1" dirty="0" smtClean="0">
                <a:solidFill>
                  <a:srgbClr val="000000"/>
                </a:solidFill>
                <a:latin typeface="+mn-ea"/>
              </a:rPr>
              <a:t>个继电器座的位置。</a:t>
            </a:r>
            <a:endParaRPr lang="en-US" altLang="zh-CN" sz="2000" b="1" dirty="0" smtClean="0">
              <a:solidFill>
                <a:srgbClr val="000000"/>
              </a:solidFill>
              <a:latin typeface="+mn-ea"/>
            </a:endParaRPr>
          </a:p>
          <a:p>
            <a:pPr>
              <a:lnSpc>
                <a:spcPct val="130000"/>
              </a:lnSpc>
              <a:buFontTx/>
              <a:buNone/>
            </a:pPr>
            <a:endParaRPr lang="zh-CN" altLang="en-US" sz="2000" b="1" dirty="0" smtClean="0">
              <a:solidFill>
                <a:srgbClr val="000000"/>
              </a:solidFill>
              <a:latin typeface="+mn-ea"/>
            </a:endParaRPr>
          </a:p>
          <a:p>
            <a:pPr>
              <a:lnSpc>
                <a:spcPct val="130000"/>
              </a:lnSpc>
              <a:buFontTx/>
              <a:buNone/>
            </a:pPr>
            <a:r>
              <a:rPr lang="zh-CN" altLang="en-US" sz="2000" b="1" dirty="0" smtClean="0">
                <a:solidFill>
                  <a:srgbClr val="000000"/>
                </a:solidFill>
                <a:latin typeface="+mn-ea"/>
              </a:rPr>
              <a:t>   </a:t>
            </a:r>
            <a:r>
              <a:rPr lang="en-US" altLang="zh-CN" sz="2000" b="1" dirty="0" smtClean="0">
                <a:solidFill>
                  <a:srgbClr val="000000"/>
                </a:solidFill>
                <a:latin typeface="+mn-ea"/>
              </a:rPr>
              <a:t>0</a:t>
            </a:r>
            <a:r>
              <a:rPr lang="zh-CN" altLang="en-US" sz="2000" b="1" dirty="0" smtClean="0">
                <a:solidFill>
                  <a:srgbClr val="000000"/>
                </a:solidFill>
                <a:latin typeface="+mn-ea"/>
              </a:rPr>
              <a:t>层安装各种</a:t>
            </a:r>
            <a:r>
              <a:rPr lang="zh-CN" altLang="en-US" sz="2000" b="1" dirty="0" smtClean="0">
                <a:solidFill>
                  <a:srgbClr val="0000FF"/>
                </a:solidFill>
                <a:latin typeface="+mn-ea"/>
              </a:rPr>
              <a:t>电源端子和接线端子</a:t>
            </a:r>
            <a:r>
              <a:rPr lang="zh-CN" altLang="en-US" sz="2000" b="1" dirty="0" smtClean="0">
                <a:solidFill>
                  <a:srgbClr val="000000"/>
                </a:solidFill>
                <a:latin typeface="+mn-ea"/>
              </a:rPr>
              <a:t>（零层端子）。组合架与控制台和按钮盘间连线都要经过零层端子。零层端子板共</a:t>
            </a:r>
            <a:r>
              <a:rPr lang="en-US" altLang="zh-CN" sz="2000" b="1" dirty="0" smtClean="0">
                <a:solidFill>
                  <a:srgbClr val="000000"/>
                </a:solidFill>
                <a:latin typeface="+mn-ea"/>
              </a:rPr>
              <a:t>13</a:t>
            </a:r>
            <a:r>
              <a:rPr lang="zh-CN" altLang="en-US" sz="2000" b="1" dirty="0" smtClean="0">
                <a:solidFill>
                  <a:srgbClr val="000000"/>
                </a:solidFill>
                <a:latin typeface="+mn-ea"/>
              </a:rPr>
              <a:t>块。</a:t>
            </a:r>
            <a:endParaRPr lang="en-US" altLang="zh-CN" sz="2000" b="1" dirty="0" smtClean="0">
              <a:solidFill>
                <a:srgbClr val="000000"/>
              </a:solidFill>
              <a:latin typeface="+mn-ea"/>
            </a:endParaRPr>
          </a:p>
          <a:p>
            <a:pPr>
              <a:lnSpc>
                <a:spcPct val="130000"/>
              </a:lnSpc>
              <a:buFontTx/>
              <a:buNone/>
            </a:pPr>
            <a:endParaRPr lang="zh-CN" altLang="en-US" sz="2000" b="1" dirty="0" smtClean="0">
              <a:solidFill>
                <a:srgbClr val="000000"/>
              </a:solidFill>
              <a:latin typeface="+mn-ea"/>
            </a:endParaRPr>
          </a:p>
          <a:p>
            <a:pPr>
              <a:lnSpc>
                <a:spcPct val="130000"/>
              </a:lnSpc>
              <a:buFontTx/>
              <a:buNone/>
            </a:pPr>
            <a:r>
              <a:rPr lang="zh-CN" altLang="en-US" sz="2000" b="1" dirty="0" smtClean="0">
                <a:solidFill>
                  <a:srgbClr val="000000"/>
                </a:solidFill>
                <a:latin typeface="+mn-ea"/>
              </a:rPr>
              <a:t>   </a:t>
            </a:r>
            <a:r>
              <a:rPr lang="en-US" altLang="zh-CN" sz="2000" b="1" dirty="0" smtClean="0">
                <a:solidFill>
                  <a:srgbClr val="000000"/>
                </a:solidFill>
                <a:latin typeface="+mn-ea"/>
              </a:rPr>
              <a:t>23</a:t>
            </a:r>
            <a:r>
              <a:rPr lang="zh-CN" altLang="en-US" sz="2000" b="1" dirty="0" smtClean="0">
                <a:solidFill>
                  <a:srgbClr val="000000"/>
                </a:solidFill>
                <a:latin typeface="+mn-ea"/>
              </a:rPr>
              <a:t>－</a:t>
            </a:r>
            <a:r>
              <a:rPr lang="en-US" altLang="zh-CN" sz="2000" b="1" dirty="0" smtClean="0">
                <a:solidFill>
                  <a:srgbClr val="000000"/>
                </a:solidFill>
                <a:latin typeface="+mn-ea"/>
              </a:rPr>
              <a:t>6</a:t>
            </a:r>
            <a:r>
              <a:rPr lang="zh-CN" altLang="en-US" sz="2000" b="1" dirty="0" smtClean="0">
                <a:solidFill>
                  <a:srgbClr val="000000"/>
                </a:solidFill>
                <a:latin typeface="+mn-ea"/>
              </a:rPr>
              <a:t>：指第二排第三架第六层的位置</a:t>
            </a:r>
            <a:endParaRPr lang="zh-CN" altLang="en-US" sz="2000" b="1" dirty="0">
              <a:solidFill>
                <a:srgbClr val="000000"/>
              </a:solidFill>
              <a:latin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509229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3.2.1  6502</a:t>
            </a:r>
            <a:r>
              <a:rPr lang="zh-CN" altLang="en-US" sz="2800" b="1" dirty="0" smtClean="0">
                <a:solidFill>
                  <a:srgbClr val="0070C0"/>
                </a:solidFill>
                <a:latin typeface="微软雅黑" pitchFamily="34" charset="-122"/>
                <a:ea typeface="微软雅黑" pitchFamily="34" charset="-122"/>
              </a:rPr>
              <a:t>电气集中联锁设备</a:t>
            </a:r>
            <a:endParaRPr lang="zh-CN" altLang="en-US" sz="2800" b="1" dirty="0">
              <a:solidFill>
                <a:srgbClr val="0070C0"/>
              </a:solidFill>
              <a:latin typeface="微软雅黑" pitchFamily="34" charset="-122"/>
              <a:ea typeface="微软雅黑" pitchFamily="34" charset="-122"/>
            </a:endParaRPr>
          </a:p>
        </p:txBody>
      </p:sp>
      <p:grpSp>
        <p:nvGrpSpPr>
          <p:cNvPr id="3" name="组合 7"/>
          <p:cNvGrpSpPr/>
          <p:nvPr/>
        </p:nvGrpSpPr>
        <p:grpSpPr>
          <a:xfrm>
            <a:off x="691318" y="1242996"/>
            <a:ext cx="3931509" cy="461665"/>
            <a:chOff x="548443" y="1281397"/>
            <a:chExt cx="3931509" cy="461665"/>
          </a:xfrm>
        </p:grpSpPr>
        <p:sp>
          <p:nvSpPr>
            <p:cNvPr id="4" name="燕尾形 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3502882" cy="461665"/>
            </a:xfrm>
            <a:prstGeom prst="rect">
              <a:avLst/>
            </a:prstGeom>
          </p:spPr>
          <p:txBody>
            <a:bodyPr wrap="none">
              <a:spAutoFit/>
            </a:bodyPr>
            <a:lstStyle/>
            <a:p>
              <a:r>
                <a:rPr lang="en-US" altLang="zh-CN" sz="2400" b="1" dirty="0" smtClean="0"/>
                <a:t>2</a:t>
              </a:r>
              <a:r>
                <a:rPr lang="zh-CN" altLang="en-US" sz="2400" b="1" dirty="0" smtClean="0"/>
                <a:t>、设备组成</a:t>
              </a:r>
              <a:r>
                <a:rPr lang="en-US" altLang="zh-CN" sz="2400" b="1" dirty="0" smtClean="0"/>
                <a:t>----</a:t>
              </a:r>
              <a:r>
                <a:rPr lang="zh-CN" altLang="en-US" sz="2400" b="1" dirty="0" smtClean="0"/>
                <a:t>室内设备</a:t>
              </a:r>
              <a:endParaRPr lang="zh-CN" altLang="en-US" sz="2400" b="1" dirty="0"/>
            </a:p>
          </p:txBody>
        </p:sp>
      </p:grpSp>
      <p:sp>
        <p:nvSpPr>
          <p:cNvPr id="7" name="矩形 6"/>
          <p:cNvSpPr/>
          <p:nvPr/>
        </p:nvSpPr>
        <p:spPr>
          <a:xfrm>
            <a:off x="477004" y="1957376"/>
            <a:ext cx="1887055" cy="461665"/>
          </a:xfrm>
          <a:prstGeom prst="rect">
            <a:avLst/>
          </a:prstGeom>
        </p:spPr>
        <p:txBody>
          <a:bodyPr wrap="none">
            <a:spAutoFit/>
          </a:bodyPr>
          <a:lstStyle/>
          <a:p>
            <a:r>
              <a:rPr lang="zh-CN" altLang="en-US" sz="2400" b="1" dirty="0" smtClean="0">
                <a:solidFill>
                  <a:srgbClr val="0000FF"/>
                </a:solidFill>
                <a:latin typeface="+mn-ea"/>
              </a:rPr>
              <a:t>（</a:t>
            </a:r>
            <a:r>
              <a:rPr lang="en-US" altLang="zh-CN" sz="2400" b="1" dirty="0" smtClean="0">
                <a:solidFill>
                  <a:srgbClr val="0000FF"/>
                </a:solidFill>
                <a:latin typeface="+mn-ea"/>
              </a:rPr>
              <a:t>4</a:t>
            </a:r>
            <a:r>
              <a:rPr lang="zh-CN" altLang="en-US" sz="2400" b="1" dirty="0" smtClean="0">
                <a:solidFill>
                  <a:srgbClr val="0000FF"/>
                </a:solidFill>
                <a:latin typeface="+mn-ea"/>
              </a:rPr>
              <a:t>）电源屏</a:t>
            </a:r>
            <a:endParaRPr lang="zh-CN" altLang="en-US" sz="2400" b="1" dirty="0">
              <a:solidFill>
                <a:srgbClr val="0000FF"/>
              </a:solidFill>
              <a:latin typeface="+mn-ea"/>
            </a:endParaRPr>
          </a:p>
        </p:txBody>
      </p:sp>
      <p:pic>
        <p:nvPicPr>
          <p:cNvPr id="8" name="Picture 4" descr="电源屏"/>
          <p:cNvPicPr>
            <a:picLocks noChangeAspect="1" noChangeArrowheads="1"/>
          </p:cNvPicPr>
          <p:nvPr/>
        </p:nvPicPr>
        <p:blipFill>
          <a:blip r:embed="rId2"/>
          <a:srcRect l="7936" t="4980" r="11111" b="4454"/>
          <a:stretch>
            <a:fillRect/>
          </a:stretch>
        </p:blipFill>
        <p:spPr bwMode="auto">
          <a:xfrm>
            <a:off x="7120738" y="1885938"/>
            <a:ext cx="4000528" cy="4784685"/>
          </a:xfrm>
          <a:prstGeom prst="rect">
            <a:avLst/>
          </a:prstGeom>
          <a:noFill/>
          <a:ln w="9525">
            <a:noFill/>
            <a:miter lim="800000"/>
            <a:headEnd/>
            <a:tailEnd/>
          </a:ln>
        </p:spPr>
      </p:pic>
      <p:sp>
        <p:nvSpPr>
          <p:cNvPr id="9" name="矩形 8"/>
          <p:cNvSpPr/>
          <p:nvPr/>
        </p:nvSpPr>
        <p:spPr>
          <a:xfrm>
            <a:off x="619880" y="2814632"/>
            <a:ext cx="6120638" cy="3970318"/>
          </a:xfrm>
          <a:prstGeom prst="rect">
            <a:avLst/>
          </a:prstGeom>
        </p:spPr>
        <p:txBody>
          <a:bodyPr wrap="square">
            <a:spAutoFit/>
          </a:bodyPr>
          <a:lstStyle/>
          <a:p>
            <a:pPr>
              <a:lnSpc>
                <a:spcPct val="150000"/>
              </a:lnSpc>
            </a:pPr>
            <a:r>
              <a:rPr lang="zh-CN" altLang="en-US" sz="2400" b="1" dirty="0" smtClean="0">
                <a:latin typeface="+mj-ea"/>
                <a:ea typeface="+mj-ea"/>
              </a:rPr>
              <a:t>    电源屏是电气集中的供电设备，它必须保证不间断地供电，并且不受外电网电压被动的影响。</a:t>
            </a:r>
            <a:endParaRPr lang="en-US" altLang="zh-CN" sz="2400" b="1" dirty="0" smtClean="0">
              <a:latin typeface="+mj-ea"/>
              <a:ea typeface="+mj-ea"/>
            </a:endParaRPr>
          </a:p>
          <a:p>
            <a:pPr>
              <a:lnSpc>
                <a:spcPct val="150000"/>
              </a:lnSpc>
            </a:pPr>
            <a:endParaRPr lang="zh-CN" altLang="en-US" sz="2400" b="1" dirty="0" smtClean="0">
              <a:latin typeface="+mj-ea"/>
              <a:ea typeface="+mj-ea"/>
            </a:endParaRPr>
          </a:p>
          <a:p>
            <a:pPr>
              <a:lnSpc>
                <a:spcPct val="150000"/>
              </a:lnSpc>
            </a:pPr>
            <a:r>
              <a:rPr lang="zh-CN" altLang="en-US" sz="2400" b="1" dirty="0" smtClean="0">
                <a:latin typeface="+mj-ea"/>
                <a:ea typeface="+mj-ea"/>
              </a:rPr>
              <a:t>    在大站上，一般要求有</a:t>
            </a:r>
            <a:r>
              <a:rPr lang="zh-CN" altLang="en-US" sz="2400" b="1" dirty="0" smtClean="0">
                <a:solidFill>
                  <a:srgbClr val="0303EB"/>
                </a:solidFill>
                <a:latin typeface="+mj-ea"/>
                <a:ea typeface="+mj-ea"/>
              </a:rPr>
              <a:t>两路</a:t>
            </a:r>
            <a:r>
              <a:rPr lang="zh-CN" altLang="en-US" sz="2400" b="1" dirty="0" smtClean="0">
                <a:latin typeface="+mj-ea"/>
                <a:ea typeface="+mj-ea"/>
              </a:rPr>
              <a:t>可靠的独立电源</a:t>
            </a:r>
            <a:r>
              <a:rPr lang="en-US" altLang="zh-CN" sz="2400" b="1" dirty="0" smtClean="0">
                <a:latin typeface="+mj-ea"/>
                <a:ea typeface="+mj-ea"/>
              </a:rPr>
              <a:t>——</a:t>
            </a:r>
            <a:r>
              <a:rPr lang="zh-CN" altLang="en-US" sz="2400" b="1" dirty="0" smtClean="0">
                <a:solidFill>
                  <a:srgbClr val="0303EB"/>
                </a:solidFill>
                <a:latin typeface="+mj-ea"/>
                <a:ea typeface="+mj-ea"/>
              </a:rPr>
              <a:t>主电源和副电源</a:t>
            </a:r>
            <a:r>
              <a:rPr lang="zh-CN" altLang="en-US" sz="2400" b="1" dirty="0" smtClean="0">
                <a:latin typeface="+mj-ea"/>
                <a:ea typeface="+mj-ea"/>
              </a:rPr>
              <a:t>。主、副电源在信号楼内要能够</a:t>
            </a:r>
            <a:r>
              <a:rPr lang="zh-CN" altLang="en-US" sz="2400" b="1" dirty="0" smtClean="0">
                <a:solidFill>
                  <a:srgbClr val="0303EB"/>
                </a:solidFill>
                <a:latin typeface="+mj-ea"/>
                <a:ea typeface="+mj-ea"/>
              </a:rPr>
              <a:t>自动或手动互相切换</a:t>
            </a:r>
            <a:r>
              <a:rPr lang="zh-CN" altLang="en-US" sz="2400" b="1" dirty="0" smtClean="0">
                <a:latin typeface="+mj-ea"/>
                <a:ea typeface="+mj-ea"/>
              </a:rPr>
              <a:t>。</a:t>
            </a:r>
            <a:endParaRPr lang="zh-CN" altLang="en-US" sz="2400" b="1" dirty="0">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509229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3.2.1  6502</a:t>
            </a:r>
            <a:r>
              <a:rPr lang="zh-CN" altLang="en-US" sz="2800" b="1" dirty="0" smtClean="0">
                <a:solidFill>
                  <a:srgbClr val="0070C0"/>
                </a:solidFill>
                <a:latin typeface="微软雅黑" pitchFamily="34" charset="-122"/>
                <a:ea typeface="微软雅黑" pitchFamily="34" charset="-122"/>
              </a:rPr>
              <a:t>电气集中联锁设备</a:t>
            </a:r>
            <a:endParaRPr lang="zh-CN" altLang="en-US" sz="2800" b="1" dirty="0">
              <a:solidFill>
                <a:srgbClr val="0070C0"/>
              </a:solidFill>
              <a:latin typeface="微软雅黑" pitchFamily="34" charset="-122"/>
              <a:ea typeface="微软雅黑" pitchFamily="34" charset="-122"/>
            </a:endParaRPr>
          </a:p>
        </p:txBody>
      </p:sp>
      <p:grpSp>
        <p:nvGrpSpPr>
          <p:cNvPr id="3" name="组合 7"/>
          <p:cNvGrpSpPr/>
          <p:nvPr/>
        </p:nvGrpSpPr>
        <p:grpSpPr>
          <a:xfrm>
            <a:off x="691318" y="1242996"/>
            <a:ext cx="3931509" cy="461665"/>
            <a:chOff x="548443" y="1281397"/>
            <a:chExt cx="3931509" cy="461665"/>
          </a:xfrm>
        </p:grpSpPr>
        <p:sp>
          <p:nvSpPr>
            <p:cNvPr id="4" name="燕尾形 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3502882" cy="461665"/>
            </a:xfrm>
            <a:prstGeom prst="rect">
              <a:avLst/>
            </a:prstGeom>
          </p:spPr>
          <p:txBody>
            <a:bodyPr wrap="none">
              <a:spAutoFit/>
            </a:bodyPr>
            <a:lstStyle/>
            <a:p>
              <a:r>
                <a:rPr lang="en-US" altLang="zh-CN" sz="2400" b="1" dirty="0" smtClean="0"/>
                <a:t>2</a:t>
              </a:r>
              <a:r>
                <a:rPr lang="zh-CN" altLang="en-US" sz="2400" b="1" dirty="0" smtClean="0"/>
                <a:t>、设备组成</a:t>
              </a:r>
              <a:r>
                <a:rPr lang="en-US" altLang="zh-CN" sz="2400" b="1" dirty="0" smtClean="0"/>
                <a:t>----</a:t>
              </a:r>
              <a:r>
                <a:rPr lang="zh-CN" altLang="en-US" sz="2400" b="1" dirty="0" smtClean="0"/>
                <a:t>室内设备</a:t>
              </a:r>
              <a:endParaRPr lang="zh-CN" altLang="en-US" sz="2400" b="1" dirty="0"/>
            </a:p>
          </p:txBody>
        </p:sp>
      </p:grpSp>
      <p:sp>
        <p:nvSpPr>
          <p:cNvPr id="7" name="矩形 6"/>
          <p:cNvSpPr/>
          <p:nvPr/>
        </p:nvSpPr>
        <p:spPr>
          <a:xfrm>
            <a:off x="477004" y="1957376"/>
            <a:ext cx="1887055" cy="461665"/>
          </a:xfrm>
          <a:prstGeom prst="rect">
            <a:avLst/>
          </a:prstGeom>
        </p:spPr>
        <p:txBody>
          <a:bodyPr wrap="none">
            <a:spAutoFit/>
          </a:bodyPr>
          <a:lstStyle/>
          <a:p>
            <a:r>
              <a:rPr lang="zh-CN" altLang="en-US" sz="2400" b="1" dirty="0" smtClean="0">
                <a:solidFill>
                  <a:srgbClr val="0000FF"/>
                </a:solidFill>
                <a:latin typeface="+mn-ea"/>
              </a:rPr>
              <a:t>（</a:t>
            </a:r>
            <a:r>
              <a:rPr lang="en-US" altLang="zh-CN" sz="2400" b="1" dirty="0" smtClean="0">
                <a:solidFill>
                  <a:srgbClr val="0000FF"/>
                </a:solidFill>
                <a:latin typeface="+mn-ea"/>
              </a:rPr>
              <a:t>4</a:t>
            </a:r>
            <a:r>
              <a:rPr lang="zh-CN" altLang="en-US" sz="2400" b="1" dirty="0" smtClean="0">
                <a:solidFill>
                  <a:srgbClr val="0000FF"/>
                </a:solidFill>
                <a:latin typeface="+mn-ea"/>
              </a:rPr>
              <a:t>）电源屏</a:t>
            </a:r>
            <a:endParaRPr lang="zh-CN" altLang="en-US" sz="2400" b="1" dirty="0">
              <a:solidFill>
                <a:srgbClr val="0000FF"/>
              </a:solidFill>
              <a:latin typeface="+mn-ea"/>
            </a:endParaRPr>
          </a:p>
        </p:txBody>
      </p:sp>
      <p:pic>
        <p:nvPicPr>
          <p:cNvPr id="8" name="Picture 5" descr="8-7"/>
          <p:cNvPicPr>
            <a:picLocks noChangeAspect="1" noChangeArrowheads="1"/>
          </p:cNvPicPr>
          <p:nvPr/>
        </p:nvPicPr>
        <p:blipFill>
          <a:blip r:embed="rId2"/>
          <a:srcRect/>
          <a:stretch>
            <a:fillRect/>
          </a:stretch>
        </p:blipFill>
        <p:spPr bwMode="auto">
          <a:xfrm>
            <a:off x="2691582" y="2957508"/>
            <a:ext cx="4077000" cy="3565529"/>
          </a:xfrm>
          <a:prstGeom prst="rect">
            <a:avLst/>
          </a:prstGeom>
          <a:noFill/>
          <a:ln w="9525">
            <a:noFill/>
            <a:miter lim="800000"/>
            <a:headEnd/>
            <a:tailEnd/>
          </a:ln>
        </p:spPr>
      </p:pic>
      <p:pic>
        <p:nvPicPr>
          <p:cNvPr id="9" name="Picture 6" descr="1242116416"/>
          <p:cNvPicPr>
            <a:picLocks noChangeAspect="1" noChangeArrowheads="1"/>
          </p:cNvPicPr>
          <p:nvPr/>
        </p:nvPicPr>
        <p:blipFill>
          <a:blip r:embed="rId3"/>
          <a:srcRect/>
          <a:stretch>
            <a:fillRect/>
          </a:stretch>
        </p:blipFill>
        <p:spPr bwMode="auto">
          <a:xfrm>
            <a:off x="7549366" y="1671624"/>
            <a:ext cx="3314708" cy="50011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509229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3.2.1  6502</a:t>
            </a:r>
            <a:r>
              <a:rPr lang="zh-CN" altLang="en-US" sz="2800" b="1" dirty="0" smtClean="0">
                <a:solidFill>
                  <a:srgbClr val="0070C0"/>
                </a:solidFill>
                <a:latin typeface="微软雅黑" pitchFamily="34" charset="-122"/>
                <a:ea typeface="微软雅黑" pitchFamily="34" charset="-122"/>
              </a:rPr>
              <a:t>电气集中联锁设备</a:t>
            </a:r>
            <a:endParaRPr lang="zh-CN" altLang="en-US" sz="2800" b="1" dirty="0">
              <a:solidFill>
                <a:srgbClr val="0070C0"/>
              </a:solidFill>
              <a:latin typeface="微软雅黑" pitchFamily="34" charset="-122"/>
              <a:ea typeface="微软雅黑" pitchFamily="34" charset="-122"/>
            </a:endParaRPr>
          </a:p>
        </p:txBody>
      </p:sp>
      <p:grpSp>
        <p:nvGrpSpPr>
          <p:cNvPr id="3" name="组合 7"/>
          <p:cNvGrpSpPr/>
          <p:nvPr/>
        </p:nvGrpSpPr>
        <p:grpSpPr>
          <a:xfrm>
            <a:off x="691318" y="1242996"/>
            <a:ext cx="3931509" cy="461665"/>
            <a:chOff x="548443" y="1281397"/>
            <a:chExt cx="3931509" cy="461665"/>
          </a:xfrm>
        </p:grpSpPr>
        <p:sp>
          <p:nvSpPr>
            <p:cNvPr id="4" name="燕尾形 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3502882" cy="461665"/>
            </a:xfrm>
            <a:prstGeom prst="rect">
              <a:avLst/>
            </a:prstGeom>
          </p:spPr>
          <p:txBody>
            <a:bodyPr wrap="none">
              <a:spAutoFit/>
            </a:bodyPr>
            <a:lstStyle/>
            <a:p>
              <a:r>
                <a:rPr lang="en-US" altLang="zh-CN" sz="2400" b="1" dirty="0" smtClean="0"/>
                <a:t>2</a:t>
              </a:r>
              <a:r>
                <a:rPr lang="zh-CN" altLang="en-US" sz="2400" b="1" dirty="0" smtClean="0"/>
                <a:t>、设备组成</a:t>
              </a:r>
              <a:r>
                <a:rPr lang="en-US" altLang="zh-CN" sz="2400" b="1" dirty="0" smtClean="0"/>
                <a:t>----</a:t>
              </a:r>
              <a:r>
                <a:rPr lang="zh-CN" altLang="en-US" sz="2400" b="1" dirty="0" smtClean="0"/>
                <a:t>室内设备</a:t>
              </a:r>
              <a:endParaRPr lang="zh-CN" altLang="en-US" sz="2400" b="1" dirty="0"/>
            </a:p>
          </p:txBody>
        </p:sp>
      </p:grpSp>
      <p:sp>
        <p:nvSpPr>
          <p:cNvPr id="7" name="矩形 6"/>
          <p:cNvSpPr/>
          <p:nvPr/>
        </p:nvSpPr>
        <p:spPr>
          <a:xfrm>
            <a:off x="477004" y="1957376"/>
            <a:ext cx="1887055" cy="461665"/>
          </a:xfrm>
          <a:prstGeom prst="rect">
            <a:avLst/>
          </a:prstGeom>
        </p:spPr>
        <p:txBody>
          <a:bodyPr wrap="none">
            <a:spAutoFit/>
          </a:bodyPr>
          <a:lstStyle/>
          <a:p>
            <a:r>
              <a:rPr lang="zh-CN" altLang="en-US" sz="2400" b="1" dirty="0" smtClean="0">
                <a:solidFill>
                  <a:srgbClr val="0000FF"/>
                </a:solidFill>
                <a:latin typeface="+mn-ea"/>
              </a:rPr>
              <a:t>（</a:t>
            </a:r>
            <a:r>
              <a:rPr lang="en-US" altLang="zh-CN" sz="2400" b="1" dirty="0" smtClean="0">
                <a:solidFill>
                  <a:srgbClr val="0000FF"/>
                </a:solidFill>
                <a:latin typeface="+mn-ea"/>
              </a:rPr>
              <a:t>5</a:t>
            </a:r>
            <a:r>
              <a:rPr lang="zh-CN" altLang="en-US" sz="2400" b="1" dirty="0" smtClean="0">
                <a:solidFill>
                  <a:srgbClr val="0000FF"/>
                </a:solidFill>
                <a:latin typeface="+mn-ea"/>
              </a:rPr>
              <a:t>）分线盘</a:t>
            </a:r>
            <a:endParaRPr lang="zh-CN" altLang="en-US" sz="2400" b="1" dirty="0">
              <a:solidFill>
                <a:srgbClr val="0000FF"/>
              </a:solidFill>
              <a:latin typeface="+mn-ea"/>
            </a:endParaRPr>
          </a:p>
        </p:txBody>
      </p:sp>
      <p:grpSp>
        <p:nvGrpSpPr>
          <p:cNvPr id="8" name="组合 7"/>
          <p:cNvGrpSpPr/>
          <p:nvPr/>
        </p:nvGrpSpPr>
        <p:grpSpPr>
          <a:xfrm>
            <a:off x="762756" y="2457442"/>
            <a:ext cx="10930014" cy="4214842"/>
            <a:chOff x="-2500362" y="2071678"/>
            <a:chExt cx="10930014" cy="4214842"/>
          </a:xfrm>
        </p:grpSpPr>
        <p:pic>
          <p:nvPicPr>
            <p:cNvPr id="9" name="Picture 8" descr="09110521057452"/>
            <p:cNvPicPr>
              <a:picLocks noChangeAspect="1" noChangeArrowheads="1"/>
            </p:cNvPicPr>
            <p:nvPr/>
          </p:nvPicPr>
          <p:blipFill>
            <a:blip r:embed="rId2"/>
            <a:srcRect/>
            <a:stretch>
              <a:fillRect/>
            </a:stretch>
          </p:blipFill>
          <p:spPr bwMode="auto">
            <a:xfrm>
              <a:off x="571472" y="2071678"/>
              <a:ext cx="7858180" cy="4214842"/>
            </a:xfrm>
            <a:prstGeom prst="rect">
              <a:avLst/>
            </a:prstGeom>
            <a:noFill/>
            <a:ln w="9525">
              <a:noFill/>
              <a:miter lim="800000"/>
              <a:headEnd/>
              <a:tailEnd/>
            </a:ln>
          </p:spPr>
        </p:pic>
        <p:sp>
          <p:nvSpPr>
            <p:cNvPr id="10" name="矩形 9"/>
            <p:cNvSpPr/>
            <p:nvPr/>
          </p:nvSpPr>
          <p:spPr>
            <a:xfrm>
              <a:off x="-2500362" y="2786058"/>
              <a:ext cx="2857520" cy="2221762"/>
            </a:xfrm>
            <a:prstGeom prst="rect">
              <a:avLst/>
            </a:prstGeom>
          </p:spPr>
          <p:txBody>
            <a:bodyPr wrap="square">
              <a:spAutoFit/>
            </a:bodyPr>
            <a:lstStyle/>
            <a:p>
              <a:pPr>
                <a:lnSpc>
                  <a:spcPct val="150000"/>
                </a:lnSpc>
              </a:pPr>
              <a:r>
                <a:rPr lang="zh-CN" altLang="en-US" sz="2400" b="1" dirty="0" smtClean="0">
                  <a:solidFill>
                    <a:schemeClr val="bg1"/>
                  </a:solidFill>
                  <a:latin typeface="+mj-ea"/>
                  <a:ea typeface="+mj-ea"/>
                </a:rPr>
                <a:t> </a:t>
              </a:r>
              <a:r>
                <a:rPr lang="zh-CN" altLang="en-US" sz="2400" b="1" dirty="0" smtClean="0">
                  <a:latin typeface="+mj-ea"/>
                  <a:ea typeface="+mj-ea"/>
                </a:rPr>
                <a:t>分线盘一般设置于继电器室内，实现室内、外设备相互间的电气连接。</a:t>
              </a:r>
              <a:endParaRPr lang="zh-CN" altLang="en-US" sz="2400" b="1" dirty="0">
                <a:latin typeface="+mj-ea"/>
                <a:ea typeface="+mj-ea"/>
              </a:endParaRP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509229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3.2.1  6502</a:t>
            </a:r>
            <a:r>
              <a:rPr lang="zh-CN" altLang="en-US" sz="2800" b="1" dirty="0" smtClean="0">
                <a:solidFill>
                  <a:srgbClr val="0070C0"/>
                </a:solidFill>
                <a:latin typeface="微软雅黑" pitchFamily="34" charset="-122"/>
                <a:ea typeface="微软雅黑" pitchFamily="34" charset="-122"/>
              </a:rPr>
              <a:t>电气集中联锁设备</a:t>
            </a:r>
            <a:endParaRPr lang="zh-CN" altLang="en-US" sz="2800" b="1" dirty="0">
              <a:solidFill>
                <a:srgbClr val="0070C0"/>
              </a:solidFill>
              <a:latin typeface="微软雅黑" pitchFamily="34" charset="-122"/>
              <a:ea typeface="微软雅黑" pitchFamily="34" charset="-122"/>
            </a:endParaRPr>
          </a:p>
        </p:txBody>
      </p:sp>
      <p:grpSp>
        <p:nvGrpSpPr>
          <p:cNvPr id="3" name="组合 2"/>
          <p:cNvGrpSpPr/>
          <p:nvPr/>
        </p:nvGrpSpPr>
        <p:grpSpPr>
          <a:xfrm>
            <a:off x="1762888" y="2171690"/>
            <a:ext cx="9429816" cy="4550741"/>
            <a:chOff x="-71470" y="1782029"/>
            <a:chExt cx="9429816" cy="4633481"/>
          </a:xfrm>
        </p:grpSpPr>
        <p:sp>
          <p:nvSpPr>
            <p:cNvPr id="4" name="圆角矩形 3"/>
            <p:cNvSpPr/>
            <p:nvPr/>
          </p:nvSpPr>
          <p:spPr>
            <a:xfrm>
              <a:off x="-71470" y="1782029"/>
              <a:ext cx="9429816" cy="4582422"/>
            </a:xfrm>
            <a:prstGeom prst="roundRect">
              <a:avLst>
                <a:gd name="adj" fmla="val 6793"/>
              </a:avLst>
            </a:prstGeom>
            <a:noFill/>
            <a:ln w="28575" cap="flat" cmpd="sng" algn="ctr">
              <a:solidFill>
                <a:srgbClr val="FFC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5" name="矩形 4"/>
            <p:cNvSpPr/>
            <p:nvPr/>
          </p:nvSpPr>
          <p:spPr>
            <a:xfrm>
              <a:off x="71406" y="1854766"/>
              <a:ext cx="9144064" cy="4560744"/>
            </a:xfrm>
            <a:prstGeom prst="rect">
              <a:avLst/>
            </a:prstGeom>
          </p:spPr>
          <p:txBody>
            <a:bodyPr wrap="square">
              <a:spAutoFit/>
            </a:bodyPr>
            <a:lstStyle/>
            <a:p>
              <a:pPr marL="342900" marR="0" lvl="0" indent="-342900" algn="just" defTabSz="914400" eaLnBrk="1" fontAlgn="auto" latinLnBrk="0" hangingPunct="1">
                <a:lnSpc>
                  <a:spcPct val="125000"/>
                </a:lnSpc>
                <a:spcBef>
                  <a:spcPct val="20000"/>
                </a:spcBef>
                <a:spcAft>
                  <a:spcPts val="0"/>
                </a:spcAft>
                <a:buClr>
                  <a:srgbClr val="FF3300"/>
                </a:buClr>
                <a:buSzTx/>
                <a:buFont typeface="Wingdings" pitchFamily="2" charset="2"/>
                <a:buChar char="l"/>
                <a:tabLst/>
                <a:defRPr/>
              </a:pPr>
              <a:r>
                <a:rPr kumimoji="0" lang="zh-CN" altLang="en-US" sz="2400" b="1" i="0" u="none" strike="noStrike" kern="0" cap="none" spc="0" normalizeH="0" baseline="0" noProof="0" dirty="0" smtClean="0">
                  <a:ln>
                    <a:noFill/>
                  </a:ln>
                  <a:solidFill>
                    <a:srgbClr val="0000FF"/>
                  </a:solidFill>
                  <a:effectLst/>
                  <a:uLnTx/>
                  <a:uFillTx/>
                  <a:latin typeface="+mj-ea"/>
                  <a:ea typeface="+mj-ea"/>
                </a:rPr>
                <a:t>控制台</a:t>
              </a:r>
              <a:r>
                <a:rPr kumimoji="0" lang="zh-CN" altLang="en-US" sz="2400" b="1" i="0" u="none" strike="noStrike" kern="0" cap="none" spc="0" normalizeH="0" baseline="0" noProof="0" dirty="0" smtClean="0">
                  <a:ln>
                    <a:noFill/>
                  </a:ln>
                  <a:solidFill>
                    <a:srgbClr val="000000"/>
                  </a:solidFill>
                  <a:effectLst/>
                  <a:uLnTx/>
                  <a:uFillTx/>
                  <a:latin typeface="+mj-ea"/>
                  <a:ea typeface="+mj-ea"/>
                </a:rPr>
                <a:t>用于控制和监督道岔、进路和信号机。</a:t>
              </a:r>
            </a:p>
            <a:p>
              <a:pPr marL="342900" marR="0" lvl="0" indent="-342900" algn="just" defTabSz="914400" eaLnBrk="1" fontAlgn="auto" latinLnBrk="0" hangingPunct="1">
                <a:lnSpc>
                  <a:spcPct val="125000"/>
                </a:lnSpc>
                <a:spcBef>
                  <a:spcPct val="20000"/>
                </a:spcBef>
                <a:spcAft>
                  <a:spcPts val="0"/>
                </a:spcAft>
                <a:buClr>
                  <a:srgbClr val="FF3300"/>
                </a:buClr>
                <a:buSzTx/>
                <a:buFont typeface="Wingdings" pitchFamily="2" charset="2"/>
                <a:buChar char="l"/>
                <a:tabLst/>
                <a:defRPr/>
              </a:pPr>
              <a:r>
                <a:rPr kumimoji="0" lang="zh-CN" altLang="en-US" sz="2400" b="1" i="0" u="none" strike="noStrike" kern="0" cap="none" spc="0" normalizeH="0" baseline="0" noProof="0" dirty="0" smtClean="0">
                  <a:ln>
                    <a:noFill/>
                  </a:ln>
                  <a:solidFill>
                    <a:srgbClr val="0000FF"/>
                  </a:solidFill>
                  <a:effectLst/>
                  <a:uLnTx/>
                  <a:uFillTx/>
                  <a:latin typeface="+mj-ea"/>
                  <a:ea typeface="+mj-ea"/>
                </a:rPr>
                <a:t>区段人工解锁按钮盘</a:t>
              </a:r>
              <a:r>
                <a:rPr kumimoji="0" lang="zh-CN" altLang="en-US" sz="2400" b="1" i="0" u="none" strike="noStrike" kern="0" cap="none" spc="0" normalizeH="0" baseline="0" noProof="0" dirty="0" smtClean="0">
                  <a:ln>
                    <a:noFill/>
                  </a:ln>
                  <a:solidFill>
                    <a:srgbClr val="000000"/>
                  </a:solidFill>
                  <a:effectLst/>
                  <a:uLnTx/>
                  <a:uFillTx/>
                  <a:latin typeface="+mj-ea"/>
                  <a:ea typeface="+mj-ea"/>
                </a:rPr>
                <a:t>是辅助设备，主要在更换继电器或停电后，用它使设备恢复正常状态；在道岔区段因故障不能解锁时，用它办理区段故障人工解锁。</a:t>
              </a:r>
            </a:p>
            <a:p>
              <a:pPr marL="342900" marR="0" lvl="0" indent="-342900" defTabSz="914400" eaLnBrk="1" fontAlgn="auto" latinLnBrk="0" hangingPunct="1">
                <a:lnSpc>
                  <a:spcPct val="125000"/>
                </a:lnSpc>
                <a:spcBef>
                  <a:spcPct val="20000"/>
                </a:spcBef>
                <a:spcAft>
                  <a:spcPts val="0"/>
                </a:spcAft>
                <a:buClr>
                  <a:srgbClr val="FF3300"/>
                </a:buClr>
                <a:buSzTx/>
                <a:buFont typeface="Wingdings" pitchFamily="2" charset="2"/>
                <a:buChar char="l"/>
                <a:tabLst/>
                <a:defRPr/>
              </a:pPr>
              <a:r>
                <a:rPr kumimoji="0" lang="zh-CN" altLang="en-US" sz="2400" b="1" i="0" u="none" strike="noStrike" kern="0" cap="none" spc="0" normalizeH="0" baseline="0" noProof="0" dirty="0" smtClean="0">
                  <a:ln>
                    <a:noFill/>
                  </a:ln>
                  <a:solidFill>
                    <a:srgbClr val="0000FF"/>
                  </a:solidFill>
                  <a:effectLst/>
                  <a:uLnTx/>
                  <a:uFillTx/>
                  <a:latin typeface="+mj-ea"/>
                  <a:ea typeface="+mj-ea"/>
                </a:rPr>
                <a:t>继电器组合及组合架</a:t>
              </a:r>
              <a:r>
                <a:rPr kumimoji="0" lang="zh-CN" altLang="en-US" sz="2400" b="1" i="0" u="none" strike="noStrike" kern="0" cap="none" spc="0" normalizeH="0" baseline="0" noProof="0" dirty="0" smtClean="0">
                  <a:ln>
                    <a:noFill/>
                  </a:ln>
                  <a:solidFill>
                    <a:srgbClr val="000000"/>
                  </a:solidFill>
                  <a:effectLst/>
                  <a:uLnTx/>
                  <a:uFillTx/>
                  <a:latin typeface="+mj-ea"/>
                  <a:ea typeface="+mj-ea"/>
                </a:rPr>
                <a:t>是实现联锁的设备，也是实行控制和监督用的继电器放置的地方。</a:t>
              </a:r>
            </a:p>
            <a:p>
              <a:pPr marL="342900" marR="0" lvl="0" indent="-342900" defTabSz="914400" eaLnBrk="1" fontAlgn="auto" latinLnBrk="0" hangingPunct="1">
                <a:lnSpc>
                  <a:spcPct val="125000"/>
                </a:lnSpc>
                <a:spcBef>
                  <a:spcPct val="20000"/>
                </a:spcBef>
                <a:spcAft>
                  <a:spcPts val="0"/>
                </a:spcAft>
                <a:buClr>
                  <a:srgbClr val="FF3300"/>
                </a:buClr>
                <a:buSzTx/>
                <a:buFont typeface="Wingdings" pitchFamily="2" charset="2"/>
                <a:buChar char="l"/>
                <a:tabLst/>
                <a:defRPr/>
              </a:pPr>
              <a:r>
                <a:rPr kumimoji="0" lang="zh-CN" altLang="en-US" sz="2400" b="1" i="0" u="none" strike="noStrike" kern="0" cap="none" spc="0" normalizeH="0" baseline="0" noProof="0" dirty="0" smtClean="0">
                  <a:ln>
                    <a:noFill/>
                  </a:ln>
                  <a:solidFill>
                    <a:srgbClr val="0000FF"/>
                  </a:solidFill>
                  <a:effectLst/>
                  <a:uLnTx/>
                  <a:uFillTx/>
                  <a:latin typeface="+mj-ea"/>
                  <a:ea typeface="+mj-ea"/>
                </a:rPr>
                <a:t>电源屏</a:t>
              </a:r>
              <a:r>
                <a:rPr kumimoji="0" lang="zh-CN" altLang="en-US" sz="2400" b="1" i="0" u="none" strike="noStrike" kern="0" cap="none" spc="0" normalizeH="0" baseline="0" noProof="0" dirty="0" smtClean="0">
                  <a:ln>
                    <a:noFill/>
                  </a:ln>
                  <a:solidFill>
                    <a:srgbClr val="000000"/>
                  </a:solidFill>
                  <a:effectLst/>
                  <a:uLnTx/>
                  <a:uFillTx/>
                  <a:latin typeface="+mj-ea"/>
                  <a:ea typeface="+mj-ea"/>
                </a:rPr>
                <a:t>能不间断地供给整个电气集中用的各种交流电源和直流电源。</a:t>
              </a:r>
            </a:p>
            <a:p>
              <a:pPr marL="342900" marR="0" lvl="0" indent="-342900" defTabSz="914400" eaLnBrk="1" fontAlgn="auto" latinLnBrk="0" hangingPunct="1">
                <a:lnSpc>
                  <a:spcPct val="125000"/>
                </a:lnSpc>
                <a:spcBef>
                  <a:spcPct val="20000"/>
                </a:spcBef>
                <a:spcAft>
                  <a:spcPts val="0"/>
                </a:spcAft>
                <a:buClr>
                  <a:srgbClr val="FF3300"/>
                </a:buClr>
                <a:buSzTx/>
                <a:buFont typeface="Wingdings" pitchFamily="2" charset="2"/>
                <a:buChar char="l"/>
                <a:tabLst/>
                <a:defRPr/>
              </a:pPr>
              <a:r>
                <a:rPr kumimoji="0" lang="zh-CN" altLang="en-US" sz="2400" b="1" i="0" u="none" strike="noStrike" kern="0" cap="none" spc="0" normalizeH="0" baseline="0" noProof="0" dirty="0" smtClean="0">
                  <a:ln>
                    <a:noFill/>
                  </a:ln>
                  <a:solidFill>
                    <a:srgbClr val="0000FF"/>
                  </a:solidFill>
                  <a:effectLst/>
                  <a:uLnTx/>
                  <a:uFillTx/>
                  <a:latin typeface="+mj-ea"/>
                  <a:ea typeface="+mj-ea"/>
                </a:rPr>
                <a:t>分线盘</a:t>
              </a:r>
              <a:r>
                <a:rPr kumimoji="0" lang="zh-CN" altLang="en-US" sz="2400" b="1" i="0" u="none" strike="noStrike" kern="0" cap="none" spc="0" normalizeH="0" baseline="0" noProof="0" dirty="0" smtClean="0">
                  <a:ln>
                    <a:noFill/>
                  </a:ln>
                  <a:solidFill>
                    <a:srgbClr val="000000"/>
                  </a:solidFill>
                  <a:effectLst/>
                  <a:uLnTx/>
                  <a:uFillTx/>
                  <a:latin typeface="+mj-ea"/>
                  <a:ea typeface="+mj-ea"/>
                </a:rPr>
                <a:t>是室内外电缆连接的地方。</a:t>
              </a:r>
              <a:endParaRPr kumimoji="0" lang="zh-CN" altLang="en-US" sz="2400" b="1" i="0" u="none" strike="noStrike" kern="0" cap="none" spc="0" normalizeH="0" baseline="0" noProof="0" dirty="0">
                <a:ln>
                  <a:noFill/>
                </a:ln>
                <a:solidFill>
                  <a:srgbClr val="000000"/>
                </a:solidFill>
                <a:effectLst/>
                <a:uLnTx/>
                <a:uFillTx/>
                <a:latin typeface="+mj-ea"/>
                <a:ea typeface="+mj-ea"/>
              </a:endParaRPr>
            </a:p>
          </p:txBody>
        </p:sp>
      </p:grpSp>
      <p:grpSp>
        <p:nvGrpSpPr>
          <p:cNvPr id="6" name="组合 7"/>
          <p:cNvGrpSpPr/>
          <p:nvPr/>
        </p:nvGrpSpPr>
        <p:grpSpPr>
          <a:xfrm>
            <a:off x="691318" y="1242996"/>
            <a:ext cx="3931509" cy="461665"/>
            <a:chOff x="548443" y="1281397"/>
            <a:chExt cx="3931509" cy="461665"/>
          </a:xfrm>
        </p:grpSpPr>
        <p:sp>
          <p:nvSpPr>
            <p:cNvPr id="7" name="燕尾形 6"/>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p:nvSpPr>
          <p:spPr>
            <a:xfrm>
              <a:off x="762756"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977070" y="1281397"/>
              <a:ext cx="3502882" cy="461665"/>
            </a:xfrm>
            <a:prstGeom prst="rect">
              <a:avLst/>
            </a:prstGeom>
          </p:spPr>
          <p:txBody>
            <a:bodyPr wrap="none">
              <a:spAutoFit/>
            </a:bodyPr>
            <a:lstStyle/>
            <a:p>
              <a:r>
                <a:rPr lang="en-US" altLang="zh-CN" sz="2400" b="1" dirty="0" smtClean="0"/>
                <a:t>2</a:t>
              </a:r>
              <a:r>
                <a:rPr lang="zh-CN" altLang="en-US" sz="2400" b="1" dirty="0" smtClean="0"/>
                <a:t>、设备组成</a:t>
              </a:r>
              <a:r>
                <a:rPr lang="en-US" altLang="zh-CN" sz="2400" b="1" dirty="0" smtClean="0"/>
                <a:t>----</a:t>
              </a:r>
              <a:r>
                <a:rPr lang="zh-CN" altLang="en-US" sz="2400" b="1" dirty="0" smtClean="0"/>
                <a:t>室内设备</a:t>
              </a:r>
              <a:endParaRPr lang="zh-CN" altLang="en-US" sz="24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691318" y="1242996"/>
            <a:ext cx="3931509" cy="461665"/>
            <a:chOff x="548443" y="1281397"/>
            <a:chExt cx="3931509" cy="461665"/>
          </a:xfrm>
        </p:grpSpPr>
        <p:sp>
          <p:nvSpPr>
            <p:cNvPr id="3" name="燕尾形 2"/>
            <p:cNvSpPr/>
            <p:nvPr/>
          </p:nvSpPr>
          <p:spPr>
            <a:xfrm>
              <a:off x="548443"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762756"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矩形 4"/>
            <p:cNvSpPr/>
            <p:nvPr/>
          </p:nvSpPr>
          <p:spPr>
            <a:xfrm>
              <a:off x="977070" y="1281397"/>
              <a:ext cx="3502882" cy="461665"/>
            </a:xfrm>
            <a:prstGeom prst="rect">
              <a:avLst/>
            </a:prstGeom>
          </p:spPr>
          <p:txBody>
            <a:bodyPr wrap="none">
              <a:spAutoFit/>
            </a:bodyPr>
            <a:lstStyle/>
            <a:p>
              <a:r>
                <a:rPr lang="en-US" altLang="zh-CN" sz="2400" b="1" dirty="0" smtClean="0"/>
                <a:t>2</a:t>
              </a:r>
              <a:r>
                <a:rPr lang="zh-CN" altLang="en-US" sz="2400" b="1" dirty="0" smtClean="0"/>
                <a:t>、设备组成</a:t>
              </a:r>
              <a:r>
                <a:rPr lang="en-US" altLang="zh-CN" sz="2400" b="1" dirty="0" smtClean="0"/>
                <a:t>----</a:t>
              </a:r>
              <a:r>
                <a:rPr lang="zh-CN" altLang="en-US" sz="2400" b="1" dirty="0" smtClean="0"/>
                <a:t>室外设备</a:t>
              </a:r>
              <a:endParaRPr lang="zh-CN" altLang="en-US" sz="2400" b="1" dirty="0"/>
            </a:p>
          </p:txBody>
        </p:sp>
      </p:grpSp>
      <p:sp>
        <p:nvSpPr>
          <p:cNvPr id="6" name="矩形 5"/>
          <p:cNvSpPr/>
          <p:nvPr/>
        </p:nvSpPr>
        <p:spPr>
          <a:xfrm>
            <a:off x="1262822" y="314302"/>
            <a:ext cx="509229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3.2.1  6502</a:t>
            </a:r>
            <a:r>
              <a:rPr lang="zh-CN" altLang="en-US" sz="2800" b="1" dirty="0" smtClean="0">
                <a:solidFill>
                  <a:srgbClr val="0070C0"/>
                </a:solidFill>
                <a:latin typeface="微软雅黑" pitchFamily="34" charset="-122"/>
                <a:ea typeface="微软雅黑" pitchFamily="34" charset="-122"/>
              </a:rPr>
              <a:t>电气集中联锁设备</a:t>
            </a:r>
            <a:endParaRPr lang="zh-CN" altLang="en-US" sz="2800" b="1" dirty="0">
              <a:solidFill>
                <a:srgbClr val="0070C0"/>
              </a:solidFill>
              <a:latin typeface="微软雅黑" pitchFamily="34" charset="-122"/>
              <a:ea typeface="微软雅黑" pitchFamily="34" charset="-122"/>
            </a:endParaRPr>
          </a:p>
        </p:txBody>
      </p:sp>
      <p:grpSp>
        <p:nvGrpSpPr>
          <p:cNvPr id="7" name="组合 6"/>
          <p:cNvGrpSpPr/>
          <p:nvPr/>
        </p:nvGrpSpPr>
        <p:grpSpPr>
          <a:xfrm>
            <a:off x="691318" y="2600318"/>
            <a:ext cx="2667000" cy="1489075"/>
            <a:chOff x="1752600" y="2514600"/>
            <a:chExt cx="2667000" cy="1489075"/>
          </a:xfrm>
        </p:grpSpPr>
        <p:sp>
          <p:nvSpPr>
            <p:cNvPr id="8" name="平行四边形 7"/>
            <p:cNvSpPr/>
            <p:nvPr/>
          </p:nvSpPr>
          <p:spPr>
            <a:xfrm flipH="1">
              <a:off x="1752600" y="2514600"/>
              <a:ext cx="2667000" cy="1489075"/>
            </a:xfrm>
            <a:prstGeom prst="parallelogram">
              <a:avLst/>
            </a:prstGeom>
            <a:solidFill>
              <a:schemeClr val="accent1">
                <a:lumMod val="20000"/>
                <a:lumOff val="80000"/>
              </a:schemeClr>
            </a:solidFill>
            <a:ln w="38100" cap="flat" cmpd="sng" algn="ctr">
              <a:solidFill>
                <a:sysClr val="window" lastClr="FFFFFF"/>
              </a:solidFill>
              <a:prstDash val="solid"/>
            </a:ln>
            <a:effectLst>
              <a:outerShdw blurRad="38100" dist="25400" dir="5400000" algn="t" rotWithShape="0">
                <a:srgbClr val="000000">
                  <a:alpha val="50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dirty="0">
                <a:ln>
                  <a:noFill/>
                </a:ln>
                <a:effectLst/>
                <a:uLnTx/>
                <a:uFillTx/>
                <a:latin typeface="+mj-ea"/>
                <a:ea typeface="+mj-ea"/>
                <a:cs typeface="+mn-cs"/>
              </a:endParaRPr>
            </a:p>
          </p:txBody>
        </p:sp>
        <p:sp>
          <p:nvSpPr>
            <p:cNvPr id="9" name="TextBox 7"/>
            <p:cNvSpPr txBox="1">
              <a:spLocks noChangeArrowheads="1"/>
            </p:cNvSpPr>
            <p:nvPr/>
          </p:nvSpPr>
          <p:spPr bwMode="auto">
            <a:xfrm>
              <a:off x="2071670" y="3057525"/>
              <a:ext cx="2143140" cy="523220"/>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effectLst/>
                  <a:uLnTx/>
                  <a:uFillTx/>
                  <a:latin typeface="+mj-ea"/>
                  <a:ea typeface="+mj-ea"/>
                </a:rPr>
                <a:t>色灯信号机</a:t>
              </a:r>
              <a:endParaRPr kumimoji="0" lang="zh-CN" altLang="en-US" sz="2800" b="1" i="0" u="none" strike="noStrike" kern="0" cap="none" spc="0" normalizeH="0" baseline="0" noProof="0" dirty="0">
                <a:ln>
                  <a:noFill/>
                </a:ln>
                <a:effectLst/>
                <a:uLnTx/>
                <a:uFillTx/>
                <a:latin typeface="+mj-ea"/>
                <a:ea typeface="+mj-ea"/>
              </a:endParaRPr>
            </a:p>
          </p:txBody>
        </p:sp>
      </p:grpSp>
      <p:grpSp>
        <p:nvGrpSpPr>
          <p:cNvPr id="10" name="组合 9"/>
          <p:cNvGrpSpPr/>
          <p:nvPr/>
        </p:nvGrpSpPr>
        <p:grpSpPr>
          <a:xfrm>
            <a:off x="3434518" y="4124318"/>
            <a:ext cx="2667000" cy="1489075"/>
            <a:chOff x="4495800" y="4038600"/>
            <a:chExt cx="2667000" cy="1489075"/>
          </a:xfrm>
        </p:grpSpPr>
        <p:sp>
          <p:nvSpPr>
            <p:cNvPr id="11" name="平行四边形 10"/>
            <p:cNvSpPr/>
            <p:nvPr/>
          </p:nvSpPr>
          <p:spPr>
            <a:xfrm rot="10800000" flipV="1">
              <a:off x="4495800" y="4038600"/>
              <a:ext cx="2667000" cy="1489075"/>
            </a:xfrm>
            <a:prstGeom prst="parallelogram">
              <a:avLst/>
            </a:prstGeom>
            <a:solidFill>
              <a:schemeClr val="accent3">
                <a:lumMod val="20000"/>
                <a:lumOff val="80000"/>
              </a:schemeClr>
            </a:solidFill>
            <a:ln w="38100" cap="flat" cmpd="sng" algn="ctr">
              <a:solidFill>
                <a:sysClr val="window" lastClr="FFFFFF"/>
              </a:solidFill>
              <a:prstDash val="solid"/>
            </a:ln>
            <a:effectLst>
              <a:outerShdw blurRad="38100" dist="25400" dir="5400000" algn="t" rotWithShape="0">
                <a:srgbClr val="000000">
                  <a:alpha val="50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12" name="TextBox 8"/>
            <p:cNvSpPr txBox="1">
              <a:spLocks noChangeArrowheads="1"/>
            </p:cNvSpPr>
            <p:nvPr/>
          </p:nvSpPr>
          <p:spPr bwMode="auto">
            <a:xfrm>
              <a:off x="4752996" y="4332281"/>
              <a:ext cx="2286016" cy="954107"/>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effectLst/>
                  <a:uLnTx/>
                  <a:uFillTx/>
                  <a:latin typeface="+mj-ea"/>
                  <a:ea typeface="+mj-ea"/>
                </a:rPr>
                <a:t>电缆线路</a:t>
              </a:r>
              <a:endParaRPr kumimoji="0" lang="en-US" altLang="zh-CN" sz="2800" b="1" i="0" u="none" strike="noStrike" kern="0" cap="none" spc="0" normalizeH="0" baseline="0" noProof="0" dirty="0" smtClean="0">
                <a:ln>
                  <a:noFill/>
                </a:ln>
                <a:effectLst/>
                <a:uLnTx/>
                <a:uFillTx/>
                <a:latin typeface="+mj-ea"/>
                <a:ea typeface="+mj-ea"/>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effectLst/>
                  <a:uLnTx/>
                  <a:uFillTx/>
                  <a:latin typeface="+mj-ea"/>
                  <a:ea typeface="+mj-ea"/>
                </a:rPr>
                <a:t>及电缆箱盒</a:t>
              </a:r>
              <a:endParaRPr kumimoji="0" lang="zh-CN" altLang="en-US" sz="2800" b="1" i="0" u="none" strike="noStrike" kern="0" cap="none" spc="0" normalizeH="0" baseline="0" noProof="0" dirty="0">
                <a:ln>
                  <a:noFill/>
                </a:ln>
                <a:effectLst/>
                <a:uLnTx/>
                <a:uFillTx/>
                <a:latin typeface="+mj-ea"/>
                <a:ea typeface="+mj-ea"/>
              </a:endParaRPr>
            </a:p>
          </p:txBody>
        </p:sp>
      </p:grpSp>
      <p:grpSp>
        <p:nvGrpSpPr>
          <p:cNvPr id="13" name="组合 12"/>
          <p:cNvGrpSpPr/>
          <p:nvPr/>
        </p:nvGrpSpPr>
        <p:grpSpPr>
          <a:xfrm>
            <a:off x="691318" y="4124318"/>
            <a:ext cx="2667000" cy="1489075"/>
            <a:chOff x="1752600" y="4038600"/>
            <a:chExt cx="2667000" cy="1489075"/>
          </a:xfrm>
        </p:grpSpPr>
        <p:sp>
          <p:nvSpPr>
            <p:cNvPr id="14" name="平行四边形 13"/>
            <p:cNvSpPr/>
            <p:nvPr/>
          </p:nvSpPr>
          <p:spPr>
            <a:xfrm flipH="1" flipV="1">
              <a:off x="1752600" y="4038600"/>
              <a:ext cx="2667000" cy="1489075"/>
            </a:xfrm>
            <a:prstGeom prst="parallelogram">
              <a:avLst/>
            </a:prstGeom>
            <a:solidFill>
              <a:srgbClr val="4BACC6"/>
            </a:solidFill>
            <a:ln w="38100" cap="flat" cmpd="sng" algn="ctr">
              <a:solidFill>
                <a:sysClr val="window" lastClr="FFFFFF"/>
              </a:solidFill>
              <a:prstDash val="solid"/>
            </a:ln>
            <a:effectLst>
              <a:outerShdw blurRad="38100" dist="25400" dir="5400000" algn="t" rotWithShape="0">
                <a:srgbClr val="000000">
                  <a:alpha val="50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15" name="TextBox 9"/>
            <p:cNvSpPr txBox="1">
              <a:spLocks noChangeArrowheads="1"/>
            </p:cNvSpPr>
            <p:nvPr/>
          </p:nvSpPr>
          <p:spPr bwMode="auto">
            <a:xfrm>
              <a:off x="2285984" y="4505325"/>
              <a:ext cx="1752616" cy="523220"/>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ysClr val="window" lastClr="FFFFFF"/>
                  </a:solidFill>
                  <a:effectLst/>
                  <a:uLnTx/>
                  <a:uFillTx/>
                  <a:latin typeface="+mj-ea"/>
                  <a:ea typeface="+mj-ea"/>
                </a:rPr>
                <a:t>轨道电路</a:t>
              </a:r>
              <a:endParaRPr kumimoji="0" lang="zh-CN" altLang="en-US" sz="2800" b="1" i="0" u="none" strike="noStrike" kern="0" cap="none" spc="0" normalizeH="0" baseline="0" noProof="0" dirty="0">
                <a:ln>
                  <a:noFill/>
                </a:ln>
                <a:solidFill>
                  <a:sysClr val="window" lastClr="FFFFFF"/>
                </a:solidFill>
                <a:effectLst/>
                <a:uLnTx/>
                <a:uFillTx/>
                <a:latin typeface="+mj-ea"/>
                <a:ea typeface="+mj-ea"/>
              </a:endParaRPr>
            </a:p>
          </p:txBody>
        </p:sp>
      </p:grpSp>
      <p:grpSp>
        <p:nvGrpSpPr>
          <p:cNvPr id="16" name="组合 15"/>
          <p:cNvGrpSpPr/>
          <p:nvPr/>
        </p:nvGrpSpPr>
        <p:grpSpPr>
          <a:xfrm>
            <a:off x="3434518" y="2600318"/>
            <a:ext cx="2667000" cy="1489075"/>
            <a:chOff x="4495800" y="2514600"/>
            <a:chExt cx="2667000" cy="1489075"/>
          </a:xfrm>
        </p:grpSpPr>
        <p:sp>
          <p:nvSpPr>
            <p:cNvPr id="17" name="平行四边形 16"/>
            <p:cNvSpPr/>
            <p:nvPr/>
          </p:nvSpPr>
          <p:spPr>
            <a:xfrm rot="10800000">
              <a:off x="4495800" y="2514600"/>
              <a:ext cx="2667000" cy="1489075"/>
            </a:xfrm>
            <a:prstGeom prst="parallelogram">
              <a:avLst/>
            </a:prstGeom>
            <a:solidFill>
              <a:schemeClr val="accent2">
                <a:lumMod val="20000"/>
                <a:lumOff val="80000"/>
              </a:schemeClr>
            </a:solidFill>
            <a:ln w="38100" cap="flat" cmpd="sng" algn="ctr">
              <a:solidFill>
                <a:sysClr val="window" lastClr="FFFFFF"/>
              </a:solidFill>
              <a:prstDash val="solid"/>
            </a:ln>
            <a:effectLst>
              <a:outerShdw blurRad="38100" dist="25400" dir="5400000" algn="t" rotWithShape="0">
                <a:srgbClr val="000000">
                  <a:alpha val="50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18" name="TextBox 10"/>
            <p:cNvSpPr txBox="1">
              <a:spLocks noChangeArrowheads="1"/>
            </p:cNvSpPr>
            <p:nvPr/>
          </p:nvSpPr>
          <p:spPr bwMode="auto">
            <a:xfrm>
              <a:off x="5257800" y="3048000"/>
              <a:ext cx="1447800" cy="523875"/>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effectLst/>
                  <a:uLnTx/>
                  <a:uFillTx/>
                  <a:latin typeface="+mj-ea"/>
                  <a:ea typeface="+mj-ea"/>
                </a:rPr>
                <a:t>转辙机</a:t>
              </a:r>
              <a:endParaRPr kumimoji="0" lang="zh-CN" altLang="en-US" sz="2800" b="1" i="0" u="none" strike="noStrike" kern="0" cap="none" spc="0" normalizeH="0" baseline="0" noProof="0" dirty="0">
                <a:ln>
                  <a:noFill/>
                </a:ln>
                <a:effectLst/>
                <a:uLnTx/>
                <a:uFillTx/>
                <a:latin typeface="+mj-ea"/>
                <a:ea typeface="+mj-ea"/>
              </a:endParaRPr>
            </a:p>
          </p:txBody>
        </p:sp>
      </p:grpSp>
      <p:sp>
        <p:nvSpPr>
          <p:cNvPr id="1025" name="Rectangle 1"/>
          <p:cNvSpPr>
            <a:spLocks noChangeArrowheads="1"/>
          </p:cNvSpPr>
          <p:nvPr/>
        </p:nvSpPr>
        <p:spPr bwMode="auto">
          <a:xfrm>
            <a:off x="6549234" y="2171690"/>
            <a:ext cx="5429288" cy="40626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50000"/>
              </a:lnSpc>
              <a:spcBef>
                <a:spcPct val="0"/>
              </a:spcBef>
              <a:spcAft>
                <a:spcPct val="0"/>
              </a:spcAft>
              <a:buClrTx/>
              <a:buSzTx/>
              <a:buFontTx/>
              <a:buNone/>
              <a:tabLst/>
            </a:pPr>
            <a:r>
              <a:rPr kumimoji="0" lang="zh-CN" sz="2400" b="1" i="0" u="none" strike="noStrike" cap="none" normalizeH="0" baseline="0" dirty="0" smtClean="0">
                <a:ln>
                  <a:noFill/>
                </a:ln>
                <a:solidFill>
                  <a:srgbClr val="0000FF"/>
                </a:solidFill>
                <a:effectLst/>
                <a:latin typeface="Calibri" pitchFamily="34" charset="0"/>
                <a:ea typeface="宋体" pitchFamily="2" charset="-122"/>
                <a:cs typeface="Times New Roman" pitchFamily="18" charset="0"/>
              </a:rPr>
              <a:t>电缆线路</a:t>
            </a:r>
            <a:r>
              <a:rPr kumimoji="0" 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连接室内、室外设备之间、室内控制控制条与继电器组合架之间的信息传送通道。电缆分为信号电缆、道岔电缆、轨道电缆，均采用地下电缆方式布置。</a:t>
            </a:r>
            <a:endPar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p>
            <a:pPr marL="0" marR="0" lvl="0" indent="266700" algn="l" defTabSz="914400" rtl="0" eaLnBrk="1" fontAlgn="base" latinLnBrk="0" hangingPunct="1">
              <a:lnSpc>
                <a:spcPct val="150000"/>
              </a:lnSpc>
              <a:spcBef>
                <a:spcPct val="0"/>
              </a:spcBef>
              <a:spcAft>
                <a:spcPct val="0"/>
              </a:spcAft>
              <a:buClrTx/>
              <a:buSzTx/>
              <a:buFontTx/>
              <a:buNone/>
              <a:tabLst/>
            </a:pPr>
            <a:endParaRPr kumimoji="0" lang="zh-CN"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室外电缆的分歧点、连接点以及终点设有</a:t>
            </a:r>
            <a:r>
              <a:rPr lang="zh-CN" sz="2400" b="1" dirty="0" smtClean="0">
                <a:solidFill>
                  <a:srgbClr val="0000FF"/>
                </a:solidFill>
                <a:latin typeface="Calibri" pitchFamily="34" charset="0"/>
                <a:ea typeface="宋体" pitchFamily="2" charset="-122"/>
                <a:cs typeface="Times New Roman" pitchFamily="18" charset="0"/>
              </a:rPr>
              <a:t>电缆箱盒</a:t>
            </a:r>
            <a:r>
              <a:rPr kumimoji="0" 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，用以实现电缆与电缆之间接续、电缆与设备之间的连接。</a:t>
            </a:r>
            <a:endParaRPr kumimoji="0" lang="zh-CN"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1000" fill="hold"/>
                                        <p:tgtEl>
                                          <p:spTgt spid="16"/>
                                        </p:tgtEl>
                                        <p:attrNameLst>
                                          <p:attrName>ppt_w</p:attrName>
                                        </p:attrNameLst>
                                      </p:cBhvr>
                                      <p:tavLst>
                                        <p:tav tm="0">
                                          <p:val>
                                            <p:fltVal val="0"/>
                                          </p:val>
                                        </p:tav>
                                        <p:tav tm="100000">
                                          <p:val>
                                            <p:strVal val="#ppt_w"/>
                                          </p:val>
                                        </p:tav>
                                      </p:tavLst>
                                    </p:anim>
                                    <p:anim calcmode="lin" valueType="num">
                                      <p:cBhvr>
                                        <p:cTn id="16" dur="1000" fill="hold"/>
                                        <p:tgtEl>
                                          <p:spTgt spid="16"/>
                                        </p:tgtEl>
                                        <p:attrNameLst>
                                          <p:attrName>ppt_h</p:attrName>
                                        </p:attrNameLst>
                                      </p:cBhvr>
                                      <p:tavLst>
                                        <p:tav tm="0">
                                          <p:val>
                                            <p:fltVal val="0"/>
                                          </p:val>
                                        </p:tav>
                                        <p:tav tm="100000">
                                          <p:val>
                                            <p:strVal val="#ppt_h"/>
                                          </p:val>
                                        </p:tav>
                                      </p:tavLst>
                                    </p:anim>
                                    <p:anim calcmode="lin" valueType="num">
                                      <p:cBhvr>
                                        <p:cTn id="17"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000" fill="hold"/>
                                        <p:tgtEl>
                                          <p:spTgt spid="13"/>
                                        </p:tgtEl>
                                        <p:attrNameLst>
                                          <p:attrName>ppt_w</p:attrName>
                                        </p:attrNameLst>
                                      </p:cBhvr>
                                      <p:tavLst>
                                        <p:tav tm="0">
                                          <p:val>
                                            <p:fltVal val="0"/>
                                          </p:val>
                                        </p:tav>
                                        <p:tav tm="100000">
                                          <p:val>
                                            <p:strVal val="#ppt_w"/>
                                          </p:val>
                                        </p:tav>
                                      </p:tavLst>
                                    </p:anim>
                                    <p:anim calcmode="lin" valueType="num">
                                      <p:cBhvr>
                                        <p:cTn id="24" dur="1000" fill="hold"/>
                                        <p:tgtEl>
                                          <p:spTgt spid="13"/>
                                        </p:tgtEl>
                                        <p:attrNameLst>
                                          <p:attrName>ppt_h</p:attrName>
                                        </p:attrNameLst>
                                      </p:cBhvr>
                                      <p:tavLst>
                                        <p:tav tm="0">
                                          <p:val>
                                            <p:fltVal val="0"/>
                                          </p:val>
                                        </p:tav>
                                        <p:tav tm="100000">
                                          <p:val>
                                            <p:strVal val="#ppt_h"/>
                                          </p:val>
                                        </p:tav>
                                      </p:tavLst>
                                    </p:anim>
                                    <p:anim calcmode="lin" valueType="num">
                                      <p:cBhvr>
                                        <p:cTn id="25"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4886334"/>
            <a:ext cx="12241213" cy="2314566"/>
          </a:xfrm>
          <a:prstGeom prst="rect">
            <a:avLst/>
          </a:prstGeom>
          <a:solidFill>
            <a:schemeClr val="accent1"/>
          </a:solidFill>
          <a:ln>
            <a:noFill/>
          </a:ln>
          <a:effectLst>
            <a:outerShdw blurRad="508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4398" tIns="62199" rIns="124398" bIns="62199" rtlCol="0" anchor="ctr"/>
          <a:lstStyle/>
          <a:p>
            <a:pPr algn="ctr"/>
            <a:endParaRPr lang="zh-CN" altLang="en-US"/>
          </a:p>
        </p:txBody>
      </p:sp>
      <p:sp>
        <p:nvSpPr>
          <p:cNvPr id="6" name="TextBox 7"/>
          <p:cNvSpPr txBox="1">
            <a:spLocks noChangeArrowheads="1"/>
          </p:cNvSpPr>
          <p:nvPr/>
        </p:nvSpPr>
        <p:spPr bwMode="auto">
          <a:xfrm>
            <a:off x="1119946" y="2100252"/>
            <a:ext cx="9826974" cy="1061767"/>
          </a:xfrm>
          <a:prstGeom prst="rect">
            <a:avLst/>
          </a:prstGeom>
          <a:noFill/>
          <a:ln w="9525">
            <a:noFill/>
            <a:miter lim="800000"/>
            <a:headEnd/>
            <a:tailEnd/>
          </a:ln>
        </p:spPr>
        <p:txBody>
          <a:bodyPr lIns="124398" tIns="62199" rIns="124398" bIns="62199">
            <a:spAutoFit/>
          </a:bodyPr>
          <a:lstStyle/>
          <a:p>
            <a:pPr marL="466493" indent="-466493" algn="ctr">
              <a:lnSpc>
                <a:spcPts val="7346"/>
              </a:lnSpc>
              <a:spcBef>
                <a:spcPct val="0"/>
              </a:spcBef>
              <a:defRPr/>
            </a:pPr>
            <a:r>
              <a:rPr lang="zh-CN" altLang="en-US" sz="4000" b="1" dirty="0" smtClean="0">
                <a:solidFill>
                  <a:schemeClr val="accent1">
                    <a:lumMod val="75000"/>
                  </a:schemeClr>
                </a:solidFill>
                <a:effectLst>
                  <a:outerShdw blurRad="38100" dist="38100" dir="2700000" algn="tl">
                    <a:srgbClr val="C0C0C0"/>
                  </a:outerShdw>
                </a:effectLst>
                <a:latin typeface="Arial" pitchFamily="34" charset="0"/>
                <a:ea typeface="黑体" pitchFamily="49" charset="-122"/>
              </a:rPr>
              <a:t>第三章  联锁系统</a:t>
            </a:r>
            <a:endParaRPr lang="zh-CN" altLang="en-US" sz="4000" b="1" dirty="0">
              <a:solidFill>
                <a:schemeClr val="accent1">
                  <a:lumMod val="75000"/>
                </a:schemeClr>
              </a:solidFill>
              <a:effectLst>
                <a:outerShdw blurRad="38100" dist="38100" dir="2700000" algn="tl">
                  <a:srgbClr val="C0C0C0"/>
                </a:outerShdw>
              </a:effectLst>
              <a:latin typeface="Arial" pitchFamily="34" charset="0"/>
              <a:ea typeface="黑体" pitchFamily="49" charset="-122"/>
            </a:endParaRPr>
          </a:p>
        </p:txBody>
      </p:sp>
      <p:sp>
        <p:nvSpPr>
          <p:cNvPr id="8" name="Rectangle 9"/>
          <p:cNvSpPr>
            <a:spLocks noChangeArrowheads="1"/>
          </p:cNvSpPr>
          <p:nvPr/>
        </p:nvSpPr>
        <p:spPr bwMode="auto">
          <a:xfrm>
            <a:off x="2048640" y="3171822"/>
            <a:ext cx="7786742" cy="1313498"/>
          </a:xfrm>
          <a:prstGeom prst="rect">
            <a:avLst/>
          </a:prstGeom>
          <a:noFill/>
          <a:ln w="9525">
            <a:noFill/>
            <a:miter lim="800000"/>
            <a:headEnd/>
            <a:tailEnd/>
          </a:ln>
        </p:spPr>
        <p:txBody>
          <a:bodyPr wrap="none" lIns="124398" tIns="62199" rIns="124398" bIns="62199" anchor="ctr"/>
          <a:lstStyle/>
          <a:p>
            <a:pPr algn="ctr">
              <a:lnSpc>
                <a:spcPct val="100000"/>
              </a:lnSpc>
              <a:spcBef>
                <a:spcPct val="0"/>
              </a:spcBef>
              <a:buClrTx/>
              <a:buFontTx/>
              <a:buNone/>
            </a:pPr>
            <a:r>
              <a:rPr lang="en-US" altLang="zh-CN" sz="3800" b="1" dirty="0" smtClean="0">
                <a:solidFill>
                  <a:srgbClr val="000000"/>
                </a:solidFill>
                <a:latin typeface="华文新魏" pitchFamily="2" charset="-122"/>
                <a:ea typeface="华文新魏" pitchFamily="2" charset="-122"/>
              </a:rPr>
              <a:t>3.2 </a:t>
            </a:r>
            <a:r>
              <a:rPr lang="zh-CN" altLang="en-US" sz="3800" b="1" dirty="0" smtClean="0">
                <a:solidFill>
                  <a:srgbClr val="000000"/>
                </a:solidFill>
                <a:latin typeface="华文新魏" pitchFamily="2" charset="-122"/>
                <a:ea typeface="华文新魏" pitchFamily="2" charset="-122"/>
              </a:rPr>
              <a:t>联锁设备</a:t>
            </a:r>
            <a:endParaRPr lang="zh-CN" altLang="en-US" sz="3800" dirty="0">
              <a:solidFill>
                <a:srgbClr val="000000"/>
              </a:solidFill>
              <a:latin typeface="华文新魏" pitchFamily="2" charset="-122"/>
              <a:ea typeface="华文新魏" pitchFamily="2" charset="-122"/>
            </a:endParaRPr>
          </a:p>
        </p:txBody>
      </p:sp>
      <p:pic>
        <p:nvPicPr>
          <p:cNvPr id="46081" name="Picture 1" descr="C:\Users\Administrator\Desktop\地铁1号线照片\640584187408679230.jpg"/>
          <p:cNvPicPr>
            <a:picLocks noChangeAspect="1" noChangeArrowheads="1"/>
          </p:cNvPicPr>
          <p:nvPr/>
        </p:nvPicPr>
        <p:blipFill>
          <a:blip r:embed="rId3" cstate="print"/>
          <a:srcRect/>
          <a:stretch>
            <a:fillRect/>
          </a:stretch>
        </p:blipFill>
        <p:spPr bwMode="auto">
          <a:xfrm>
            <a:off x="262690" y="5100648"/>
            <a:ext cx="3714776" cy="1797704"/>
          </a:xfrm>
          <a:prstGeom prst="rect">
            <a:avLst/>
          </a:prstGeom>
          <a:ln>
            <a:noFill/>
          </a:ln>
          <a:effectLst>
            <a:outerShdw blurRad="292100" dist="139700" dir="2700000" algn="tl" rotWithShape="0">
              <a:srgbClr val="333333">
                <a:alpha val="65000"/>
              </a:srgbClr>
            </a:outerShdw>
          </a:effectLst>
        </p:spPr>
      </p:pic>
      <p:pic>
        <p:nvPicPr>
          <p:cNvPr id="46082" name="Picture 2" descr="C:\Users\Administrator\Desktop\地铁1号线照片\728606857355816833.jpg"/>
          <p:cNvPicPr>
            <a:picLocks noChangeAspect="1" noChangeArrowheads="1"/>
          </p:cNvPicPr>
          <p:nvPr/>
        </p:nvPicPr>
        <p:blipFill>
          <a:blip r:embed="rId4"/>
          <a:srcRect/>
          <a:stretch>
            <a:fillRect/>
          </a:stretch>
        </p:blipFill>
        <p:spPr bwMode="auto">
          <a:xfrm>
            <a:off x="4191780" y="5100648"/>
            <a:ext cx="3857652" cy="1814500"/>
          </a:xfrm>
          <a:prstGeom prst="rect">
            <a:avLst/>
          </a:prstGeom>
          <a:ln>
            <a:noFill/>
          </a:ln>
          <a:effectLst>
            <a:outerShdw blurRad="292100" dist="139700" dir="2700000" algn="tl" rotWithShape="0">
              <a:srgbClr val="333333">
                <a:alpha val="65000"/>
              </a:srgbClr>
            </a:outerShdw>
          </a:effectLst>
        </p:spPr>
      </p:pic>
      <p:pic>
        <p:nvPicPr>
          <p:cNvPr id="46083" name="Picture 3" descr="C:\Users\Administrator\AppData\Roaming\Tencent\Users\603359521\QQ\WinTemp\RichOle\N7~6Z6}]4[LR(G]`L{7EQPA.png"/>
          <p:cNvPicPr>
            <a:picLocks noChangeAspect="1" noChangeArrowheads="1"/>
          </p:cNvPicPr>
          <p:nvPr/>
        </p:nvPicPr>
        <p:blipFill>
          <a:blip r:embed="rId5"/>
          <a:srcRect/>
          <a:stretch>
            <a:fillRect/>
          </a:stretch>
        </p:blipFill>
        <p:spPr bwMode="auto">
          <a:xfrm>
            <a:off x="8263746" y="5100648"/>
            <a:ext cx="3714776" cy="1822376"/>
          </a:xfrm>
          <a:prstGeom prst="rect">
            <a:avLst/>
          </a:prstGeom>
          <a:ln>
            <a:noFill/>
          </a:ln>
          <a:effectLst>
            <a:outerShdw blurRad="292100" dist="139700" dir="2700000" algn="tl" rotWithShape="0">
              <a:srgbClr val="333333">
                <a:alpha val="65000"/>
              </a:srgbClr>
            </a:outerShdw>
          </a:effectLst>
        </p:spPr>
      </p:pic>
      <p:pic>
        <p:nvPicPr>
          <p:cNvPr id="60418" name="Picture 2" descr="C:\Users\Administrator\Desktop\信号基础课程材料\微信图片_20181220141801.png"/>
          <p:cNvPicPr>
            <a:picLocks noChangeAspect="1" noChangeArrowheads="1"/>
          </p:cNvPicPr>
          <p:nvPr/>
        </p:nvPicPr>
        <p:blipFill>
          <a:blip r:embed="rId6" cstate="print"/>
          <a:srcRect/>
          <a:stretch>
            <a:fillRect/>
          </a:stretch>
        </p:blipFill>
        <p:spPr bwMode="auto">
          <a:xfrm>
            <a:off x="119814" y="314302"/>
            <a:ext cx="4643470" cy="1032797"/>
          </a:xfrm>
          <a:prstGeom prst="rect">
            <a:avLst/>
          </a:prstGeom>
          <a:noFill/>
        </p:spPr>
      </p:pic>
    </p:spTree>
    <p:extLst>
      <p:ext uri="{BB962C8B-B14F-4D97-AF65-F5344CB8AC3E}">
        <p14:creationId xmlns:p14="http://schemas.microsoft.com/office/powerpoint/2010/main" xmlns="" val="3900865189"/>
      </p:ext>
    </p:extLst>
  </p:cSld>
  <p:clrMapOvr>
    <a:masterClrMapping/>
  </p:clrMapOvr>
  <mc:AlternateContent xmlns:mc="http://schemas.openxmlformats.org/markup-compatibility/2006">
    <mc:Choice xmlns:p14="http://schemas.microsoft.com/office/powerpoint/2010/main" xmlns="" Requires="p14">
      <p:transition p14:dur="250" advClick="0">
        <p:fade/>
      </p:transition>
    </mc:Choice>
    <mc:Fallback>
      <p:transition advClick="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548442" y="1242996"/>
            <a:ext cx="2315682" cy="461665"/>
            <a:chOff x="548443" y="1281397"/>
            <a:chExt cx="2315682" cy="461665"/>
          </a:xfrm>
        </p:grpSpPr>
        <p:sp>
          <p:nvSpPr>
            <p:cNvPr id="10" name="燕尾形 9"/>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燕尾形 10"/>
            <p:cNvSpPr/>
            <p:nvPr/>
          </p:nvSpPr>
          <p:spPr>
            <a:xfrm>
              <a:off x="762756"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977070" y="1281397"/>
              <a:ext cx="1887055" cy="461665"/>
            </a:xfrm>
            <a:prstGeom prst="rect">
              <a:avLst/>
            </a:prstGeom>
          </p:spPr>
          <p:txBody>
            <a:bodyPr wrap="none">
              <a:spAutoFit/>
            </a:bodyPr>
            <a:lstStyle/>
            <a:p>
              <a:r>
                <a:rPr lang="en-US" altLang="zh-CN" sz="2400" b="1" dirty="0" smtClean="0"/>
                <a:t>3</a:t>
              </a:r>
              <a:r>
                <a:rPr lang="zh-CN" altLang="en-US" sz="2400" b="1" dirty="0" smtClean="0"/>
                <a:t>、技术特征</a:t>
              </a:r>
              <a:endParaRPr lang="zh-CN" altLang="en-US" sz="2400" b="1" dirty="0"/>
            </a:p>
          </p:txBody>
        </p:sp>
      </p:grpSp>
      <p:sp>
        <p:nvSpPr>
          <p:cNvPr id="7" name="矩形 6"/>
          <p:cNvSpPr/>
          <p:nvPr/>
        </p:nvSpPr>
        <p:spPr>
          <a:xfrm>
            <a:off x="1262822" y="314302"/>
            <a:ext cx="509229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3.2.1  6502</a:t>
            </a:r>
            <a:r>
              <a:rPr lang="zh-CN" altLang="en-US" sz="2800" b="1" dirty="0" smtClean="0">
                <a:solidFill>
                  <a:srgbClr val="0070C0"/>
                </a:solidFill>
                <a:latin typeface="微软雅黑" pitchFamily="34" charset="-122"/>
                <a:ea typeface="微软雅黑" pitchFamily="34" charset="-122"/>
              </a:rPr>
              <a:t>电气集中联锁设备</a:t>
            </a:r>
            <a:endParaRPr lang="zh-CN" altLang="en-US" sz="2800" b="1" dirty="0">
              <a:solidFill>
                <a:srgbClr val="0070C0"/>
              </a:solidFill>
              <a:latin typeface="微软雅黑" pitchFamily="34" charset="-122"/>
              <a:ea typeface="微软雅黑" pitchFamily="34" charset="-122"/>
            </a:endParaRPr>
          </a:p>
        </p:txBody>
      </p:sp>
      <p:grpSp>
        <p:nvGrpSpPr>
          <p:cNvPr id="8" name="组合 7"/>
          <p:cNvGrpSpPr/>
          <p:nvPr/>
        </p:nvGrpSpPr>
        <p:grpSpPr>
          <a:xfrm>
            <a:off x="3391676" y="1242996"/>
            <a:ext cx="3780757" cy="2814632"/>
            <a:chOff x="1142976" y="1857364"/>
            <a:chExt cx="3283289" cy="2143140"/>
          </a:xfrm>
        </p:grpSpPr>
        <p:grpSp>
          <p:nvGrpSpPr>
            <p:cNvPr id="9" name="组合 8"/>
            <p:cNvGrpSpPr/>
            <p:nvPr/>
          </p:nvGrpSpPr>
          <p:grpSpPr>
            <a:xfrm>
              <a:off x="1142976" y="1857364"/>
              <a:ext cx="2901525" cy="2071702"/>
              <a:chOff x="350046" y="0"/>
              <a:chExt cx="2258583" cy="1463050"/>
            </a:xfrm>
          </p:grpSpPr>
          <p:sp>
            <p:nvSpPr>
              <p:cNvPr id="16" name="圆角矩形 15"/>
              <p:cNvSpPr/>
              <p:nvPr/>
            </p:nvSpPr>
            <p:spPr>
              <a:xfrm>
                <a:off x="350046" y="0"/>
                <a:ext cx="2258583" cy="1463050"/>
              </a:xfrm>
              <a:prstGeom prst="roundRect">
                <a:avLst>
                  <a:gd name="adj" fmla="val 10000"/>
                </a:avLst>
              </a:prstGeom>
              <a:ln>
                <a:solidFill>
                  <a:srgbClr val="00B0F0"/>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7" name="圆角矩形 10"/>
              <p:cNvSpPr/>
              <p:nvPr/>
            </p:nvSpPr>
            <p:spPr>
              <a:xfrm>
                <a:off x="382184" y="127339"/>
                <a:ext cx="1858542" cy="103301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t" anchorCtr="0">
                <a:noAutofit/>
              </a:bodyPr>
              <a:lstStyle/>
              <a:p>
                <a:pPr marL="228600" lvl="1" indent="-228600" defTabSz="1066800">
                  <a:lnSpc>
                    <a:spcPct val="90000"/>
                  </a:lnSpc>
                  <a:spcBef>
                    <a:spcPct val="0"/>
                  </a:spcBef>
                  <a:spcAft>
                    <a:spcPct val="15000"/>
                  </a:spcAft>
                  <a:buChar char="••"/>
                </a:pPr>
                <a:r>
                  <a:rPr lang="zh-CN" altLang="en-US" sz="2400" b="1" kern="1200" dirty="0" smtClean="0">
                    <a:solidFill>
                      <a:srgbClr val="333399"/>
                    </a:solidFill>
                    <a:latin typeface="Times New Roman" pitchFamily="18" charset="0"/>
                    <a:ea typeface="+mj-ea"/>
                    <a:cs typeface="Times New Roman" pitchFamily="18" charset="0"/>
                  </a:rPr>
                  <a:t>将各种继电器组合按站场形状拼接起来</a:t>
                </a:r>
                <a:endParaRPr lang="zh-CN" altLang="en-US" sz="2400" b="1" kern="1200" dirty="0">
                  <a:solidFill>
                    <a:srgbClr val="333399"/>
                  </a:solidFill>
                  <a:latin typeface="Times New Roman" pitchFamily="18" charset="0"/>
                  <a:ea typeface="+mj-ea"/>
                  <a:cs typeface="Times New Roman" pitchFamily="18" charset="0"/>
                </a:endParaRPr>
              </a:p>
            </p:txBody>
          </p:sp>
        </p:grpSp>
        <p:grpSp>
          <p:nvGrpSpPr>
            <p:cNvPr id="13" name="组合 9"/>
            <p:cNvGrpSpPr/>
            <p:nvPr/>
          </p:nvGrpSpPr>
          <p:grpSpPr>
            <a:xfrm>
              <a:off x="2928926" y="2546027"/>
              <a:ext cx="1497339" cy="1454477"/>
              <a:chOff x="1296456" y="260605"/>
              <a:chExt cx="1979689" cy="1979689"/>
            </a:xfrm>
          </p:grpSpPr>
          <p:sp>
            <p:nvSpPr>
              <p:cNvPr id="14" name="饼形 13"/>
              <p:cNvSpPr/>
              <p:nvPr/>
            </p:nvSpPr>
            <p:spPr>
              <a:xfrm>
                <a:off x="1296456" y="260605"/>
                <a:ext cx="1979689" cy="1979689"/>
              </a:xfrm>
              <a:prstGeom prst="pieWedge">
                <a:avLst/>
              </a:prstGeom>
              <a:solidFill>
                <a:srgbClr val="00B0F0"/>
              </a:solidFill>
            </p:spPr>
            <p:style>
              <a:lnRef idx="3">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sp>
          <p:sp>
            <p:nvSpPr>
              <p:cNvPr id="15" name="饼形 12"/>
              <p:cNvSpPr/>
              <p:nvPr/>
            </p:nvSpPr>
            <p:spPr>
              <a:xfrm>
                <a:off x="1579809" y="840441"/>
                <a:ext cx="1696336" cy="139985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Times New Roman" pitchFamily="18" charset="0"/>
                    <a:ea typeface="+mj-ea"/>
                    <a:cs typeface="Times New Roman" pitchFamily="18" charset="0"/>
                  </a:rPr>
                  <a:t>组合式电路</a:t>
                </a:r>
                <a:endParaRPr lang="zh-CN" altLang="en-US" sz="2400" b="1" kern="1200" dirty="0">
                  <a:latin typeface="Times New Roman" pitchFamily="18" charset="0"/>
                  <a:ea typeface="+mj-ea"/>
                  <a:cs typeface="Times New Roman" pitchFamily="18" charset="0"/>
                </a:endParaRPr>
              </a:p>
            </p:txBody>
          </p:sp>
        </p:grpSp>
      </p:grpSp>
      <p:grpSp>
        <p:nvGrpSpPr>
          <p:cNvPr id="18" name="组合 17"/>
          <p:cNvGrpSpPr/>
          <p:nvPr/>
        </p:nvGrpSpPr>
        <p:grpSpPr>
          <a:xfrm>
            <a:off x="7156242" y="1242996"/>
            <a:ext cx="3965024" cy="2814632"/>
            <a:chOff x="4286248" y="1857364"/>
            <a:chExt cx="3443310" cy="2143140"/>
          </a:xfrm>
        </p:grpSpPr>
        <p:grpSp>
          <p:nvGrpSpPr>
            <p:cNvPr id="19" name="组合 7"/>
            <p:cNvGrpSpPr/>
            <p:nvPr/>
          </p:nvGrpSpPr>
          <p:grpSpPr>
            <a:xfrm>
              <a:off x="4828033" y="1857364"/>
              <a:ext cx="2901525" cy="2071702"/>
              <a:chOff x="4035103" y="0"/>
              <a:chExt cx="2258583" cy="1463050"/>
            </a:xfrm>
          </p:grpSpPr>
          <p:sp>
            <p:nvSpPr>
              <p:cNvPr id="23" name="圆角矩形 22"/>
              <p:cNvSpPr/>
              <p:nvPr/>
            </p:nvSpPr>
            <p:spPr>
              <a:xfrm>
                <a:off x="4035103" y="0"/>
                <a:ext cx="2258583" cy="1463050"/>
              </a:xfrm>
              <a:prstGeom prst="roundRect">
                <a:avLst>
                  <a:gd name="adj" fmla="val 10000"/>
                </a:avLst>
              </a:prstGeom>
              <a:ln>
                <a:solidFill>
                  <a:srgbClr val="92D050"/>
                </a:solidFill>
              </a:ln>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4" name="圆角矩形 8"/>
              <p:cNvSpPr/>
              <p:nvPr/>
            </p:nvSpPr>
            <p:spPr>
              <a:xfrm>
                <a:off x="4503102" y="32138"/>
                <a:ext cx="1758447" cy="103301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t" anchorCtr="0">
                <a:noAutofit/>
              </a:bodyPr>
              <a:lstStyle/>
              <a:p>
                <a:pPr marL="228600" lvl="1" indent="-228600" defTabSz="1066800">
                  <a:lnSpc>
                    <a:spcPct val="90000"/>
                  </a:lnSpc>
                  <a:spcBef>
                    <a:spcPct val="0"/>
                  </a:spcBef>
                  <a:spcAft>
                    <a:spcPct val="15000"/>
                  </a:spcAft>
                  <a:buChar char="••"/>
                </a:pPr>
                <a:r>
                  <a:rPr lang="zh-CN" altLang="en-US" sz="2400" b="1" dirty="0" smtClean="0">
                    <a:solidFill>
                      <a:srgbClr val="333399"/>
                    </a:solidFill>
                    <a:latin typeface="Times New Roman" pitchFamily="18" charset="0"/>
                    <a:ea typeface="+mj-ea"/>
                    <a:cs typeface="Times New Roman" pitchFamily="18" charset="0"/>
                  </a:rPr>
                  <a:t>按压两个进路按钮，自动转换道岔、开放信号</a:t>
                </a:r>
              </a:p>
            </p:txBody>
          </p:sp>
        </p:grpSp>
        <p:grpSp>
          <p:nvGrpSpPr>
            <p:cNvPr id="20" name="组合 19"/>
            <p:cNvGrpSpPr/>
            <p:nvPr/>
          </p:nvGrpSpPr>
          <p:grpSpPr>
            <a:xfrm>
              <a:off x="4286248" y="2546027"/>
              <a:ext cx="1640215" cy="1454477"/>
              <a:chOff x="3178685" y="260605"/>
              <a:chExt cx="2168591" cy="1979689"/>
            </a:xfrm>
          </p:grpSpPr>
          <p:sp>
            <p:nvSpPr>
              <p:cNvPr id="21" name="饼形 20"/>
              <p:cNvSpPr/>
              <p:nvPr/>
            </p:nvSpPr>
            <p:spPr>
              <a:xfrm rot="5400000">
                <a:off x="3367587" y="260605"/>
                <a:ext cx="1979689" cy="1979689"/>
              </a:xfrm>
              <a:prstGeom prst="pieWedge">
                <a:avLst/>
              </a:prstGeom>
              <a:solidFill>
                <a:srgbClr val="92D050"/>
              </a:solidFill>
            </p:spPr>
            <p:style>
              <a:lnRef idx="3">
                <a:schemeClr val="lt1">
                  <a:hueOff val="0"/>
                  <a:satOff val="0"/>
                  <a:lumOff val="0"/>
                  <a:alphaOff val="0"/>
                </a:schemeClr>
              </a:lnRef>
              <a:fillRef idx="1">
                <a:schemeClr val="accent3">
                  <a:hueOff val="0"/>
                  <a:satOff val="0"/>
                  <a:lumOff val="0"/>
                  <a:alphaOff val="0"/>
                </a:schemeClr>
              </a:fillRef>
              <a:effectRef idx="1">
                <a:schemeClr val="accent3">
                  <a:hueOff val="0"/>
                  <a:satOff val="0"/>
                  <a:lumOff val="0"/>
                  <a:alphaOff val="0"/>
                </a:schemeClr>
              </a:effectRef>
              <a:fontRef idx="minor">
                <a:schemeClr val="lt1"/>
              </a:fontRef>
            </p:style>
          </p:sp>
          <p:sp>
            <p:nvSpPr>
              <p:cNvPr id="22" name="饼形 14"/>
              <p:cNvSpPr/>
              <p:nvPr/>
            </p:nvSpPr>
            <p:spPr>
              <a:xfrm>
                <a:off x="3178685" y="781780"/>
                <a:ext cx="1889018" cy="139984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Times New Roman" pitchFamily="18" charset="0"/>
                    <a:ea typeface="+mj-ea"/>
                    <a:cs typeface="Times New Roman" pitchFamily="18" charset="0"/>
                  </a:rPr>
                  <a:t>双按钮选路</a:t>
                </a:r>
                <a:endParaRPr lang="zh-CN" altLang="en-US" sz="2400" b="1" kern="1200" dirty="0">
                  <a:latin typeface="Times New Roman" pitchFamily="18" charset="0"/>
                  <a:ea typeface="+mj-ea"/>
                  <a:cs typeface="Times New Roman" pitchFamily="18" charset="0"/>
                </a:endParaRPr>
              </a:p>
            </p:txBody>
          </p:sp>
        </p:grpSp>
      </p:grpSp>
      <p:grpSp>
        <p:nvGrpSpPr>
          <p:cNvPr id="25" name="组合 24"/>
          <p:cNvGrpSpPr/>
          <p:nvPr/>
        </p:nvGrpSpPr>
        <p:grpSpPr>
          <a:xfrm>
            <a:off x="7320766" y="4143404"/>
            <a:ext cx="3800500" cy="2814632"/>
            <a:chOff x="4429124" y="4000504"/>
            <a:chExt cx="3300434" cy="2143140"/>
          </a:xfrm>
        </p:grpSpPr>
        <p:grpSp>
          <p:nvGrpSpPr>
            <p:cNvPr id="26" name="组合 5"/>
            <p:cNvGrpSpPr/>
            <p:nvPr/>
          </p:nvGrpSpPr>
          <p:grpSpPr>
            <a:xfrm>
              <a:off x="4828033" y="4071942"/>
              <a:ext cx="2901525" cy="2071702"/>
              <a:chOff x="4035103" y="3108981"/>
              <a:chExt cx="2258583" cy="1463050"/>
            </a:xfrm>
          </p:grpSpPr>
          <p:sp>
            <p:nvSpPr>
              <p:cNvPr id="30" name="圆角矩形 29"/>
              <p:cNvSpPr/>
              <p:nvPr/>
            </p:nvSpPr>
            <p:spPr>
              <a:xfrm>
                <a:off x="4035103" y="3108981"/>
                <a:ext cx="2258583" cy="1463050"/>
              </a:xfrm>
              <a:prstGeom prst="roundRect">
                <a:avLst>
                  <a:gd name="adj" fmla="val 10000"/>
                </a:avLst>
              </a:prstGeom>
              <a:ln>
                <a:solidFill>
                  <a:srgbClr val="FF00FF"/>
                </a:solidFill>
              </a:ln>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1" name="圆角矩形 4"/>
              <p:cNvSpPr/>
              <p:nvPr/>
            </p:nvSpPr>
            <p:spPr>
              <a:xfrm>
                <a:off x="4503102" y="3506882"/>
                <a:ext cx="1758447" cy="103301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t" anchorCtr="0">
                <a:noAutofit/>
              </a:bodyPr>
              <a:lstStyle/>
              <a:p>
                <a:pPr marL="228600" lvl="1" indent="-228600" defTabSz="1066800">
                  <a:lnSpc>
                    <a:spcPct val="90000"/>
                  </a:lnSpc>
                  <a:spcBef>
                    <a:spcPct val="0"/>
                  </a:spcBef>
                  <a:spcAft>
                    <a:spcPct val="15000"/>
                  </a:spcAft>
                  <a:buChar char="••"/>
                </a:pPr>
                <a:r>
                  <a:rPr lang="zh-CN" altLang="en-US" sz="2400" b="1" kern="1200" dirty="0" smtClean="0">
                    <a:solidFill>
                      <a:srgbClr val="333399"/>
                    </a:solidFill>
                    <a:latin typeface="Times New Roman" pitchFamily="18" charset="0"/>
                    <a:ea typeface="+mj-ea"/>
                    <a:cs typeface="Times New Roman" pitchFamily="18" charset="0"/>
                  </a:rPr>
                  <a:t>逻辑动作层次清晰，各网路线、继电器用途明确</a:t>
                </a:r>
                <a:endParaRPr lang="zh-CN" altLang="en-US" sz="2400" b="1" kern="1200" dirty="0">
                  <a:solidFill>
                    <a:srgbClr val="333399"/>
                  </a:solidFill>
                  <a:latin typeface="Times New Roman" pitchFamily="18" charset="0"/>
                  <a:ea typeface="+mj-ea"/>
                  <a:cs typeface="Times New Roman" pitchFamily="18" charset="0"/>
                </a:endParaRPr>
              </a:p>
            </p:txBody>
          </p:sp>
        </p:grpSp>
        <p:grpSp>
          <p:nvGrpSpPr>
            <p:cNvPr id="27" name="组合 11"/>
            <p:cNvGrpSpPr/>
            <p:nvPr/>
          </p:nvGrpSpPr>
          <p:grpSpPr>
            <a:xfrm>
              <a:off x="4429124" y="4000504"/>
              <a:ext cx="1497339" cy="1454477"/>
              <a:chOff x="3367587" y="2331736"/>
              <a:chExt cx="1979689" cy="1979689"/>
            </a:xfrm>
          </p:grpSpPr>
          <p:sp>
            <p:nvSpPr>
              <p:cNvPr id="28" name="饼形 17"/>
              <p:cNvSpPr/>
              <p:nvPr/>
            </p:nvSpPr>
            <p:spPr>
              <a:xfrm rot="10800000">
                <a:off x="3367587" y="2331736"/>
                <a:ext cx="1979689" cy="1979689"/>
              </a:xfrm>
              <a:prstGeom prst="pieWedge">
                <a:avLst/>
              </a:prstGeom>
              <a:solidFill>
                <a:srgbClr val="FF00FF"/>
              </a:solidFill>
            </p:spPr>
            <p:style>
              <a:lnRef idx="3">
                <a:schemeClr val="lt1">
                  <a:hueOff val="0"/>
                  <a:satOff val="0"/>
                  <a:lumOff val="0"/>
                  <a:alphaOff val="0"/>
                </a:schemeClr>
              </a:lnRef>
              <a:fillRef idx="1">
                <a:schemeClr val="accent4">
                  <a:hueOff val="0"/>
                  <a:satOff val="0"/>
                  <a:lumOff val="0"/>
                  <a:alphaOff val="0"/>
                </a:schemeClr>
              </a:fillRef>
              <a:effectRef idx="1">
                <a:schemeClr val="accent4">
                  <a:hueOff val="0"/>
                  <a:satOff val="0"/>
                  <a:lumOff val="0"/>
                  <a:alphaOff val="0"/>
                </a:schemeClr>
              </a:effectRef>
              <a:fontRef idx="minor">
                <a:schemeClr val="lt1"/>
              </a:fontRef>
            </p:style>
          </p:sp>
          <p:sp>
            <p:nvSpPr>
              <p:cNvPr id="29" name="饼形 16"/>
              <p:cNvSpPr/>
              <p:nvPr/>
            </p:nvSpPr>
            <p:spPr>
              <a:xfrm rot="21600000">
                <a:off x="3367587" y="2331736"/>
                <a:ext cx="1399850" cy="139985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Times New Roman" pitchFamily="18" charset="0"/>
                    <a:ea typeface="+mj-ea"/>
                    <a:cs typeface="Times New Roman" pitchFamily="18" charset="0"/>
                  </a:rPr>
                  <a:t>逻辑清晰</a:t>
                </a:r>
                <a:endParaRPr lang="zh-CN" altLang="en-US" sz="2400" b="1" kern="1200" dirty="0">
                  <a:latin typeface="Times New Roman" pitchFamily="18" charset="0"/>
                  <a:ea typeface="+mj-ea"/>
                  <a:cs typeface="Times New Roman" pitchFamily="18" charset="0"/>
                </a:endParaRPr>
              </a:p>
            </p:txBody>
          </p:sp>
        </p:grpSp>
      </p:grpSp>
      <p:grpSp>
        <p:nvGrpSpPr>
          <p:cNvPr id="32" name="组合 31"/>
          <p:cNvGrpSpPr/>
          <p:nvPr/>
        </p:nvGrpSpPr>
        <p:grpSpPr>
          <a:xfrm>
            <a:off x="3391676" y="4143404"/>
            <a:ext cx="3780758" cy="2814632"/>
            <a:chOff x="1142976" y="4000504"/>
            <a:chExt cx="3283290" cy="2143140"/>
          </a:xfrm>
        </p:grpSpPr>
        <p:grpSp>
          <p:nvGrpSpPr>
            <p:cNvPr id="33" name="组合 6"/>
            <p:cNvGrpSpPr/>
            <p:nvPr/>
          </p:nvGrpSpPr>
          <p:grpSpPr>
            <a:xfrm>
              <a:off x="1142976" y="4071942"/>
              <a:ext cx="2901525" cy="2071702"/>
              <a:chOff x="350046" y="3108981"/>
              <a:chExt cx="2258583" cy="1463050"/>
            </a:xfrm>
          </p:grpSpPr>
          <p:sp>
            <p:nvSpPr>
              <p:cNvPr id="37" name="圆角矩形 28"/>
              <p:cNvSpPr/>
              <p:nvPr/>
            </p:nvSpPr>
            <p:spPr>
              <a:xfrm>
                <a:off x="350046" y="3108981"/>
                <a:ext cx="2258583" cy="1463050"/>
              </a:xfrm>
              <a:prstGeom prst="roundRect">
                <a:avLst>
                  <a:gd name="adj" fmla="val 10000"/>
                </a:avLst>
              </a:prstGeom>
              <a:ln>
                <a:solidFill>
                  <a:srgbClr val="FF9900"/>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8" name="圆角矩形 6"/>
              <p:cNvSpPr/>
              <p:nvPr/>
            </p:nvSpPr>
            <p:spPr>
              <a:xfrm>
                <a:off x="382184" y="3506882"/>
                <a:ext cx="1691717" cy="103301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t" anchorCtr="0">
                <a:noAutofit/>
              </a:bodyPr>
              <a:lstStyle/>
              <a:p>
                <a:pPr marL="228600" lvl="1" indent="-228600" defTabSz="1066800">
                  <a:lnSpc>
                    <a:spcPct val="90000"/>
                  </a:lnSpc>
                  <a:spcBef>
                    <a:spcPct val="0"/>
                  </a:spcBef>
                  <a:spcAft>
                    <a:spcPct val="15000"/>
                  </a:spcAft>
                  <a:buChar char="••"/>
                </a:pPr>
                <a:r>
                  <a:rPr lang="zh-CN" altLang="en-US" sz="2400" b="1" kern="1200" dirty="0" smtClean="0">
                    <a:solidFill>
                      <a:srgbClr val="333399"/>
                    </a:solidFill>
                    <a:latin typeface="Times New Roman" pitchFamily="18" charset="0"/>
                    <a:ea typeface="+mj-ea"/>
                    <a:cs typeface="Times New Roman" pitchFamily="18" charset="0"/>
                  </a:rPr>
                  <a:t>多次分段解锁方式</a:t>
                </a:r>
                <a:endParaRPr lang="zh-CN" altLang="en-US" sz="2400" b="1" kern="1200" dirty="0">
                  <a:solidFill>
                    <a:srgbClr val="333399"/>
                  </a:solidFill>
                  <a:latin typeface="Times New Roman" pitchFamily="18" charset="0"/>
                  <a:ea typeface="+mj-ea"/>
                  <a:cs typeface="Times New Roman" pitchFamily="18" charset="0"/>
                </a:endParaRPr>
              </a:p>
            </p:txBody>
          </p:sp>
        </p:grpSp>
        <p:grpSp>
          <p:nvGrpSpPr>
            <p:cNvPr id="34" name="组合 12"/>
            <p:cNvGrpSpPr/>
            <p:nvPr/>
          </p:nvGrpSpPr>
          <p:grpSpPr>
            <a:xfrm>
              <a:off x="2928926" y="4000504"/>
              <a:ext cx="1497340" cy="1454477"/>
              <a:chOff x="1296456" y="2331736"/>
              <a:chExt cx="1979690" cy="1979689"/>
            </a:xfrm>
          </p:grpSpPr>
          <p:sp>
            <p:nvSpPr>
              <p:cNvPr id="35" name="饼形 34"/>
              <p:cNvSpPr/>
              <p:nvPr/>
            </p:nvSpPr>
            <p:spPr>
              <a:xfrm rot="16200000">
                <a:off x="1296456" y="2331736"/>
                <a:ext cx="1979689" cy="1979689"/>
              </a:xfrm>
              <a:prstGeom prst="pieWedge">
                <a:avLst/>
              </a:prstGeom>
              <a:solidFill>
                <a:srgbClr val="FFC000"/>
              </a:solidFill>
            </p:spPr>
            <p:style>
              <a:lnRef idx="3">
                <a:schemeClr val="lt1">
                  <a:hueOff val="0"/>
                  <a:satOff val="0"/>
                  <a:lumOff val="0"/>
                  <a:alphaOff val="0"/>
                </a:schemeClr>
              </a:lnRef>
              <a:fillRef idx="1">
                <a:schemeClr val="accent5">
                  <a:hueOff val="0"/>
                  <a:satOff val="0"/>
                  <a:lumOff val="0"/>
                  <a:alphaOff val="0"/>
                </a:schemeClr>
              </a:fillRef>
              <a:effectRef idx="1">
                <a:schemeClr val="accent5">
                  <a:hueOff val="0"/>
                  <a:satOff val="0"/>
                  <a:lumOff val="0"/>
                  <a:alphaOff val="0"/>
                </a:schemeClr>
              </a:effectRef>
              <a:fontRef idx="minor">
                <a:schemeClr val="lt1"/>
              </a:fontRef>
            </p:style>
          </p:sp>
          <p:sp>
            <p:nvSpPr>
              <p:cNvPr id="36" name="饼形 18"/>
              <p:cNvSpPr/>
              <p:nvPr/>
            </p:nvSpPr>
            <p:spPr>
              <a:xfrm rot="21600000">
                <a:off x="1876293" y="2331736"/>
                <a:ext cx="1399853" cy="139985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Times New Roman" pitchFamily="18" charset="0"/>
                    <a:ea typeface="+mj-ea"/>
                    <a:cs typeface="Times New Roman" pitchFamily="18" charset="0"/>
                  </a:rPr>
                  <a:t>逐段解锁</a:t>
                </a:r>
                <a:endParaRPr lang="zh-CN" altLang="en-US" sz="2400" b="1" kern="1200" dirty="0">
                  <a:latin typeface="Times New Roman" pitchFamily="18" charset="0"/>
                  <a:ea typeface="+mj-ea"/>
                  <a:cs typeface="Times New Roman" pitchFamily="18" charset="0"/>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anim calcmode="lin" valueType="num">
                                      <p:cBhvr>
                                        <p:cTn id="15" dur="500" fill="hold"/>
                                        <p:tgtEl>
                                          <p:spTgt spid="18"/>
                                        </p:tgtEl>
                                        <p:attrNameLst>
                                          <p:attrName>ppt_x</p:attrName>
                                        </p:attrNameLst>
                                      </p:cBhvr>
                                      <p:tavLst>
                                        <p:tav tm="0">
                                          <p:val>
                                            <p:strVal val="#ppt_x"/>
                                          </p:val>
                                        </p:tav>
                                        <p:tav tm="100000">
                                          <p:val>
                                            <p:strVal val="#ppt_x"/>
                                          </p:val>
                                        </p:tav>
                                      </p:tavLst>
                                    </p:anim>
                                    <p:anim calcmode="lin" valueType="num">
                                      <p:cBhvr>
                                        <p:cTn id="16"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anim calcmode="lin" valueType="num">
                                      <p:cBhvr>
                                        <p:cTn id="22" dur="500" fill="hold"/>
                                        <p:tgtEl>
                                          <p:spTgt spid="32"/>
                                        </p:tgtEl>
                                        <p:attrNameLst>
                                          <p:attrName>ppt_x</p:attrName>
                                        </p:attrNameLst>
                                      </p:cBhvr>
                                      <p:tavLst>
                                        <p:tav tm="0">
                                          <p:val>
                                            <p:strVal val="#ppt_x"/>
                                          </p:val>
                                        </p:tav>
                                        <p:tav tm="100000">
                                          <p:val>
                                            <p:strVal val="#ppt_x"/>
                                          </p:val>
                                        </p:tav>
                                      </p:tavLst>
                                    </p:anim>
                                    <p:anim calcmode="lin" valueType="num">
                                      <p:cBhvr>
                                        <p:cTn id="23"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anim calcmode="lin" valueType="num">
                                      <p:cBhvr>
                                        <p:cTn id="29" dur="500" fill="hold"/>
                                        <p:tgtEl>
                                          <p:spTgt spid="25"/>
                                        </p:tgtEl>
                                        <p:attrNameLst>
                                          <p:attrName>ppt_x</p:attrName>
                                        </p:attrNameLst>
                                      </p:cBhvr>
                                      <p:tavLst>
                                        <p:tav tm="0">
                                          <p:val>
                                            <p:strVal val="#ppt_x"/>
                                          </p:val>
                                        </p:tav>
                                        <p:tav tm="100000">
                                          <p:val>
                                            <p:strVal val="#ppt_x"/>
                                          </p:val>
                                        </p:tav>
                                      </p:tavLst>
                                    </p:anim>
                                    <p:anim calcmode="lin" valueType="num">
                                      <p:cBhvr>
                                        <p:cTn id="30"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509229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3.2.1  6502</a:t>
            </a:r>
            <a:r>
              <a:rPr lang="zh-CN" altLang="en-US" sz="2800" b="1" dirty="0" smtClean="0">
                <a:solidFill>
                  <a:srgbClr val="0070C0"/>
                </a:solidFill>
                <a:latin typeface="微软雅黑" pitchFamily="34" charset="-122"/>
                <a:ea typeface="微软雅黑" pitchFamily="34" charset="-122"/>
              </a:rPr>
              <a:t>电气集中联锁设备</a:t>
            </a:r>
            <a:endParaRPr lang="zh-CN" altLang="en-US" sz="2800" b="1" dirty="0">
              <a:solidFill>
                <a:srgbClr val="0070C0"/>
              </a:solidFill>
              <a:latin typeface="微软雅黑" pitchFamily="34" charset="-122"/>
              <a:ea typeface="微软雅黑" pitchFamily="34" charset="-122"/>
            </a:endParaRPr>
          </a:p>
        </p:txBody>
      </p:sp>
      <p:grpSp>
        <p:nvGrpSpPr>
          <p:cNvPr id="3" name="组合 7"/>
          <p:cNvGrpSpPr/>
          <p:nvPr/>
        </p:nvGrpSpPr>
        <p:grpSpPr>
          <a:xfrm>
            <a:off x="548442" y="1242996"/>
            <a:ext cx="1696923" cy="461665"/>
            <a:chOff x="548443" y="1281397"/>
            <a:chExt cx="1696923" cy="461665"/>
          </a:xfrm>
        </p:grpSpPr>
        <p:sp>
          <p:nvSpPr>
            <p:cNvPr id="4" name="燕尾形 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1268296" cy="461665"/>
            </a:xfrm>
            <a:prstGeom prst="rect">
              <a:avLst/>
            </a:prstGeom>
          </p:spPr>
          <p:txBody>
            <a:bodyPr wrap="none">
              <a:spAutoFit/>
            </a:bodyPr>
            <a:lstStyle/>
            <a:p>
              <a:r>
                <a:rPr lang="en-US" altLang="zh-CN" sz="2400" b="1" dirty="0" smtClean="0"/>
                <a:t>4</a:t>
              </a:r>
              <a:r>
                <a:rPr lang="zh-CN" altLang="en-US" sz="2400" b="1" dirty="0" smtClean="0"/>
                <a:t>、特点</a:t>
              </a:r>
              <a:endParaRPr lang="zh-CN" altLang="en-US" sz="2400" b="1" dirty="0"/>
            </a:p>
          </p:txBody>
        </p:sp>
      </p:grpSp>
      <p:pic>
        <p:nvPicPr>
          <p:cNvPr id="7" name="Picture 2" descr="http://web2.gtxy.cn/yssb_sj/d/file/teseziyuan/shiwuzhaopian/2010-03-17/73f04976341ec33bedc77bf457b236cb.jpg">
            <a:hlinkClick r:id="rId2" tooltip="点击观看完整的图片..."/>
          </p:cNvPr>
          <p:cNvPicPr>
            <a:picLocks noChangeAspect="1" noChangeArrowheads="1"/>
          </p:cNvPicPr>
          <p:nvPr/>
        </p:nvPicPr>
        <p:blipFill>
          <a:blip r:embed="rId3"/>
          <a:srcRect/>
          <a:stretch>
            <a:fillRect/>
          </a:stretch>
        </p:blipFill>
        <p:spPr bwMode="auto">
          <a:xfrm>
            <a:off x="2477268" y="1814500"/>
            <a:ext cx="8192340" cy="4885237"/>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509229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3.2.1  6502</a:t>
            </a:r>
            <a:r>
              <a:rPr lang="zh-CN" altLang="en-US" sz="2800" b="1" dirty="0" smtClean="0">
                <a:solidFill>
                  <a:srgbClr val="0070C0"/>
                </a:solidFill>
                <a:latin typeface="微软雅黑" pitchFamily="34" charset="-122"/>
                <a:ea typeface="微软雅黑" pitchFamily="34" charset="-122"/>
              </a:rPr>
              <a:t>电气集中联锁设备</a:t>
            </a:r>
            <a:endParaRPr lang="zh-CN" altLang="en-US" sz="2800" b="1" dirty="0">
              <a:solidFill>
                <a:srgbClr val="0070C0"/>
              </a:solidFill>
              <a:latin typeface="微软雅黑" pitchFamily="34" charset="-122"/>
              <a:ea typeface="微软雅黑" pitchFamily="34" charset="-122"/>
            </a:endParaRPr>
          </a:p>
        </p:txBody>
      </p:sp>
      <p:grpSp>
        <p:nvGrpSpPr>
          <p:cNvPr id="3" name="组合 7"/>
          <p:cNvGrpSpPr/>
          <p:nvPr/>
        </p:nvGrpSpPr>
        <p:grpSpPr>
          <a:xfrm>
            <a:off x="548442" y="1242996"/>
            <a:ext cx="1696923" cy="461665"/>
            <a:chOff x="548443" y="1281397"/>
            <a:chExt cx="1696923" cy="461665"/>
          </a:xfrm>
        </p:grpSpPr>
        <p:sp>
          <p:nvSpPr>
            <p:cNvPr id="4" name="燕尾形 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1268296" cy="461665"/>
            </a:xfrm>
            <a:prstGeom prst="rect">
              <a:avLst/>
            </a:prstGeom>
          </p:spPr>
          <p:txBody>
            <a:bodyPr wrap="none">
              <a:spAutoFit/>
            </a:bodyPr>
            <a:lstStyle/>
            <a:p>
              <a:r>
                <a:rPr lang="en-US" altLang="zh-CN" sz="2400" b="1" dirty="0" smtClean="0"/>
                <a:t>4</a:t>
              </a:r>
              <a:r>
                <a:rPr lang="zh-CN" altLang="en-US" sz="2400" b="1" dirty="0" smtClean="0"/>
                <a:t>、特点</a:t>
              </a:r>
              <a:endParaRPr lang="zh-CN" altLang="en-US" sz="2400" b="1" dirty="0"/>
            </a:p>
          </p:txBody>
        </p:sp>
      </p:grpSp>
      <p:grpSp>
        <p:nvGrpSpPr>
          <p:cNvPr id="7" name="组合 6"/>
          <p:cNvGrpSpPr/>
          <p:nvPr/>
        </p:nvGrpSpPr>
        <p:grpSpPr>
          <a:xfrm>
            <a:off x="3477400" y="2171690"/>
            <a:ext cx="1649474" cy="1649474"/>
            <a:chOff x="845" y="282551"/>
            <a:chExt cx="1649474" cy="1649474"/>
          </a:xfrm>
          <a:scene3d>
            <a:camera prst="orthographicFront">
              <a:rot lat="0" lon="0" rev="0"/>
            </a:camera>
            <a:lightRig rig="contrasting" dir="t">
              <a:rot lat="0" lon="0" rev="7800000"/>
            </a:lightRig>
          </a:scene3d>
        </p:grpSpPr>
        <p:sp>
          <p:nvSpPr>
            <p:cNvPr id="8" name="椭圆 7"/>
            <p:cNvSpPr/>
            <p:nvPr/>
          </p:nvSpPr>
          <p:spPr>
            <a:xfrm>
              <a:off x="845" y="282551"/>
              <a:ext cx="1649474" cy="1649474"/>
            </a:xfrm>
            <a:prstGeom prst="ellipse">
              <a:avLst/>
            </a:prstGeom>
            <a:ln>
              <a:noFill/>
            </a:ln>
            <a:effectLst/>
            <a:sp3d>
              <a:bevelT w="139700" h="139700"/>
            </a:sp3d>
          </p:spPr>
          <p:style>
            <a:lnRef idx="3">
              <a:scrgbClr r="0" g="0" b="0"/>
            </a:lnRef>
            <a:fillRef idx="1">
              <a:schemeClr val="accent5">
                <a:alpha val="50000"/>
                <a:hueOff val="0"/>
                <a:satOff val="0"/>
                <a:lumOff val="0"/>
                <a:alphaOff val="0"/>
              </a:schemeClr>
            </a:fillRef>
            <a:effectRef idx="0">
              <a:scrgbClr r="0" g="0" b="0"/>
            </a:effectRef>
            <a:fontRef idx="minor">
              <a:schemeClr val="tx1"/>
            </a:fontRef>
          </p:style>
        </p:sp>
        <p:sp>
          <p:nvSpPr>
            <p:cNvPr id="9" name="椭圆 4"/>
            <p:cNvSpPr/>
            <p:nvPr/>
          </p:nvSpPr>
          <p:spPr>
            <a:xfrm>
              <a:off x="242405" y="524111"/>
              <a:ext cx="1166354" cy="1166354"/>
            </a:xfrm>
            <a:prstGeom prst="rect">
              <a:avLst/>
            </a:prstGeom>
            <a:sp3d/>
          </p:spPr>
          <p:style>
            <a:lnRef idx="0">
              <a:scrgbClr r="0" g="0" b="0"/>
            </a:lnRef>
            <a:fillRef idx="0">
              <a:scrgbClr r="0" g="0" b="0"/>
            </a:fillRef>
            <a:effectRef idx="0">
              <a:scrgbClr r="0" g="0" b="0"/>
            </a:effectRef>
            <a:fontRef idx="minor">
              <a:schemeClr val="tx1"/>
            </a:fontRef>
          </p:style>
          <p:txBody>
            <a:bodyPr spcFirstLastPara="0" vert="horz" wrap="square" lIns="90776" tIns="30480" rIns="90776" bIns="30480"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rgbClr val="333399"/>
                  </a:solidFill>
                  <a:latin typeface="+mj-ea"/>
                  <a:ea typeface="+mj-ea"/>
                </a:rPr>
                <a:t>操作</a:t>
              </a:r>
              <a:endParaRPr lang="en-US" altLang="zh-CN" sz="2400" b="1" kern="1200" dirty="0" smtClean="0">
                <a:solidFill>
                  <a:srgbClr val="333399"/>
                </a:solidFill>
                <a:latin typeface="+mj-ea"/>
                <a:ea typeface="+mj-ea"/>
              </a:endParaRPr>
            </a:p>
            <a:p>
              <a:pPr lvl="0" algn="ctr" defTabSz="1066800">
                <a:lnSpc>
                  <a:spcPct val="90000"/>
                </a:lnSpc>
                <a:spcBef>
                  <a:spcPct val="0"/>
                </a:spcBef>
                <a:spcAft>
                  <a:spcPct val="35000"/>
                </a:spcAft>
              </a:pPr>
              <a:r>
                <a:rPr lang="zh-CN" altLang="en-US" sz="2400" b="1" kern="1200" dirty="0" smtClean="0">
                  <a:solidFill>
                    <a:srgbClr val="333399"/>
                  </a:solidFill>
                  <a:latin typeface="+mj-ea"/>
                  <a:ea typeface="+mj-ea"/>
                </a:rPr>
                <a:t>简便</a:t>
              </a:r>
              <a:endParaRPr lang="zh-CN" altLang="en-US" sz="2400" b="1" kern="1200" dirty="0">
                <a:solidFill>
                  <a:srgbClr val="333399"/>
                </a:solidFill>
                <a:latin typeface="+mj-ea"/>
                <a:ea typeface="+mj-ea"/>
              </a:endParaRPr>
            </a:p>
          </p:txBody>
        </p:sp>
      </p:grpSp>
      <p:grpSp>
        <p:nvGrpSpPr>
          <p:cNvPr id="10" name="组合 9"/>
          <p:cNvGrpSpPr/>
          <p:nvPr/>
        </p:nvGrpSpPr>
        <p:grpSpPr>
          <a:xfrm>
            <a:off x="4977598" y="2171690"/>
            <a:ext cx="1649474" cy="1649474"/>
            <a:chOff x="2640005" y="282551"/>
            <a:chExt cx="1649474" cy="1649474"/>
          </a:xfrm>
          <a:scene3d>
            <a:camera prst="orthographicFront">
              <a:rot lat="0" lon="0" rev="0"/>
            </a:camera>
            <a:lightRig rig="contrasting" dir="t">
              <a:rot lat="0" lon="0" rev="7800000"/>
            </a:lightRig>
          </a:scene3d>
        </p:grpSpPr>
        <p:sp>
          <p:nvSpPr>
            <p:cNvPr id="11" name="椭圆 10"/>
            <p:cNvSpPr/>
            <p:nvPr/>
          </p:nvSpPr>
          <p:spPr>
            <a:xfrm>
              <a:off x="2640005" y="282551"/>
              <a:ext cx="1649474" cy="1649474"/>
            </a:xfrm>
            <a:prstGeom prst="ellipse">
              <a:avLst/>
            </a:prstGeom>
            <a:ln>
              <a:noFill/>
            </a:ln>
            <a:effectLst/>
            <a:sp3d>
              <a:bevelT w="139700" h="139700"/>
            </a:sp3d>
          </p:spPr>
          <p:style>
            <a:lnRef idx="3">
              <a:scrgbClr r="0" g="0" b="0"/>
            </a:lnRef>
            <a:fillRef idx="1">
              <a:schemeClr val="accent5">
                <a:alpha val="50000"/>
                <a:hueOff val="-4966938"/>
                <a:satOff val="19906"/>
                <a:lumOff val="4314"/>
                <a:alphaOff val="0"/>
              </a:schemeClr>
            </a:fillRef>
            <a:effectRef idx="0">
              <a:scrgbClr r="0" g="0" b="0"/>
            </a:effectRef>
            <a:fontRef idx="minor">
              <a:schemeClr val="tx1"/>
            </a:fontRef>
          </p:style>
        </p:sp>
        <p:sp>
          <p:nvSpPr>
            <p:cNvPr id="12" name="椭圆 8"/>
            <p:cNvSpPr/>
            <p:nvPr/>
          </p:nvSpPr>
          <p:spPr>
            <a:xfrm>
              <a:off x="2881565" y="524111"/>
              <a:ext cx="1166354" cy="1166354"/>
            </a:xfrm>
            <a:prstGeom prst="rect">
              <a:avLst/>
            </a:prstGeom>
            <a:sp3d/>
          </p:spPr>
          <p:style>
            <a:lnRef idx="0">
              <a:scrgbClr r="0" g="0" b="0"/>
            </a:lnRef>
            <a:fillRef idx="0">
              <a:scrgbClr r="0" g="0" b="0"/>
            </a:fillRef>
            <a:effectRef idx="0">
              <a:scrgbClr r="0" g="0" b="0"/>
            </a:effectRef>
            <a:fontRef idx="minor">
              <a:schemeClr val="tx1"/>
            </a:fontRef>
          </p:style>
          <p:txBody>
            <a:bodyPr spcFirstLastPara="0" vert="horz" wrap="square" lIns="90776" tIns="30480" rIns="90776" bIns="30480"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rgbClr val="333399"/>
                  </a:solidFill>
                  <a:latin typeface="+mj-ea"/>
                  <a:ea typeface="+mj-ea"/>
                </a:rPr>
                <a:t>办理</a:t>
              </a:r>
              <a:endParaRPr lang="en-US" altLang="zh-CN" sz="2400" b="1" kern="1200" dirty="0" smtClean="0">
                <a:solidFill>
                  <a:srgbClr val="333399"/>
                </a:solidFill>
                <a:latin typeface="+mj-ea"/>
                <a:ea typeface="+mj-ea"/>
              </a:endParaRPr>
            </a:p>
            <a:p>
              <a:pPr lvl="0" algn="ctr" defTabSz="1066800">
                <a:lnSpc>
                  <a:spcPct val="90000"/>
                </a:lnSpc>
                <a:spcBef>
                  <a:spcPct val="0"/>
                </a:spcBef>
                <a:spcAft>
                  <a:spcPct val="35000"/>
                </a:spcAft>
              </a:pPr>
              <a:r>
                <a:rPr lang="zh-CN" altLang="en-US" sz="2400" b="1" dirty="0" smtClean="0">
                  <a:solidFill>
                    <a:srgbClr val="333399"/>
                  </a:solidFill>
                  <a:latin typeface="+mj-ea"/>
                  <a:ea typeface="+mj-ea"/>
                </a:rPr>
                <a:t>迅速</a:t>
              </a:r>
              <a:endParaRPr lang="zh-CN" altLang="en-US" sz="2400" b="1" kern="1200" dirty="0">
                <a:solidFill>
                  <a:srgbClr val="333399"/>
                </a:solidFill>
                <a:latin typeface="+mj-ea"/>
                <a:ea typeface="+mj-ea"/>
              </a:endParaRPr>
            </a:p>
          </p:txBody>
        </p:sp>
      </p:grpSp>
      <p:grpSp>
        <p:nvGrpSpPr>
          <p:cNvPr id="13" name="组合 12"/>
          <p:cNvGrpSpPr/>
          <p:nvPr/>
        </p:nvGrpSpPr>
        <p:grpSpPr>
          <a:xfrm>
            <a:off x="6406358" y="2171690"/>
            <a:ext cx="1649474" cy="1649474"/>
            <a:chOff x="3959585" y="282551"/>
            <a:chExt cx="1649474" cy="1649474"/>
          </a:xfrm>
          <a:scene3d>
            <a:camera prst="orthographicFront">
              <a:rot lat="0" lon="0" rev="0"/>
            </a:camera>
            <a:lightRig rig="contrasting" dir="t">
              <a:rot lat="0" lon="0" rev="7800000"/>
            </a:lightRig>
          </a:scene3d>
        </p:grpSpPr>
        <p:sp>
          <p:nvSpPr>
            <p:cNvPr id="14" name="椭圆 13"/>
            <p:cNvSpPr/>
            <p:nvPr/>
          </p:nvSpPr>
          <p:spPr>
            <a:xfrm>
              <a:off x="3959585" y="282551"/>
              <a:ext cx="1649474" cy="1649474"/>
            </a:xfrm>
            <a:prstGeom prst="ellipse">
              <a:avLst/>
            </a:prstGeom>
            <a:ln>
              <a:noFill/>
            </a:ln>
            <a:effectLst/>
            <a:sp3d>
              <a:bevelT w="139700" h="139700"/>
            </a:sp3d>
          </p:spPr>
          <p:style>
            <a:lnRef idx="3">
              <a:scrgbClr r="0" g="0" b="0"/>
            </a:lnRef>
            <a:fillRef idx="1">
              <a:schemeClr val="accent5">
                <a:alpha val="50000"/>
                <a:hueOff val="-7450407"/>
                <a:satOff val="29858"/>
                <a:lumOff val="6471"/>
                <a:alphaOff val="0"/>
              </a:schemeClr>
            </a:fillRef>
            <a:effectRef idx="0">
              <a:scrgbClr r="0" g="0" b="0"/>
            </a:effectRef>
            <a:fontRef idx="minor">
              <a:schemeClr val="tx1"/>
            </a:fontRef>
          </p:style>
        </p:sp>
        <p:sp>
          <p:nvSpPr>
            <p:cNvPr id="15" name="椭圆 10"/>
            <p:cNvSpPr/>
            <p:nvPr/>
          </p:nvSpPr>
          <p:spPr>
            <a:xfrm>
              <a:off x="4201145" y="524111"/>
              <a:ext cx="1166354" cy="1166354"/>
            </a:xfrm>
            <a:prstGeom prst="rect">
              <a:avLst/>
            </a:prstGeom>
            <a:sp3d/>
          </p:spPr>
          <p:style>
            <a:lnRef idx="0">
              <a:scrgbClr r="0" g="0" b="0"/>
            </a:lnRef>
            <a:fillRef idx="0">
              <a:scrgbClr r="0" g="0" b="0"/>
            </a:fillRef>
            <a:effectRef idx="0">
              <a:scrgbClr r="0" g="0" b="0"/>
            </a:effectRef>
            <a:fontRef idx="minor">
              <a:schemeClr val="tx1"/>
            </a:fontRef>
          </p:style>
          <p:txBody>
            <a:bodyPr spcFirstLastPara="0" vert="horz" wrap="square" lIns="90776" tIns="30480" rIns="90776" bIns="30480"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rgbClr val="333399"/>
                  </a:solidFill>
                  <a:latin typeface="+mj-ea"/>
                  <a:ea typeface="+mj-ea"/>
                </a:rPr>
                <a:t>表示</a:t>
              </a:r>
              <a:endParaRPr lang="en-US" altLang="zh-CN" sz="2400" b="1" kern="1200" dirty="0" smtClean="0">
                <a:solidFill>
                  <a:srgbClr val="333399"/>
                </a:solidFill>
                <a:latin typeface="+mj-ea"/>
                <a:ea typeface="+mj-ea"/>
              </a:endParaRPr>
            </a:p>
            <a:p>
              <a:pPr lvl="0" algn="ctr" defTabSz="1066800">
                <a:lnSpc>
                  <a:spcPct val="90000"/>
                </a:lnSpc>
                <a:spcBef>
                  <a:spcPct val="0"/>
                </a:spcBef>
                <a:spcAft>
                  <a:spcPct val="35000"/>
                </a:spcAft>
              </a:pPr>
              <a:r>
                <a:rPr lang="zh-CN" altLang="en-US" sz="2400" b="1" dirty="0" smtClean="0">
                  <a:solidFill>
                    <a:srgbClr val="333399"/>
                  </a:solidFill>
                  <a:latin typeface="+mj-ea"/>
                  <a:ea typeface="+mj-ea"/>
                </a:rPr>
                <a:t>完善</a:t>
              </a:r>
              <a:endParaRPr lang="zh-CN" altLang="en-US" sz="2400" b="1" kern="1200" dirty="0">
                <a:solidFill>
                  <a:srgbClr val="333399"/>
                </a:solidFill>
                <a:latin typeface="+mj-ea"/>
                <a:ea typeface="+mj-ea"/>
              </a:endParaRPr>
            </a:p>
          </p:txBody>
        </p:sp>
      </p:grpSp>
      <p:grpSp>
        <p:nvGrpSpPr>
          <p:cNvPr id="16" name="组合 15"/>
          <p:cNvGrpSpPr/>
          <p:nvPr/>
        </p:nvGrpSpPr>
        <p:grpSpPr>
          <a:xfrm>
            <a:off x="7906556" y="2171690"/>
            <a:ext cx="1649474" cy="1649474"/>
            <a:chOff x="5279165" y="282551"/>
            <a:chExt cx="1649474" cy="1649474"/>
          </a:xfrm>
          <a:scene3d>
            <a:camera prst="orthographicFront">
              <a:rot lat="0" lon="0" rev="0"/>
            </a:camera>
            <a:lightRig rig="contrasting" dir="t">
              <a:rot lat="0" lon="0" rev="7800000"/>
            </a:lightRig>
          </a:scene3d>
        </p:grpSpPr>
        <p:sp>
          <p:nvSpPr>
            <p:cNvPr id="17" name="椭圆 16"/>
            <p:cNvSpPr/>
            <p:nvPr/>
          </p:nvSpPr>
          <p:spPr>
            <a:xfrm>
              <a:off x="5279165" y="282551"/>
              <a:ext cx="1649474" cy="1649474"/>
            </a:xfrm>
            <a:prstGeom prst="ellipse">
              <a:avLst/>
            </a:prstGeom>
            <a:ln>
              <a:noFill/>
            </a:ln>
            <a:effectLst/>
            <a:sp3d>
              <a:bevelT w="139700" h="139700"/>
            </a:sp3d>
          </p:spPr>
          <p:style>
            <a:lnRef idx="3">
              <a:scrgbClr r="0" g="0" b="0"/>
            </a:lnRef>
            <a:fillRef idx="1">
              <a:schemeClr val="accent5">
                <a:alpha val="50000"/>
                <a:hueOff val="-9933876"/>
                <a:satOff val="39811"/>
                <a:lumOff val="8628"/>
                <a:alphaOff val="0"/>
              </a:schemeClr>
            </a:fillRef>
            <a:effectRef idx="0">
              <a:scrgbClr r="0" g="0" b="0"/>
            </a:effectRef>
            <a:fontRef idx="minor">
              <a:schemeClr val="tx1"/>
            </a:fontRef>
          </p:style>
        </p:sp>
        <p:sp>
          <p:nvSpPr>
            <p:cNvPr id="18" name="椭圆 12"/>
            <p:cNvSpPr/>
            <p:nvPr/>
          </p:nvSpPr>
          <p:spPr>
            <a:xfrm>
              <a:off x="5520725" y="524111"/>
              <a:ext cx="1166354" cy="1166354"/>
            </a:xfrm>
            <a:prstGeom prst="rect">
              <a:avLst/>
            </a:prstGeom>
            <a:sp3d/>
          </p:spPr>
          <p:style>
            <a:lnRef idx="0">
              <a:scrgbClr r="0" g="0" b="0"/>
            </a:lnRef>
            <a:fillRef idx="0">
              <a:scrgbClr r="0" g="0" b="0"/>
            </a:fillRef>
            <a:effectRef idx="0">
              <a:scrgbClr r="0" g="0" b="0"/>
            </a:effectRef>
            <a:fontRef idx="minor">
              <a:schemeClr val="tx1"/>
            </a:fontRef>
          </p:style>
          <p:txBody>
            <a:bodyPr spcFirstLastPara="0" vert="horz" wrap="square" lIns="90776" tIns="30480" rIns="90776" bIns="30480" numCol="1" spcCol="1270" anchor="ctr" anchorCtr="0">
              <a:noAutofit/>
            </a:bodyPr>
            <a:lstStyle/>
            <a:p>
              <a:pPr lvl="0" algn="ctr" defTabSz="1066800">
                <a:lnSpc>
                  <a:spcPct val="90000"/>
                </a:lnSpc>
                <a:spcBef>
                  <a:spcPct val="0"/>
                </a:spcBef>
                <a:spcAft>
                  <a:spcPct val="35000"/>
                </a:spcAft>
              </a:pPr>
              <a:r>
                <a:rPr lang="zh-CN" altLang="en-US" sz="2400" b="1" dirty="0" smtClean="0">
                  <a:solidFill>
                    <a:srgbClr val="333399"/>
                  </a:solidFill>
                  <a:latin typeface="+mj-ea"/>
                  <a:ea typeface="+mj-ea"/>
                </a:rPr>
                <a:t>安全</a:t>
              </a:r>
              <a:endParaRPr lang="en-US" altLang="zh-CN" sz="2400" b="1" dirty="0" smtClean="0">
                <a:solidFill>
                  <a:srgbClr val="333399"/>
                </a:solidFill>
                <a:latin typeface="+mj-ea"/>
                <a:ea typeface="+mj-ea"/>
              </a:endParaRPr>
            </a:p>
            <a:p>
              <a:pPr lvl="0" algn="ctr" defTabSz="1066800">
                <a:lnSpc>
                  <a:spcPct val="90000"/>
                </a:lnSpc>
                <a:spcBef>
                  <a:spcPct val="0"/>
                </a:spcBef>
                <a:spcAft>
                  <a:spcPct val="35000"/>
                </a:spcAft>
              </a:pPr>
              <a:r>
                <a:rPr lang="zh-CN" altLang="en-US" sz="2400" b="1" dirty="0" smtClean="0">
                  <a:solidFill>
                    <a:srgbClr val="333399"/>
                  </a:solidFill>
                  <a:latin typeface="+mj-ea"/>
                  <a:ea typeface="+mj-ea"/>
                </a:rPr>
                <a:t>可靠</a:t>
              </a:r>
              <a:endParaRPr lang="zh-CN" altLang="en-US" sz="2400" b="1" kern="1200" dirty="0">
                <a:solidFill>
                  <a:srgbClr val="333399"/>
                </a:solidFill>
                <a:latin typeface="+mj-ea"/>
                <a:ea typeface="+mj-ea"/>
              </a:endParaRPr>
            </a:p>
          </p:txBody>
        </p:sp>
      </p:grpSp>
      <p:sp>
        <p:nvSpPr>
          <p:cNvPr id="19" name="TextBox 18"/>
          <p:cNvSpPr txBox="1"/>
          <p:nvPr/>
        </p:nvSpPr>
        <p:spPr>
          <a:xfrm>
            <a:off x="905632" y="2528880"/>
            <a:ext cx="2071702" cy="830997"/>
          </a:xfrm>
          <a:prstGeom prst="rect">
            <a:avLst/>
          </a:prstGeom>
          <a:noFill/>
        </p:spPr>
        <p:txBody>
          <a:bodyPr wrap="square" rtlCol="0">
            <a:spAutoFit/>
          </a:bodyPr>
          <a:lstStyle/>
          <a:p>
            <a:pPr algn="ctr"/>
            <a:r>
              <a:rPr lang="en-US" altLang="zh-CN" sz="2400" b="1" dirty="0" smtClean="0">
                <a:solidFill>
                  <a:srgbClr val="333399"/>
                </a:solidFill>
                <a:latin typeface="Times New Roman" pitchFamily="18" charset="0"/>
                <a:ea typeface="+mj-ea"/>
                <a:cs typeface="Times New Roman" pitchFamily="18" charset="0"/>
              </a:rPr>
              <a:t>6502</a:t>
            </a:r>
            <a:r>
              <a:rPr lang="zh-CN" altLang="en-US" sz="2400" b="1" dirty="0" smtClean="0">
                <a:solidFill>
                  <a:srgbClr val="333399"/>
                </a:solidFill>
                <a:latin typeface="Times New Roman" pitchFamily="18" charset="0"/>
                <a:ea typeface="+mj-ea"/>
                <a:cs typeface="Times New Roman" pitchFamily="18" charset="0"/>
              </a:rPr>
              <a:t>电气集中优点</a:t>
            </a:r>
          </a:p>
        </p:txBody>
      </p:sp>
      <p:sp>
        <p:nvSpPr>
          <p:cNvPr id="20" name="TextBox 19"/>
          <p:cNvSpPr txBox="1"/>
          <p:nvPr/>
        </p:nvSpPr>
        <p:spPr>
          <a:xfrm>
            <a:off x="977070" y="5172086"/>
            <a:ext cx="2071702" cy="830997"/>
          </a:xfrm>
          <a:prstGeom prst="rect">
            <a:avLst/>
          </a:prstGeom>
          <a:noFill/>
        </p:spPr>
        <p:txBody>
          <a:bodyPr wrap="square" rtlCol="0">
            <a:spAutoFit/>
          </a:bodyPr>
          <a:lstStyle/>
          <a:p>
            <a:pPr algn="ctr"/>
            <a:r>
              <a:rPr lang="en-US" altLang="zh-CN" sz="2400" b="1" dirty="0" smtClean="0">
                <a:solidFill>
                  <a:srgbClr val="333399"/>
                </a:solidFill>
                <a:latin typeface="Times New Roman" pitchFamily="18" charset="0"/>
                <a:ea typeface="+mj-ea"/>
                <a:cs typeface="Times New Roman" pitchFamily="18" charset="0"/>
              </a:rPr>
              <a:t>6502</a:t>
            </a:r>
            <a:r>
              <a:rPr lang="zh-CN" altLang="en-US" sz="2400" b="1" dirty="0" smtClean="0">
                <a:solidFill>
                  <a:srgbClr val="333399"/>
                </a:solidFill>
                <a:latin typeface="Times New Roman" pitchFamily="18" charset="0"/>
                <a:ea typeface="+mj-ea"/>
                <a:cs typeface="Times New Roman" pitchFamily="18" charset="0"/>
              </a:rPr>
              <a:t>电气集中缺点</a:t>
            </a:r>
          </a:p>
        </p:txBody>
      </p:sp>
      <p:sp>
        <p:nvSpPr>
          <p:cNvPr id="21" name="燕尾形箭头 20"/>
          <p:cNvSpPr/>
          <p:nvPr/>
        </p:nvSpPr>
        <p:spPr>
          <a:xfrm>
            <a:off x="3263086" y="5314962"/>
            <a:ext cx="642942" cy="428628"/>
          </a:xfrm>
          <a:prstGeom prst="notchedRightArrow">
            <a:avLst/>
          </a:prstGeom>
          <a:ln w="28575">
            <a:solidFill>
              <a:srgbClr val="FF99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22" name="Rectangle 1"/>
          <p:cNvSpPr>
            <a:spLocks noChangeArrowheads="1"/>
          </p:cNvSpPr>
          <p:nvPr/>
        </p:nvSpPr>
        <p:spPr bwMode="auto">
          <a:xfrm>
            <a:off x="4191780" y="4600582"/>
            <a:ext cx="7572428" cy="1754326"/>
          </a:xfrm>
          <a:prstGeom prst="rect">
            <a:avLst/>
          </a:prstGeom>
          <a:noFill/>
          <a:ln w="28575">
            <a:solidFill>
              <a:srgbClr val="FF9900"/>
            </a:solidFill>
            <a:miter lim="800000"/>
            <a:headEnd/>
            <a:tailEnd/>
          </a:ln>
          <a:effectLst/>
        </p:spPr>
        <p:txBody>
          <a:bodyPr vert="horz" wrap="square" lIns="91440" tIns="45720" rIns="91440" bIns="45720" numCol="1" anchor="ctr" anchorCtr="0" compatLnSpc="1">
            <a:prstTxWarp prst="textNoShape">
              <a:avLst/>
            </a:prstTxWarp>
            <a:spAutoFit/>
          </a:bodyPr>
          <a:lstStyle/>
          <a:p>
            <a:pPr fontAlgn="base">
              <a:lnSpc>
                <a:spcPct val="150000"/>
              </a:lnSpc>
              <a:spcBef>
                <a:spcPct val="0"/>
              </a:spcBef>
              <a:spcAft>
                <a:spcPct val="0"/>
              </a:spcAft>
              <a:defRPr/>
            </a:pPr>
            <a:r>
              <a:rPr lang="zh-CN" altLang="en-US" sz="2400" b="1" kern="0" dirty="0" smtClean="0">
                <a:latin typeface="Times New Roman" pitchFamily="18" charset="0"/>
                <a:ea typeface="宋体" pitchFamily="2" charset="-122"/>
                <a:cs typeface="fangsong_gb2312"/>
              </a:rPr>
              <a:t>控制台是专用产品，造价较高，兼容性差，无自诊断功能，设计、施工量大，且不利于维护，不利于增加新功能，信号设备室建筑面积大，无进路自动设置功能。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animBg="1"/>
      <p:bldP spid="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509229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3.2.1  6502</a:t>
            </a:r>
            <a:r>
              <a:rPr lang="zh-CN" altLang="en-US" sz="2800" b="1" dirty="0" smtClean="0">
                <a:solidFill>
                  <a:srgbClr val="0070C0"/>
                </a:solidFill>
                <a:latin typeface="微软雅黑" pitchFamily="34" charset="-122"/>
                <a:ea typeface="微软雅黑" pitchFamily="34" charset="-122"/>
              </a:rPr>
              <a:t>电气集中联锁设备</a:t>
            </a:r>
            <a:endParaRPr lang="zh-CN" altLang="en-US" sz="2800" b="1" dirty="0">
              <a:solidFill>
                <a:srgbClr val="0070C0"/>
              </a:solidFill>
              <a:latin typeface="微软雅黑" pitchFamily="34" charset="-122"/>
              <a:ea typeface="微软雅黑" pitchFamily="34" charset="-122"/>
            </a:endParaRPr>
          </a:p>
        </p:txBody>
      </p:sp>
      <p:grpSp>
        <p:nvGrpSpPr>
          <p:cNvPr id="3" name="组合 7"/>
          <p:cNvGrpSpPr/>
          <p:nvPr/>
        </p:nvGrpSpPr>
        <p:grpSpPr>
          <a:xfrm>
            <a:off x="548442" y="1242996"/>
            <a:ext cx="2315682" cy="461665"/>
            <a:chOff x="548443" y="1281397"/>
            <a:chExt cx="2315682" cy="461665"/>
          </a:xfrm>
        </p:grpSpPr>
        <p:sp>
          <p:nvSpPr>
            <p:cNvPr id="4" name="燕尾形 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1887055" cy="461665"/>
            </a:xfrm>
            <a:prstGeom prst="rect">
              <a:avLst/>
            </a:prstGeom>
          </p:spPr>
          <p:txBody>
            <a:bodyPr wrap="none">
              <a:spAutoFit/>
            </a:bodyPr>
            <a:lstStyle/>
            <a:p>
              <a:r>
                <a:rPr lang="en-US" altLang="zh-CN" sz="2400" b="1" dirty="0" smtClean="0"/>
                <a:t>5</a:t>
              </a:r>
              <a:r>
                <a:rPr lang="zh-CN" altLang="en-US" sz="2400" b="1" dirty="0" smtClean="0"/>
                <a:t>、应用举例</a:t>
              </a:r>
              <a:endParaRPr lang="zh-CN" altLang="en-US" sz="2400" b="1" dirty="0"/>
            </a:p>
          </p:txBody>
        </p:sp>
      </p:grpSp>
      <p:graphicFrame>
        <p:nvGraphicFramePr>
          <p:cNvPr id="7" name="Object 1"/>
          <p:cNvGraphicFramePr>
            <a:graphicFrameLocks noChangeAspect="1"/>
          </p:cNvGraphicFramePr>
          <p:nvPr/>
        </p:nvGraphicFramePr>
        <p:xfrm>
          <a:off x="834194" y="2814632"/>
          <a:ext cx="8864418" cy="2428892"/>
        </p:xfrm>
        <a:graphic>
          <a:graphicData uri="http://schemas.openxmlformats.org/presentationml/2006/ole">
            <p:oleObj spid="_x0000_s31746" name="Visio" r:id="rId3" imgW="4064127" imgH="1201293" progId="">
              <p:embed/>
            </p:oleObj>
          </a:graphicData>
        </a:graphic>
      </p:graphicFrame>
      <p:sp>
        <p:nvSpPr>
          <p:cNvPr id="8" name="椭圆 7"/>
          <p:cNvSpPr/>
          <p:nvPr/>
        </p:nvSpPr>
        <p:spPr>
          <a:xfrm>
            <a:off x="2834458" y="2957508"/>
            <a:ext cx="857256" cy="571504"/>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ctangle 3"/>
          <p:cNvSpPr>
            <a:spLocks noChangeArrowheads="1"/>
          </p:cNvSpPr>
          <p:nvPr/>
        </p:nvSpPr>
        <p:spPr bwMode="auto">
          <a:xfrm>
            <a:off x="977070" y="5457838"/>
            <a:ext cx="10715700" cy="9572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76225" algn="just" defTabSz="914400" rtl="0" eaLnBrk="1" fontAlgn="base" latinLnBrk="0" hangingPunct="1">
              <a:lnSpc>
                <a:spcPct val="150000"/>
              </a:lnSpc>
              <a:spcBef>
                <a:spcPct val="0"/>
              </a:spcBef>
              <a:spcAft>
                <a:spcPct val="0"/>
              </a:spcAft>
              <a:buClrTx/>
              <a:buSzTx/>
              <a:buFontTx/>
              <a:buNone/>
              <a:tabLst/>
            </a:pPr>
            <a:r>
              <a:rPr kumimoji="0" lang="en-US" altLang="zh-CN" sz="2000" b="1" i="0" u="none" strike="noStrike" cap="none" normalizeH="0" baseline="0" dirty="0" smtClean="0">
                <a:ln>
                  <a:noFill/>
                </a:ln>
                <a:effectLst/>
                <a:latin typeface="Times New Roman" pitchFamily="18" charset="0"/>
                <a:ea typeface="+mj-ea"/>
                <a:cs typeface="Times New Roman" pitchFamily="18" charset="0"/>
              </a:rPr>
              <a:t>      </a:t>
            </a:r>
            <a:r>
              <a:rPr kumimoji="0" lang="zh-CN" sz="2000" b="1" i="0" u="none" strike="noStrike" cap="none" normalizeH="0" baseline="0" dirty="0" smtClean="0">
                <a:ln>
                  <a:noFill/>
                </a:ln>
                <a:effectLst/>
                <a:latin typeface="Times New Roman" pitchFamily="18" charset="0"/>
                <a:ea typeface="+mj-ea"/>
                <a:cs typeface="Times New Roman" pitchFamily="18" charset="0"/>
              </a:rPr>
              <a:t>第一步，办理进路。即在控制台上按下①和②按钮。控制台的轨道表示盘上，所选出基本进路（</a:t>
            </a:r>
            <a:r>
              <a:rPr kumimoji="0" lang="en-US" altLang="zh-CN" sz="2000" b="1" i="0" u="none" strike="noStrike" cap="none" normalizeH="0" baseline="0" dirty="0" smtClean="0">
                <a:ln>
                  <a:noFill/>
                </a:ln>
                <a:effectLst/>
                <a:latin typeface="Times New Roman" pitchFamily="18" charset="0"/>
                <a:ea typeface="+mj-ea"/>
                <a:cs typeface="Times New Roman" pitchFamily="18" charset="0"/>
              </a:rPr>
              <a:t>2-6-10-12</a:t>
            </a:r>
            <a:r>
              <a:rPr kumimoji="0" lang="zh-CN" altLang="en-US" sz="2000" b="1" i="0" u="none" strike="noStrike" cap="none" normalizeH="0" baseline="0" dirty="0" smtClean="0">
                <a:ln>
                  <a:noFill/>
                </a:ln>
                <a:effectLst/>
                <a:latin typeface="Times New Roman" pitchFamily="18" charset="0"/>
                <a:ea typeface="+mj-ea"/>
                <a:cs typeface="Times New Roman" pitchFamily="18" charset="0"/>
              </a:rPr>
              <a:t>）</a:t>
            </a:r>
            <a:r>
              <a:rPr lang="zh-CN" altLang="en-US" sz="2000" b="1" dirty="0" smtClean="0">
                <a:latin typeface="Times New Roman" pitchFamily="18" charset="0"/>
                <a:ea typeface="+mj-ea"/>
                <a:cs typeface="Times New Roman" pitchFamily="18" charset="0"/>
              </a:rPr>
              <a:t>。</a:t>
            </a:r>
            <a:r>
              <a:rPr kumimoji="0" lang="zh-CN" altLang="en-US" sz="2000" b="1" i="0" u="none" strike="noStrike" cap="none" normalizeH="0" baseline="0" dirty="0" smtClean="0">
                <a:ln>
                  <a:noFill/>
                </a:ln>
                <a:effectLst/>
                <a:latin typeface="Times New Roman" pitchFamily="18" charset="0"/>
                <a:ea typeface="+mj-ea"/>
                <a:cs typeface="Times New Roman" pitchFamily="18" charset="0"/>
              </a:rPr>
              <a:t>显示白光带→进路已被选出并已锁闭→道岔转换→</a:t>
            </a:r>
            <a:r>
              <a:rPr kumimoji="0" lang="en-US" altLang="zh-CN" sz="2000" b="1" i="0" u="none" strike="noStrike" cap="none" normalizeH="0" baseline="0" dirty="0" smtClean="0">
                <a:ln>
                  <a:noFill/>
                </a:ln>
                <a:effectLst/>
                <a:latin typeface="Times New Roman" pitchFamily="18" charset="0"/>
                <a:ea typeface="+mj-ea"/>
                <a:cs typeface="Times New Roman" pitchFamily="18" charset="0"/>
              </a:rPr>
              <a:t>S</a:t>
            </a:r>
            <a:r>
              <a:rPr kumimoji="0" lang="zh-CN" altLang="en-US" sz="2000" b="1" i="0" u="none" strike="noStrike" cap="none" normalizeH="0" baseline="0" dirty="0" smtClean="0">
                <a:ln>
                  <a:noFill/>
                </a:ln>
                <a:effectLst/>
                <a:latin typeface="Times New Roman" pitchFamily="18" charset="0"/>
                <a:ea typeface="+mj-ea"/>
                <a:cs typeface="Times New Roman" pitchFamily="18" charset="0"/>
              </a:rPr>
              <a:t>自动开放。</a:t>
            </a:r>
          </a:p>
        </p:txBody>
      </p:sp>
      <p:cxnSp>
        <p:nvCxnSpPr>
          <p:cNvPr id="10" name="直接连接符 9"/>
          <p:cNvCxnSpPr/>
          <p:nvPr/>
        </p:nvCxnSpPr>
        <p:spPr>
          <a:xfrm>
            <a:off x="2048640" y="3598862"/>
            <a:ext cx="750099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8763812" y="3671888"/>
            <a:ext cx="857256" cy="571504"/>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05962" y="3243260"/>
            <a:ext cx="1428760" cy="1357322"/>
          </a:xfrm>
          <a:prstGeom prst="rect">
            <a:avLst/>
          </a:prstGeom>
          <a:noFill/>
          <a:ln w="28575">
            <a:solidFill>
              <a:srgbClr val="F40CF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977598" y="2671756"/>
            <a:ext cx="1428760" cy="1357322"/>
          </a:xfrm>
          <a:prstGeom prst="rect">
            <a:avLst/>
          </a:prstGeom>
          <a:noFill/>
          <a:ln w="28575">
            <a:solidFill>
              <a:srgbClr val="F40CF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763416" y="3314698"/>
            <a:ext cx="1428760" cy="1357322"/>
          </a:xfrm>
          <a:prstGeom prst="rect">
            <a:avLst/>
          </a:prstGeom>
          <a:noFill/>
          <a:ln w="28575">
            <a:solidFill>
              <a:srgbClr val="F40CF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835118" y="2671756"/>
            <a:ext cx="1428760" cy="1357322"/>
          </a:xfrm>
          <a:prstGeom prst="rect">
            <a:avLst/>
          </a:prstGeom>
          <a:noFill/>
          <a:ln w="28575">
            <a:solidFill>
              <a:srgbClr val="F40CF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1548574" y="1957376"/>
            <a:ext cx="8358246" cy="461665"/>
          </a:xfrm>
          <a:prstGeom prst="rect">
            <a:avLst/>
          </a:prstGeom>
          <a:noFill/>
        </p:spPr>
        <p:txBody>
          <a:bodyPr wrap="square" rtlCol="0">
            <a:spAutoFit/>
          </a:bodyPr>
          <a:lstStyle/>
          <a:p>
            <a:r>
              <a:rPr lang="en-US" altLang="zh-CN" sz="2400" b="1" dirty="0" smtClean="0">
                <a:solidFill>
                  <a:srgbClr val="333399"/>
                </a:solidFill>
                <a:latin typeface="Times New Roman" pitchFamily="18" charset="0"/>
                <a:ea typeface="+mj-ea"/>
                <a:cs typeface="Times New Roman" pitchFamily="18" charset="0"/>
              </a:rPr>
              <a:t>6502</a:t>
            </a:r>
            <a:r>
              <a:rPr lang="zh-CN" altLang="en-US" sz="2400" b="1" dirty="0" smtClean="0">
                <a:solidFill>
                  <a:srgbClr val="333399"/>
                </a:solidFill>
                <a:latin typeface="Times New Roman" pitchFamily="18" charset="0"/>
                <a:ea typeface="+mj-ea"/>
                <a:cs typeface="Times New Roman" pitchFamily="18" charset="0"/>
              </a:rPr>
              <a:t>电气集中联锁的进路办理：办理</a:t>
            </a:r>
            <a:r>
              <a:rPr lang="en-US" altLang="zh-CN" sz="2400" b="1" dirty="0" smtClean="0">
                <a:solidFill>
                  <a:srgbClr val="333399"/>
                </a:solidFill>
                <a:latin typeface="Times New Roman" pitchFamily="18" charset="0"/>
                <a:ea typeface="+mj-ea"/>
                <a:cs typeface="Times New Roman" pitchFamily="18" charset="0"/>
              </a:rPr>
              <a:t>II</a:t>
            </a:r>
            <a:r>
              <a:rPr lang="zh-CN" altLang="en-US" sz="2400" b="1" dirty="0" smtClean="0">
                <a:solidFill>
                  <a:srgbClr val="333399"/>
                </a:solidFill>
                <a:latin typeface="Times New Roman" pitchFamily="18" charset="0"/>
                <a:ea typeface="+mj-ea"/>
                <a:cs typeface="Times New Roman" pitchFamily="18" charset="0"/>
              </a:rPr>
              <a:t>股道接车进路</a:t>
            </a:r>
          </a:p>
        </p:txBody>
      </p:sp>
      <p:grpSp>
        <p:nvGrpSpPr>
          <p:cNvPr id="17" name="组合 16"/>
          <p:cNvGrpSpPr/>
          <p:nvPr/>
        </p:nvGrpSpPr>
        <p:grpSpPr>
          <a:xfrm>
            <a:off x="977070" y="3243260"/>
            <a:ext cx="1143008" cy="357190"/>
            <a:chOff x="3906028" y="5314962"/>
            <a:chExt cx="1143008" cy="357190"/>
          </a:xfrm>
        </p:grpSpPr>
        <p:sp>
          <p:nvSpPr>
            <p:cNvPr id="18" name="矩形 17"/>
            <p:cNvSpPr/>
            <p:nvPr/>
          </p:nvSpPr>
          <p:spPr>
            <a:xfrm>
              <a:off x="3977466" y="5314962"/>
              <a:ext cx="1071570" cy="285752"/>
            </a:xfrm>
            <a:prstGeom prst="rect">
              <a:avLst/>
            </a:prstGeom>
            <a:solidFill>
              <a:srgbClr val="FF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1"/>
            <p:cNvGrpSpPr/>
            <p:nvPr/>
          </p:nvGrpSpPr>
          <p:grpSpPr>
            <a:xfrm>
              <a:off x="3906030" y="5314965"/>
              <a:ext cx="1143012" cy="357191"/>
              <a:chOff x="1357290" y="1352550"/>
              <a:chExt cx="2714644" cy="433376"/>
            </a:xfrm>
          </p:grpSpPr>
          <p:grpSp>
            <p:nvGrpSpPr>
              <p:cNvPr id="20" name="组合 120"/>
              <p:cNvGrpSpPr/>
              <p:nvPr/>
            </p:nvGrpSpPr>
            <p:grpSpPr>
              <a:xfrm>
                <a:off x="3714744" y="1643050"/>
                <a:ext cx="285752" cy="142876"/>
                <a:chOff x="3643306" y="1643050"/>
                <a:chExt cx="285752" cy="142876"/>
              </a:xfrm>
            </p:grpSpPr>
            <p:sp>
              <p:nvSpPr>
                <p:cNvPr id="52" name="椭圆 51"/>
                <p:cNvSpPr/>
                <p:nvPr/>
              </p:nvSpPr>
              <p:spPr>
                <a:xfrm>
                  <a:off x="3643306" y="1643050"/>
                  <a:ext cx="142876" cy="142876"/>
                </a:xfrm>
                <a:prstGeom prst="ellipse">
                  <a:avLst/>
                </a:prstGeom>
                <a:solidFill>
                  <a:schemeClr val="bg1"/>
                </a:solid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786182" y="1643050"/>
                  <a:ext cx="142876" cy="142876"/>
                </a:xfrm>
                <a:prstGeom prst="ellipse">
                  <a:avLst/>
                </a:prstGeom>
                <a:solidFill>
                  <a:schemeClr val="bg1"/>
                </a:solid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121"/>
              <p:cNvGrpSpPr/>
              <p:nvPr/>
            </p:nvGrpSpPr>
            <p:grpSpPr>
              <a:xfrm>
                <a:off x="1500166" y="1643050"/>
                <a:ext cx="285752" cy="142876"/>
                <a:chOff x="1643042" y="1643050"/>
                <a:chExt cx="285752" cy="142876"/>
              </a:xfrm>
            </p:grpSpPr>
            <p:sp>
              <p:nvSpPr>
                <p:cNvPr id="50" name="椭圆 49"/>
                <p:cNvSpPr/>
                <p:nvPr/>
              </p:nvSpPr>
              <p:spPr>
                <a:xfrm>
                  <a:off x="1643042" y="1643050"/>
                  <a:ext cx="142876" cy="142876"/>
                </a:xfrm>
                <a:prstGeom prst="ellipse">
                  <a:avLst/>
                </a:prstGeom>
                <a:solidFill>
                  <a:schemeClr val="bg1"/>
                </a:solid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785918" y="1643050"/>
                  <a:ext cx="142876" cy="142876"/>
                </a:xfrm>
                <a:prstGeom prst="ellipse">
                  <a:avLst/>
                </a:prstGeom>
                <a:solidFill>
                  <a:schemeClr val="bg1"/>
                </a:solid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1357290" y="1643050"/>
                <a:ext cx="2714644" cy="714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111"/>
              <p:cNvGrpSpPr/>
              <p:nvPr/>
            </p:nvGrpSpPr>
            <p:grpSpPr>
              <a:xfrm>
                <a:off x="1428728" y="1352550"/>
                <a:ext cx="2628922" cy="366713"/>
                <a:chOff x="1428728" y="1352550"/>
                <a:chExt cx="2628922" cy="366713"/>
              </a:xfrm>
            </p:grpSpPr>
            <p:sp>
              <p:nvSpPr>
                <p:cNvPr id="24" name="任意多边形 23"/>
                <p:cNvSpPr/>
                <p:nvPr/>
              </p:nvSpPr>
              <p:spPr>
                <a:xfrm>
                  <a:off x="1428728" y="1643049"/>
                  <a:ext cx="2428892" cy="45719"/>
                </a:xfrm>
                <a:custGeom>
                  <a:avLst/>
                  <a:gdLst>
                    <a:gd name="connsiteX0" fmla="*/ 0 w 1157288"/>
                    <a:gd name="connsiteY0" fmla="*/ 0 h 0"/>
                    <a:gd name="connsiteX1" fmla="*/ 1157288 w 1157288"/>
                    <a:gd name="connsiteY1" fmla="*/ 0 h 0"/>
                  </a:gdLst>
                  <a:ahLst/>
                  <a:cxnLst>
                    <a:cxn ang="0">
                      <a:pos x="connsiteX0" y="connsiteY0"/>
                    </a:cxn>
                    <a:cxn ang="0">
                      <a:pos x="connsiteX1" y="connsiteY1"/>
                    </a:cxn>
                  </a:cxnLst>
                  <a:rect l="l" t="t" r="r" b="b"/>
                  <a:pathLst>
                    <a:path w="1157288">
                      <a:moveTo>
                        <a:pt x="0" y="0"/>
                      </a:moveTo>
                      <a:lnTo>
                        <a:pt x="1157288" y="0"/>
                      </a:lnTo>
                    </a:path>
                  </a:pathLst>
                </a:custGeom>
                <a:ln>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任意多边形 24"/>
                <p:cNvSpPr/>
                <p:nvPr/>
              </p:nvSpPr>
              <p:spPr>
                <a:xfrm>
                  <a:off x="1643042" y="1428736"/>
                  <a:ext cx="200010" cy="285750"/>
                </a:xfrm>
                <a:custGeom>
                  <a:avLst/>
                  <a:gdLst>
                    <a:gd name="connsiteX0" fmla="*/ 100013 w 100013"/>
                    <a:gd name="connsiteY0" fmla="*/ 280987 h 285750"/>
                    <a:gd name="connsiteX1" fmla="*/ 100013 w 100013"/>
                    <a:gd name="connsiteY1" fmla="*/ 0 h 285750"/>
                    <a:gd name="connsiteX2" fmla="*/ 0 w 100013"/>
                    <a:gd name="connsiteY2" fmla="*/ 0 h 285750"/>
                    <a:gd name="connsiteX3" fmla="*/ 0 w 100013"/>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00013" h="285750">
                      <a:moveTo>
                        <a:pt x="100013" y="280987"/>
                      </a:moveTo>
                      <a:lnTo>
                        <a:pt x="100013" y="0"/>
                      </a:lnTo>
                      <a:lnTo>
                        <a:pt x="0" y="0"/>
                      </a:lnTo>
                      <a:lnTo>
                        <a:pt x="0" y="28575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任意多边形 25"/>
                <p:cNvSpPr/>
                <p:nvPr/>
              </p:nvSpPr>
              <p:spPr>
                <a:xfrm flipV="1">
                  <a:off x="1433513" y="1568768"/>
                  <a:ext cx="2566983" cy="74281"/>
                </a:xfrm>
                <a:custGeom>
                  <a:avLst/>
                  <a:gdLst>
                    <a:gd name="connsiteX0" fmla="*/ 0 w 1843087"/>
                    <a:gd name="connsiteY0" fmla="*/ 0 h 0"/>
                    <a:gd name="connsiteX1" fmla="*/ 1843087 w 1843087"/>
                    <a:gd name="connsiteY1" fmla="*/ 0 h 0"/>
                  </a:gdLst>
                  <a:ahLst/>
                  <a:cxnLst>
                    <a:cxn ang="0">
                      <a:pos x="connsiteX0" y="connsiteY0"/>
                    </a:cxn>
                    <a:cxn ang="0">
                      <a:pos x="connsiteX1" y="connsiteY1"/>
                    </a:cxn>
                  </a:cxnLst>
                  <a:rect l="l" t="t" r="r" b="b"/>
                  <a:pathLst>
                    <a:path w="1843087">
                      <a:moveTo>
                        <a:pt x="0" y="0"/>
                      </a:moveTo>
                      <a:lnTo>
                        <a:pt x="1843087" y="0"/>
                      </a:lnTo>
                    </a:path>
                  </a:pathLst>
                </a:cu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任意多边形 26"/>
                <p:cNvSpPr/>
                <p:nvPr/>
              </p:nvSpPr>
              <p:spPr>
                <a:xfrm>
                  <a:off x="2300288" y="1428736"/>
                  <a:ext cx="200010" cy="285750"/>
                </a:xfrm>
                <a:custGeom>
                  <a:avLst/>
                  <a:gdLst>
                    <a:gd name="connsiteX0" fmla="*/ 100013 w 100013"/>
                    <a:gd name="connsiteY0" fmla="*/ 280987 h 285750"/>
                    <a:gd name="connsiteX1" fmla="*/ 100013 w 100013"/>
                    <a:gd name="connsiteY1" fmla="*/ 0 h 285750"/>
                    <a:gd name="connsiteX2" fmla="*/ 0 w 100013"/>
                    <a:gd name="connsiteY2" fmla="*/ 0 h 285750"/>
                    <a:gd name="connsiteX3" fmla="*/ 0 w 100013"/>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00013" h="285750">
                      <a:moveTo>
                        <a:pt x="100013" y="280987"/>
                      </a:moveTo>
                      <a:lnTo>
                        <a:pt x="100013" y="0"/>
                      </a:lnTo>
                      <a:lnTo>
                        <a:pt x="0" y="0"/>
                      </a:lnTo>
                      <a:lnTo>
                        <a:pt x="0" y="28575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任意多边形 27"/>
                <p:cNvSpPr/>
                <p:nvPr/>
              </p:nvSpPr>
              <p:spPr>
                <a:xfrm>
                  <a:off x="3000364" y="1428736"/>
                  <a:ext cx="200010" cy="285750"/>
                </a:xfrm>
                <a:custGeom>
                  <a:avLst/>
                  <a:gdLst>
                    <a:gd name="connsiteX0" fmla="*/ 100013 w 100013"/>
                    <a:gd name="connsiteY0" fmla="*/ 280987 h 285750"/>
                    <a:gd name="connsiteX1" fmla="*/ 100013 w 100013"/>
                    <a:gd name="connsiteY1" fmla="*/ 0 h 285750"/>
                    <a:gd name="connsiteX2" fmla="*/ 0 w 100013"/>
                    <a:gd name="connsiteY2" fmla="*/ 0 h 285750"/>
                    <a:gd name="connsiteX3" fmla="*/ 0 w 100013"/>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00013" h="285750">
                      <a:moveTo>
                        <a:pt x="100013" y="280987"/>
                      </a:moveTo>
                      <a:lnTo>
                        <a:pt x="100013" y="0"/>
                      </a:lnTo>
                      <a:lnTo>
                        <a:pt x="0" y="0"/>
                      </a:lnTo>
                      <a:lnTo>
                        <a:pt x="0" y="28575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任意多边形 28"/>
                <p:cNvSpPr/>
                <p:nvPr/>
              </p:nvSpPr>
              <p:spPr>
                <a:xfrm>
                  <a:off x="3657610" y="1428736"/>
                  <a:ext cx="200010" cy="285750"/>
                </a:xfrm>
                <a:custGeom>
                  <a:avLst/>
                  <a:gdLst>
                    <a:gd name="connsiteX0" fmla="*/ 100013 w 100013"/>
                    <a:gd name="connsiteY0" fmla="*/ 280987 h 285750"/>
                    <a:gd name="connsiteX1" fmla="*/ 100013 w 100013"/>
                    <a:gd name="connsiteY1" fmla="*/ 0 h 285750"/>
                    <a:gd name="connsiteX2" fmla="*/ 0 w 100013"/>
                    <a:gd name="connsiteY2" fmla="*/ 0 h 285750"/>
                    <a:gd name="connsiteX3" fmla="*/ 0 w 100013"/>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00013" h="285750">
                      <a:moveTo>
                        <a:pt x="100013" y="280987"/>
                      </a:moveTo>
                      <a:lnTo>
                        <a:pt x="100013" y="0"/>
                      </a:lnTo>
                      <a:lnTo>
                        <a:pt x="0" y="0"/>
                      </a:lnTo>
                      <a:lnTo>
                        <a:pt x="0" y="28575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任意多边形 29"/>
                <p:cNvSpPr/>
                <p:nvPr/>
              </p:nvSpPr>
              <p:spPr>
                <a:xfrm>
                  <a:off x="1747838" y="1428750"/>
                  <a:ext cx="0" cy="280988"/>
                </a:xfrm>
                <a:custGeom>
                  <a:avLst/>
                  <a:gdLst>
                    <a:gd name="connsiteX0" fmla="*/ 0 w 0"/>
                    <a:gd name="connsiteY0" fmla="*/ 0 h 280988"/>
                    <a:gd name="connsiteX1" fmla="*/ 0 w 0"/>
                    <a:gd name="connsiteY1" fmla="*/ 280988 h 280988"/>
                  </a:gdLst>
                  <a:ahLst/>
                  <a:cxnLst>
                    <a:cxn ang="0">
                      <a:pos x="connsiteX0" y="connsiteY0"/>
                    </a:cxn>
                    <a:cxn ang="0">
                      <a:pos x="connsiteX1" y="connsiteY1"/>
                    </a:cxn>
                  </a:cxnLst>
                  <a:rect l="l" t="t" r="r" b="b"/>
                  <a:pathLst>
                    <a:path h="280988">
                      <a:moveTo>
                        <a:pt x="0" y="0"/>
                      </a:moveTo>
                      <a:lnTo>
                        <a:pt x="0" y="280988"/>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任意多边形 30"/>
                <p:cNvSpPr/>
                <p:nvPr/>
              </p:nvSpPr>
              <p:spPr>
                <a:xfrm>
                  <a:off x="2405079" y="1428750"/>
                  <a:ext cx="0" cy="285750"/>
                </a:xfrm>
                <a:custGeom>
                  <a:avLst/>
                  <a:gdLst>
                    <a:gd name="connsiteX0" fmla="*/ 0 w 0"/>
                    <a:gd name="connsiteY0" fmla="*/ 0 h 285750"/>
                    <a:gd name="connsiteX1" fmla="*/ 0 w 0"/>
                    <a:gd name="connsiteY1" fmla="*/ 285750 h 285750"/>
                  </a:gdLst>
                  <a:ahLst/>
                  <a:cxnLst>
                    <a:cxn ang="0">
                      <a:pos x="connsiteX0" y="connsiteY0"/>
                    </a:cxn>
                    <a:cxn ang="0">
                      <a:pos x="connsiteX1" y="connsiteY1"/>
                    </a:cxn>
                  </a:cxnLst>
                  <a:rect l="l" t="t" r="r" b="b"/>
                  <a:pathLst>
                    <a:path h="285750">
                      <a:moveTo>
                        <a:pt x="0" y="0"/>
                      </a:moveTo>
                      <a:lnTo>
                        <a:pt x="0" y="28575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任意多边形 31"/>
                <p:cNvSpPr/>
                <p:nvPr/>
              </p:nvSpPr>
              <p:spPr>
                <a:xfrm>
                  <a:off x="3105151" y="1428750"/>
                  <a:ext cx="0" cy="285750"/>
                </a:xfrm>
                <a:custGeom>
                  <a:avLst/>
                  <a:gdLst>
                    <a:gd name="connsiteX0" fmla="*/ 0 w 0"/>
                    <a:gd name="connsiteY0" fmla="*/ 0 h 285750"/>
                    <a:gd name="connsiteX1" fmla="*/ 0 w 0"/>
                    <a:gd name="connsiteY1" fmla="*/ 285750 h 285750"/>
                  </a:gdLst>
                  <a:ahLst/>
                  <a:cxnLst>
                    <a:cxn ang="0">
                      <a:pos x="connsiteX0" y="connsiteY0"/>
                    </a:cxn>
                    <a:cxn ang="0">
                      <a:pos x="connsiteX1" y="connsiteY1"/>
                    </a:cxn>
                  </a:cxnLst>
                  <a:rect l="l" t="t" r="r" b="b"/>
                  <a:pathLst>
                    <a:path h="285750">
                      <a:moveTo>
                        <a:pt x="0" y="0"/>
                      </a:moveTo>
                      <a:lnTo>
                        <a:pt x="0" y="28575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任意多边形 32"/>
                <p:cNvSpPr/>
                <p:nvPr/>
              </p:nvSpPr>
              <p:spPr>
                <a:xfrm>
                  <a:off x="3762392" y="1428750"/>
                  <a:ext cx="0" cy="280988"/>
                </a:xfrm>
                <a:custGeom>
                  <a:avLst/>
                  <a:gdLst>
                    <a:gd name="connsiteX0" fmla="*/ 0 w 0"/>
                    <a:gd name="connsiteY0" fmla="*/ 0 h 280988"/>
                    <a:gd name="connsiteX1" fmla="*/ 0 w 0"/>
                    <a:gd name="connsiteY1" fmla="*/ 280988 h 280988"/>
                  </a:gdLst>
                  <a:ahLst/>
                  <a:cxnLst>
                    <a:cxn ang="0">
                      <a:pos x="connsiteX0" y="connsiteY0"/>
                    </a:cxn>
                    <a:cxn ang="0">
                      <a:pos x="connsiteX1" y="connsiteY1"/>
                    </a:cxn>
                  </a:cxnLst>
                  <a:rect l="l" t="t" r="r" b="b"/>
                  <a:pathLst>
                    <a:path h="280988">
                      <a:moveTo>
                        <a:pt x="0" y="0"/>
                      </a:moveTo>
                      <a:lnTo>
                        <a:pt x="0" y="280988"/>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圆角矩形 33"/>
                <p:cNvSpPr/>
                <p:nvPr/>
              </p:nvSpPr>
              <p:spPr>
                <a:xfrm>
                  <a:off x="1857356" y="1428736"/>
                  <a:ext cx="428628" cy="142876"/>
                </a:xfrm>
                <a:prstGeom prst="roundRect">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500298" y="1428736"/>
                  <a:ext cx="500066" cy="142876"/>
                </a:xfrm>
                <a:prstGeom prst="roundRect">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3214678" y="1428736"/>
                  <a:ext cx="428628" cy="142876"/>
                </a:xfrm>
                <a:prstGeom prst="roundRect">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1500166" y="1428736"/>
                  <a:ext cx="71438" cy="142876"/>
                </a:xfrm>
                <a:prstGeom prst="roundRect">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3929058" y="1428736"/>
                  <a:ext cx="71438" cy="142876"/>
                </a:xfrm>
                <a:prstGeom prst="roundRect">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428750" y="1357313"/>
                  <a:ext cx="114300" cy="361950"/>
                </a:xfrm>
                <a:custGeom>
                  <a:avLst/>
                  <a:gdLst>
                    <a:gd name="connsiteX0" fmla="*/ 114300 w 114300"/>
                    <a:gd name="connsiteY0" fmla="*/ 0 h 361950"/>
                    <a:gd name="connsiteX1" fmla="*/ 52388 w 114300"/>
                    <a:gd name="connsiteY1" fmla="*/ 28575 h 361950"/>
                    <a:gd name="connsiteX2" fmla="*/ 9525 w 114300"/>
                    <a:gd name="connsiteY2" fmla="*/ 147637 h 361950"/>
                    <a:gd name="connsiteX3" fmla="*/ 0 w 11430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114300" h="361950">
                      <a:moveTo>
                        <a:pt x="114300" y="0"/>
                      </a:moveTo>
                      <a:cubicBezTo>
                        <a:pt x="92075" y="1984"/>
                        <a:pt x="69850" y="3969"/>
                        <a:pt x="52388" y="28575"/>
                      </a:cubicBezTo>
                      <a:cubicBezTo>
                        <a:pt x="34926" y="53181"/>
                        <a:pt x="18256" y="92075"/>
                        <a:pt x="9525" y="147637"/>
                      </a:cubicBezTo>
                      <a:cubicBezTo>
                        <a:pt x="794" y="203200"/>
                        <a:pt x="397" y="282575"/>
                        <a:pt x="0" y="36195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0" name="任意多边形 39"/>
                <p:cNvSpPr/>
                <p:nvPr/>
              </p:nvSpPr>
              <p:spPr>
                <a:xfrm>
                  <a:off x="3957638" y="1352550"/>
                  <a:ext cx="100012" cy="361950"/>
                </a:xfrm>
                <a:custGeom>
                  <a:avLst/>
                  <a:gdLst>
                    <a:gd name="connsiteX0" fmla="*/ 0 w 100012"/>
                    <a:gd name="connsiteY0" fmla="*/ 0 h 361950"/>
                    <a:gd name="connsiteX1" fmla="*/ 71437 w 100012"/>
                    <a:gd name="connsiteY1" fmla="*/ 33338 h 361950"/>
                    <a:gd name="connsiteX2" fmla="*/ 95250 w 100012"/>
                    <a:gd name="connsiteY2" fmla="*/ 109538 h 361950"/>
                    <a:gd name="connsiteX3" fmla="*/ 100012 w 100012"/>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100012" h="361950">
                      <a:moveTo>
                        <a:pt x="0" y="0"/>
                      </a:moveTo>
                      <a:cubicBezTo>
                        <a:pt x="27781" y="7541"/>
                        <a:pt x="55562" y="15082"/>
                        <a:pt x="71437" y="33338"/>
                      </a:cubicBezTo>
                      <a:cubicBezTo>
                        <a:pt x="87312" y="51594"/>
                        <a:pt x="90488" y="54769"/>
                        <a:pt x="95250" y="109538"/>
                      </a:cubicBezTo>
                      <a:cubicBezTo>
                        <a:pt x="100012" y="164307"/>
                        <a:pt x="100012" y="263128"/>
                        <a:pt x="100012" y="36195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1" name="任意多边形 40"/>
                <p:cNvSpPr/>
                <p:nvPr/>
              </p:nvSpPr>
              <p:spPr>
                <a:xfrm>
                  <a:off x="1543050" y="1357313"/>
                  <a:ext cx="2424113" cy="0"/>
                </a:xfrm>
                <a:custGeom>
                  <a:avLst/>
                  <a:gdLst>
                    <a:gd name="connsiteX0" fmla="*/ 0 w 2424113"/>
                    <a:gd name="connsiteY0" fmla="*/ 0 h 0"/>
                    <a:gd name="connsiteX1" fmla="*/ 2424113 w 2424113"/>
                    <a:gd name="connsiteY1" fmla="*/ 0 h 0"/>
                  </a:gdLst>
                  <a:ahLst/>
                  <a:cxnLst>
                    <a:cxn ang="0">
                      <a:pos x="connsiteX0" y="connsiteY0"/>
                    </a:cxn>
                    <a:cxn ang="0">
                      <a:pos x="connsiteX1" y="connsiteY1"/>
                    </a:cxn>
                  </a:cxnLst>
                  <a:rect l="l" t="t" r="r" b="b"/>
                  <a:pathLst>
                    <a:path w="2424113">
                      <a:moveTo>
                        <a:pt x="0" y="0"/>
                      </a:moveTo>
                      <a:lnTo>
                        <a:pt x="2424113"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2" name="任意多边形 41"/>
                <p:cNvSpPr/>
                <p:nvPr/>
              </p:nvSpPr>
              <p:spPr>
                <a:xfrm>
                  <a:off x="1428750" y="1709738"/>
                  <a:ext cx="2628900" cy="4762"/>
                </a:xfrm>
                <a:custGeom>
                  <a:avLst/>
                  <a:gdLst>
                    <a:gd name="connsiteX0" fmla="*/ 0 w 2628900"/>
                    <a:gd name="connsiteY0" fmla="*/ 4762 h 4762"/>
                    <a:gd name="connsiteX1" fmla="*/ 2628900 w 2628900"/>
                    <a:gd name="connsiteY1" fmla="*/ 0 h 4762"/>
                  </a:gdLst>
                  <a:ahLst/>
                  <a:cxnLst>
                    <a:cxn ang="0">
                      <a:pos x="connsiteX0" y="connsiteY0"/>
                    </a:cxn>
                    <a:cxn ang="0">
                      <a:pos x="connsiteX1" y="connsiteY1"/>
                    </a:cxn>
                  </a:cxnLst>
                  <a:rect l="l" t="t" r="r" b="b"/>
                  <a:pathLst>
                    <a:path w="2628900" h="4762">
                      <a:moveTo>
                        <a:pt x="0" y="4762"/>
                      </a:moveTo>
                      <a:lnTo>
                        <a:pt x="2628900"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3" name="任意多边形 42"/>
                <p:cNvSpPr/>
                <p:nvPr/>
              </p:nvSpPr>
              <p:spPr>
                <a:xfrm>
                  <a:off x="1614488" y="1352550"/>
                  <a:ext cx="0" cy="361950"/>
                </a:xfrm>
                <a:custGeom>
                  <a:avLst/>
                  <a:gdLst>
                    <a:gd name="connsiteX0" fmla="*/ 0 w 0"/>
                    <a:gd name="connsiteY0" fmla="*/ 0 h 361950"/>
                    <a:gd name="connsiteX1" fmla="*/ 0 w 0"/>
                    <a:gd name="connsiteY1" fmla="*/ 361950 h 361950"/>
                  </a:gdLst>
                  <a:ahLst/>
                  <a:cxnLst>
                    <a:cxn ang="0">
                      <a:pos x="connsiteX0" y="connsiteY0"/>
                    </a:cxn>
                    <a:cxn ang="0">
                      <a:pos x="connsiteX1" y="connsiteY1"/>
                    </a:cxn>
                  </a:cxnLst>
                  <a:rect l="l" t="t" r="r" b="b"/>
                  <a:pathLst>
                    <a:path h="361950">
                      <a:moveTo>
                        <a:pt x="0" y="0"/>
                      </a:moveTo>
                      <a:lnTo>
                        <a:pt x="0" y="361950"/>
                      </a:lnTo>
                    </a:path>
                  </a:pathLst>
                </a:cu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4" name="任意多边形 43"/>
                <p:cNvSpPr/>
                <p:nvPr/>
              </p:nvSpPr>
              <p:spPr>
                <a:xfrm>
                  <a:off x="3881438" y="1357313"/>
                  <a:ext cx="0" cy="347662"/>
                </a:xfrm>
                <a:custGeom>
                  <a:avLst/>
                  <a:gdLst>
                    <a:gd name="connsiteX0" fmla="*/ 0 w 0"/>
                    <a:gd name="connsiteY0" fmla="*/ 0 h 347662"/>
                    <a:gd name="connsiteX1" fmla="*/ 0 w 0"/>
                    <a:gd name="connsiteY1" fmla="*/ 347662 h 347662"/>
                  </a:gdLst>
                  <a:ahLst/>
                  <a:cxnLst>
                    <a:cxn ang="0">
                      <a:pos x="connsiteX0" y="connsiteY0"/>
                    </a:cxn>
                    <a:cxn ang="0">
                      <a:pos x="connsiteX1" y="connsiteY1"/>
                    </a:cxn>
                  </a:cxnLst>
                  <a:rect l="l" t="t" r="r" b="b"/>
                  <a:pathLst>
                    <a:path h="347662">
                      <a:moveTo>
                        <a:pt x="0" y="0"/>
                      </a:moveTo>
                      <a:lnTo>
                        <a:pt x="0" y="347662"/>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5" name="任意多边形 44"/>
                <p:cNvSpPr/>
                <p:nvPr/>
              </p:nvSpPr>
              <p:spPr>
                <a:xfrm>
                  <a:off x="1433513" y="1652588"/>
                  <a:ext cx="180975" cy="0"/>
                </a:xfrm>
                <a:custGeom>
                  <a:avLst/>
                  <a:gdLst>
                    <a:gd name="connsiteX0" fmla="*/ 0 w 180975"/>
                    <a:gd name="connsiteY0" fmla="*/ 0 h 0"/>
                    <a:gd name="connsiteX1" fmla="*/ 180975 w 180975"/>
                    <a:gd name="connsiteY1" fmla="*/ 0 h 0"/>
                  </a:gdLst>
                  <a:ahLst/>
                  <a:cxnLst>
                    <a:cxn ang="0">
                      <a:pos x="connsiteX0" y="connsiteY0"/>
                    </a:cxn>
                    <a:cxn ang="0">
                      <a:pos x="connsiteX1" y="connsiteY1"/>
                    </a:cxn>
                  </a:cxnLst>
                  <a:rect l="l" t="t" r="r" b="b"/>
                  <a:pathLst>
                    <a:path w="180975">
                      <a:moveTo>
                        <a:pt x="0" y="0"/>
                      </a:moveTo>
                      <a:lnTo>
                        <a:pt x="180975"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6" name="任意多边形 45"/>
                <p:cNvSpPr/>
                <p:nvPr/>
              </p:nvSpPr>
              <p:spPr>
                <a:xfrm>
                  <a:off x="1843088" y="1652588"/>
                  <a:ext cx="452437" cy="0"/>
                </a:xfrm>
                <a:custGeom>
                  <a:avLst/>
                  <a:gdLst>
                    <a:gd name="connsiteX0" fmla="*/ 0 w 452437"/>
                    <a:gd name="connsiteY0" fmla="*/ 0 h 0"/>
                    <a:gd name="connsiteX1" fmla="*/ 452437 w 452437"/>
                    <a:gd name="connsiteY1" fmla="*/ 0 h 0"/>
                  </a:gdLst>
                  <a:ahLst/>
                  <a:cxnLst>
                    <a:cxn ang="0">
                      <a:pos x="connsiteX0" y="connsiteY0"/>
                    </a:cxn>
                    <a:cxn ang="0">
                      <a:pos x="connsiteX1" y="connsiteY1"/>
                    </a:cxn>
                  </a:cxnLst>
                  <a:rect l="l" t="t" r="r" b="b"/>
                  <a:pathLst>
                    <a:path w="452437">
                      <a:moveTo>
                        <a:pt x="0" y="0"/>
                      </a:moveTo>
                      <a:lnTo>
                        <a:pt x="452437"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7" name="任意多边形 46"/>
                <p:cNvSpPr/>
                <p:nvPr/>
              </p:nvSpPr>
              <p:spPr>
                <a:xfrm>
                  <a:off x="2500313" y="1652588"/>
                  <a:ext cx="490537" cy="0"/>
                </a:xfrm>
                <a:custGeom>
                  <a:avLst/>
                  <a:gdLst>
                    <a:gd name="connsiteX0" fmla="*/ 0 w 490537"/>
                    <a:gd name="connsiteY0" fmla="*/ 0 h 0"/>
                    <a:gd name="connsiteX1" fmla="*/ 490537 w 490537"/>
                    <a:gd name="connsiteY1" fmla="*/ 0 h 0"/>
                  </a:gdLst>
                  <a:ahLst/>
                  <a:cxnLst>
                    <a:cxn ang="0">
                      <a:pos x="connsiteX0" y="connsiteY0"/>
                    </a:cxn>
                    <a:cxn ang="0">
                      <a:pos x="connsiteX1" y="connsiteY1"/>
                    </a:cxn>
                  </a:cxnLst>
                  <a:rect l="l" t="t" r="r" b="b"/>
                  <a:pathLst>
                    <a:path w="490537">
                      <a:moveTo>
                        <a:pt x="0" y="0"/>
                      </a:moveTo>
                      <a:lnTo>
                        <a:pt x="490537"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8" name="任意多边形 47"/>
                <p:cNvSpPr/>
                <p:nvPr/>
              </p:nvSpPr>
              <p:spPr>
                <a:xfrm>
                  <a:off x="3195638" y="1652588"/>
                  <a:ext cx="461962" cy="0"/>
                </a:xfrm>
                <a:custGeom>
                  <a:avLst/>
                  <a:gdLst>
                    <a:gd name="connsiteX0" fmla="*/ 0 w 461962"/>
                    <a:gd name="connsiteY0" fmla="*/ 0 h 0"/>
                    <a:gd name="connsiteX1" fmla="*/ 461962 w 461962"/>
                    <a:gd name="connsiteY1" fmla="*/ 0 h 0"/>
                  </a:gdLst>
                  <a:ahLst/>
                  <a:cxnLst>
                    <a:cxn ang="0">
                      <a:pos x="connsiteX0" y="connsiteY0"/>
                    </a:cxn>
                    <a:cxn ang="0">
                      <a:pos x="connsiteX1" y="connsiteY1"/>
                    </a:cxn>
                  </a:cxnLst>
                  <a:rect l="l" t="t" r="r" b="b"/>
                  <a:pathLst>
                    <a:path w="461962">
                      <a:moveTo>
                        <a:pt x="0" y="0"/>
                      </a:moveTo>
                      <a:lnTo>
                        <a:pt x="461962"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9" name="任意多边形 48"/>
                <p:cNvSpPr/>
                <p:nvPr/>
              </p:nvSpPr>
              <p:spPr>
                <a:xfrm>
                  <a:off x="3881438" y="1652588"/>
                  <a:ext cx="171450" cy="0"/>
                </a:xfrm>
                <a:custGeom>
                  <a:avLst/>
                  <a:gdLst>
                    <a:gd name="connsiteX0" fmla="*/ 0 w 171450"/>
                    <a:gd name="connsiteY0" fmla="*/ 0 h 0"/>
                    <a:gd name="connsiteX1" fmla="*/ 171450 w 171450"/>
                    <a:gd name="connsiteY1" fmla="*/ 0 h 0"/>
                  </a:gdLst>
                  <a:ahLst/>
                  <a:cxnLst>
                    <a:cxn ang="0">
                      <a:pos x="connsiteX0" y="connsiteY0"/>
                    </a:cxn>
                    <a:cxn ang="0">
                      <a:pos x="connsiteX1" y="connsiteY1"/>
                    </a:cxn>
                  </a:cxnLst>
                  <a:rect l="l" t="t" r="r" b="b"/>
                  <a:pathLst>
                    <a:path w="171450">
                      <a:moveTo>
                        <a:pt x="0" y="0"/>
                      </a:moveTo>
                      <a:lnTo>
                        <a:pt x="171450"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9" presetClass="entr" presetSubtype="0" accel="10000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10"/>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10"/>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animBg="1"/>
      <p:bldP spid="12" grpId="0" animBg="1"/>
      <p:bldP spid="13" grpId="0" animBg="1"/>
      <p:bldP spid="14" grpId="0" animBg="1"/>
      <p:bldP spid="15" grpId="0" animBg="1"/>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509229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3.2.1  6502</a:t>
            </a:r>
            <a:r>
              <a:rPr lang="zh-CN" altLang="en-US" sz="2800" b="1" dirty="0" smtClean="0">
                <a:solidFill>
                  <a:srgbClr val="0070C0"/>
                </a:solidFill>
                <a:latin typeface="微软雅黑" pitchFamily="34" charset="-122"/>
                <a:ea typeface="微软雅黑" pitchFamily="34" charset="-122"/>
              </a:rPr>
              <a:t>电气集中联锁设备</a:t>
            </a:r>
            <a:endParaRPr lang="zh-CN" altLang="en-US" sz="2800" b="1" dirty="0">
              <a:solidFill>
                <a:srgbClr val="0070C0"/>
              </a:solidFill>
              <a:latin typeface="微软雅黑" pitchFamily="34" charset="-122"/>
              <a:ea typeface="微软雅黑" pitchFamily="34" charset="-122"/>
            </a:endParaRPr>
          </a:p>
        </p:txBody>
      </p:sp>
      <p:grpSp>
        <p:nvGrpSpPr>
          <p:cNvPr id="3" name="组合 7"/>
          <p:cNvGrpSpPr/>
          <p:nvPr/>
        </p:nvGrpSpPr>
        <p:grpSpPr>
          <a:xfrm>
            <a:off x="548442" y="1242996"/>
            <a:ext cx="2315682" cy="461665"/>
            <a:chOff x="548443" y="1281397"/>
            <a:chExt cx="2315682" cy="461665"/>
          </a:xfrm>
        </p:grpSpPr>
        <p:sp>
          <p:nvSpPr>
            <p:cNvPr id="4" name="燕尾形 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1887055" cy="461665"/>
            </a:xfrm>
            <a:prstGeom prst="rect">
              <a:avLst/>
            </a:prstGeom>
          </p:spPr>
          <p:txBody>
            <a:bodyPr wrap="none">
              <a:spAutoFit/>
            </a:bodyPr>
            <a:lstStyle/>
            <a:p>
              <a:r>
                <a:rPr lang="en-US" altLang="zh-CN" sz="2400" b="1" dirty="0" smtClean="0"/>
                <a:t>5</a:t>
              </a:r>
              <a:r>
                <a:rPr lang="zh-CN" altLang="en-US" sz="2400" b="1" dirty="0" smtClean="0"/>
                <a:t>、应用举例</a:t>
              </a:r>
              <a:endParaRPr lang="zh-CN" altLang="en-US" sz="2400" b="1" dirty="0"/>
            </a:p>
          </p:txBody>
        </p:sp>
      </p:grpSp>
      <p:graphicFrame>
        <p:nvGraphicFramePr>
          <p:cNvPr id="7" name="Object 1"/>
          <p:cNvGraphicFramePr>
            <a:graphicFrameLocks noChangeAspect="1"/>
          </p:cNvGraphicFramePr>
          <p:nvPr/>
        </p:nvGraphicFramePr>
        <p:xfrm>
          <a:off x="1256716" y="2314566"/>
          <a:ext cx="8864418" cy="2428892"/>
        </p:xfrm>
        <a:graphic>
          <a:graphicData uri="http://schemas.openxmlformats.org/presentationml/2006/ole">
            <p:oleObj spid="_x0000_s32770" name="Visio" r:id="rId3" imgW="4064127" imgH="1201293" progId="">
              <p:embed/>
            </p:oleObj>
          </a:graphicData>
        </a:graphic>
      </p:graphicFrame>
      <p:sp>
        <p:nvSpPr>
          <p:cNvPr id="8" name="Rectangle 3"/>
          <p:cNvSpPr>
            <a:spLocks noChangeArrowheads="1"/>
          </p:cNvSpPr>
          <p:nvPr/>
        </p:nvSpPr>
        <p:spPr bwMode="auto">
          <a:xfrm>
            <a:off x="548442" y="5029210"/>
            <a:ext cx="1135864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276225" fontAlgn="base">
              <a:lnSpc>
                <a:spcPct val="150000"/>
              </a:lnSpc>
              <a:spcBef>
                <a:spcPct val="0"/>
              </a:spcBef>
              <a:spcAft>
                <a:spcPct val="0"/>
              </a:spcAft>
            </a:pPr>
            <a:r>
              <a:rPr kumimoji="0" lang="en-US" altLang="zh-CN" sz="2400" b="1" i="0" u="none" strike="noStrike" cap="none" normalizeH="0" baseline="0" dirty="0" smtClean="0">
                <a:ln>
                  <a:noFill/>
                </a:ln>
                <a:effectLst/>
                <a:latin typeface="Times New Roman" pitchFamily="18" charset="0"/>
                <a:ea typeface="+mj-ea"/>
                <a:cs typeface="Times New Roman" pitchFamily="18" charset="0"/>
              </a:rPr>
              <a:t>      </a:t>
            </a:r>
            <a:r>
              <a:rPr kumimoji="0" lang="zh-CN" sz="2400" b="1" i="0" u="none" strike="noStrike" cap="none" normalizeH="0" baseline="0" dirty="0" smtClean="0">
                <a:ln>
                  <a:noFill/>
                </a:ln>
                <a:effectLst/>
                <a:latin typeface="Times New Roman" pitchFamily="18" charset="0"/>
                <a:ea typeface="+mj-ea"/>
                <a:cs typeface="Times New Roman" pitchFamily="18" charset="0"/>
              </a:rPr>
              <a:t>第二步，办理迂回进路。如</a:t>
            </a:r>
            <a:r>
              <a:rPr kumimoji="0" lang="en-US" altLang="zh-CN" sz="2400" b="1" i="0" u="none" strike="noStrike" cap="none" normalizeH="0" baseline="0" dirty="0" smtClean="0">
                <a:ln>
                  <a:noFill/>
                </a:ln>
                <a:effectLst/>
                <a:latin typeface="Times New Roman" pitchFamily="18" charset="0"/>
                <a:ea typeface="+mj-ea"/>
                <a:cs typeface="Times New Roman" pitchFamily="18" charset="0"/>
              </a:rPr>
              <a:t>6</a:t>
            </a:r>
            <a:r>
              <a:rPr kumimoji="0" lang="zh-CN" altLang="en-US" sz="2400" b="1" i="0" u="none" strike="noStrike" cap="none" normalizeH="0" baseline="0" dirty="0" smtClean="0">
                <a:ln>
                  <a:noFill/>
                </a:ln>
                <a:effectLst/>
                <a:latin typeface="Times New Roman" pitchFamily="18" charset="0"/>
                <a:ea typeface="+mj-ea"/>
                <a:cs typeface="Times New Roman" pitchFamily="18" charset="0"/>
              </a:rPr>
              <a:t>道岔故障</a:t>
            </a:r>
            <a:r>
              <a:rPr kumimoji="0" lang="en-US" altLang="zh-CN" sz="2400" b="1" i="0" u="none" strike="noStrike" cap="none" normalizeH="0" baseline="0" dirty="0" smtClean="0">
                <a:ln>
                  <a:noFill/>
                </a:ln>
                <a:effectLst/>
                <a:latin typeface="Times New Roman" pitchFamily="18" charset="0"/>
                <a:ea typeface="+mj-ea"/>
                <a:cs typeface="Times New Roman" pitchFamily="18" charset="0"/>
              </a:rPr>
              <a:t>,</a:t>
            </a:r>
            <a:r>
              <a:rPr kumimoji="0" lang="zh-CN" altLang="en-US" sz="2400" b="1" i="0" u="none" strike="noStrike" cap="none" normalizeH="0" baseline="0" dirty="0" smtClean="0">
                <a:ln>
                  <a:noFill/>
                </a:ln>
                <a:effectLst/>
                <a:latin typeface="Times New Roman" pitchFamily="18" charset="0"/>
                <a:ea typeface="+mj-ea"/>
                <a:cs typeface="Times New Roman" pitchFamily="18" charset="0"/>
              </a:rPr>
              <a:t>依次按下①</a:t>
            </a:r>
            <a:r>
              <a:rPr kumimoji="0" lang="en-US" altLang="zh-CN" sz="2400" b="1" i="0" u="none" strike="noStrike" cap="none" normalizeH="0" baseline="0" dirty="0" smtClean="0">
                <a:ln>
                  <a:noFill/>
                </a:ln>
                <a:effectLst/>
                <a:latin typeface="Times New Roman" pitchFamily="18" charset="0"/>
                <a:ea typeface="+mj-ea"/>
                <a:cs typeface="Times New Roman" pitchFamily="18" charset="0"/>
              </a:rPr>
              <a:t>-③-②</a:t>
            </a:r>
            <a:r>
              <a:rPr kumimoji="0" lang="zh-CN" altLang="en-US" sz="2400" b="1" i="0" u="none" strike="noStrike" cap="none" normalizeH="0" baseline="0" dirty="0" smtClean="0">
                <a:ln>
                  <a:noFill/>
                </a:ln>
                <a:effectLst/>
                <a:latin typeface="Times New Roman" pitchFamily="18" charset="0"/>
                <a:ea typeface="+mj-ea"/>
                <a:cs typeface="Times New Roman" pitchFamily="18" charset="0"/>
              </a:rPr>
              <a:t>，</a:t>
            </a:r>
            <a:r>
              <a:rPr lang="zh-CN" altLang="en-US" sz="2400" b="1" dirty="0" smtClean="0">
                <a:latin typeface="Times New Roman" pitchFamily="18" charset="0"/>
                <a:ea typeface="+mj-ea"/>
                <a:cs typeface="Times New Roman" pitchFamily="18" charset="0"/>
              </a:rPr>
              <a:t> （</a:t>
            </a:r>
            <a:r>
              <a:rPr lang="en-US" altLang="zh-CN" sz="2400" b="1" dirty="0" smtClean="0">
                <a:latin typeface="Times New Roman" pitchFamily="18" charset="0"/>
                <a:ea typeface="+mj-ea"/>
                <a:cs typeface="Times New Roman" pitchFamily="18" charset="0"/>
              </a:rPr>
              <a:t>2-4-8-10-12</a:t>
            </a:r>
            <a:r>
              <a:rPr lang="zh-CN" altLang="en-US" sz="2400" b="1" dirty="0" smtClean="0">
                <a:latin typeface="Times New Roman" pitchFamily="18" charset="0"/>
                <a:ea typeface="+mj-ea"/>
                <a:cs typeface="Times New Roman" pitchFamily="18" charset="0"/>
              </a:rPr>
              <a:t>），</a:t>
            </a:r>
            <a:r>
              <a:rPr kumimoji="0" lang="zh-CN" altLang="en-US" sz="2400" b="1" i="0" u="none" strike="noStrike" cap="none" normalizeH="0" baseline="0" dirty="0" smtClean="0">
                <a:ln>
                  <a:noFill/>
                </a:ln>
                <a:effectLst/>
                <a:latin typeface="Times New Roman" pitchFamily="18" charset="0"/>
                <a:ea typeface="+mj-ea"/>
                <a:cs typeface="Times New Roman" pitchFamily="18" charset="0"/>
              </a:rPr>
              <a:t>派通</a:t>
            </a:r>
            <a:r>
              <a:rPr kumimoji="0" lang="zh-CN" altLang="en-US" sz="2400" b="1" i="0" u="none" strike="noStrike" cap="none" normalizeH="0" baseline="0" dirty="0" smtClean="0">
                <a:ln>
                  <a:noFill/>
                </a:ln>
                <a:solidFill>
                  <a:srgbClr val="0303EB"/>
                </a:solidFill>
                <a:effectLst/>
                <a:latin typeface="Times New Roman" pitchFamily="18" charset="0"/>
                <a:ea typeface="+mj-ea"/>
                <a:cs typeface="Times New Roman" pitchFamily="18" charset="0"/>
              </a:rPr>
              <a:t>迂回接车进路</a:t>
            </a:r>
            <a:r>
              <a:rPr kumimoji="0" lang="zh-CN" altLang="en-US" sz="2400" b="1" i="0" u="none" strike="noStrike" cap="none" normalizeH="0" baseline="0" dirty="0" smtClean="0">
                <a:ln>
                  <a:noFill/>
                </a:ln>
                <a:solidFill>
                  <a:srgbClr val="333399"/>
                </a:solidFill>
                <a:effectLst/>
                <a:latin typeface="Times New Roman" pitchFamily="18" charset="0"/>
                <a:ea typeface="+mj-ea"/>
                <a:cs typeface="Times New Roman" pitchFamily="18" charset="0"/>
              </a:rPr>
              <a:t>。</a:t>
            </a:r>
          </a:p>
        </p:txBody>
      </p:sp>
      <p:grpSp>
        <p:nvGrpSpPr>
          <p:cNvPr id="9" name="组合 8"/>
          <p:cNvGrpSpPr/>
          <p:nvPr/>
        </p:nvGrpSpPr>
        <p:grpSpPr>
          <a:xfrm>
            <a:off x="2405830" y="3100384"/>
            <a:ext cx="7643866" cy="715968"/>
            <a:chOff x="1000100" y="2857496"/>
            <a:chExt cx="7643866" cy="715968"/>
          </a:xfrm>
        </p:grpSpPr>
        <p:cxnSp>
          <p:nvCxnSpPr>
            <p:cNvPr id="10" name="直接连接符 9"/>
            <p:cNvCxnSpPr/>
            <p:nvPr/>
          </p:nvCxnSpPr>
          <p:spPr>
            <a:xfrm>
              <a:off x="1000100" y="2857496"/>
              <a:ext cx="1785950" cy="1588"/>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786050" y="2857496"/>
              <a:ext cx="785818" cy="71438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571868" y="3571876"/>
              <a:ext cx="1571636" cy="1588"/>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flipH="1" flipV="1">
              <a:off x="5143504" y="2857496"/>
              <a:ext cx="714380" cy="71438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857884" y="2857496"/>
              <a:ext cx="2786082" cy="1588"/>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15" name="椭圆 14"/>
          <p:cNvSpPr/>
          <p:nvPr/>
        </p:nvSpPr>
        <p:spPr>
          <a:xfrm>
            <a:off x="9263878" y="3100384"/>
            <a:ext cx="857256" cy="571504"/>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406226" y="3886202"/>
            <a:ext cx="857256" cy="571504"/>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334524" y="2528880"/>
            <a:ext cx="857256" cy="571504"/>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691714" y="2671756"/>
            <a:ext cx="1428760" cy="1357322"/>
          </a:xfrm>
          <a:prstGeom prst="rect">
            <a:avLst/>
          </a:prstGeom>
          <a:noFill/>
          <a:ln w="28575">
            <a:solidFill>
              <a:srgbClr val="F40CF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192044" y="2957508"/>
            <a:ext cx="1428760" cy="1357322"/>
          </a:xfrm>
          <a:prstGeom prst="rect">
            <a:avLst/>
          </a:prstGeom>
          <a:noFill/>
          <a:ln w="28575">
            <a:solidFill>
              <a:srgbClr val="F40CF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120870" y="2171690"/>
            <a:ext cx="1428760" cy="1357322"/>
          </a:xfrm>
          <a:prstGeom prst="rect">
            <a:avLst/>
          </a:prstGeom>
          <a:noFill/>
          <a:ln w="28575">
            <a:solidFill>
              <a:srgbClr val="F40CF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334260" y="2671756"/>
            <a:ext cx="1143008" cy="357190"/>
            <a:chOff x="3906028" y="5314962"/>
            <a:chExt cx="1143008" cy="357190"/>
          </a:xfrm>
        </p:grpSpPr>
        <p:sp>
          <p:nvSpPr>
            <p:cNvPr id="22" name="矩形 21"/>
            <p:cNvSpPr/>
            <p:nvPr/>
          </p:nvSpPr>
          <p:spPr>
            <a:xfrm>
              <a:off x="3977466" y="5314962"/>
              <a:ext cx="1071570" cy="285752"/>
            </a:xfrm>
            <a:prstGeom prst="rect">
              <a:avLst/>
            </a:prstGeom>
            <a:solidFill>
              <a:srgbClr val="FF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11"/>
            <p:cNvGrpSpPr/>
            <p:nvPr/>
          </p:nvGrpSpPr>
          <p:grpSpPr>
            <a:xfrm>
              <a:off x="3906030" y="5314965"/>
              <a:ext cx="1143012" cy="357191"/>
              <a:chOff x="1357290" y="1352550"/>
              <a:chExt cx="2714644" cy="433376"/>
            </a:xfrm>
          </p:grpSpPr>
          <p:grpSp>
            <p:nvGrpSpPr>
              <p:cNvPr id="24" name="组合 120"/>
              <p:cNvGrpSpPr/>
              <p:nvPr/>
            </p:nvGrpSpPr>
            <p:grpSpPr>
              <a:xfrm>
                <a:off x="3714744" y="1643050"/>
                <a:ext cx="285752" cy="142876"/>
                <a:chOff x="3643306" y="1643050"/>
                <a:chExt cx="285752" cy="142876"/>
              </a:xfrm>
            </p:grpSpPr>
            <p:sp>
              <p:nvSpPr>
                <p:cNvPr id="56" name="椭圆 55"/>
                <p:cNvSpPr/>
                <p:nvPr/>
              </p:nvSpPr>
              <p:spPr>
                <a:xfrm>
                  <a:off x="3643306" y="1643050"/>
                  <a:ext cx="142876" cy="142876"/>
                </a:xfrm>
                <a:prstGeom prst="ellipse">
                  <a:avLst/>
                </a:prstGeom>
                <a:solidFill>
                  <a:schemeClr val="bg1"/>
                </a:solid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3786182" y="1643050"/>
                  <a:ext cx="142876" cy="142876"/>
                </a:xfrm>
                <a:prstGeom prst="ellipse">
                  <a:avLst/>
                </a:prstGeom>
                <a:solidFill>
                  <a:schemeClr val="bg1"/>
                </a:solid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121"/>
              <p:cNvGrpSpPr/>
              <p:nvPr/>
            </p:nvGrpSpPr>
            <p:grpSpPr>
              <a:xfrm>
                <a:off x="1500166" y="1643050"/>
                <a:ext cx="285752" cy="142876"/>
                <a:chOff x="1643042" y="1643050"/>
                <a:chExt cx="285752" cy="142876"/>
              </a:xfrm>
            </p:grpSpPr>
            <p:sp>
              <p:nvSpPr>
                <p:cNvPr id="54" name="椭圆 53"/>
                <p:cNvSpPr/>
                <p:nvPr/>
              </p:nvSpPr>
              <p:spPr>
                <a:xfrm>
                  <a:off x="1643042" y="1643050"/>
                  <a:ext cx="142876" cy="142876"/>
                </a:xfrm>
                <a:prstGeom prst="ellipse">
                  <a:avLst/>
                </a:prstGeom>
                <a:solidFill>
                  <a:schemeClr val="bg1"/>
                </a:solid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1785918" y="1643050"/>
                  <a:ext cx="142876" cy="142876"/>
                </a:xfrm>
                <a:prstGeom prst="ellipse">
                  <a:avLst/>
                </a:prstGeom>
                <a:solidFill>
                  <a:schemeClr val="bg1"/>
                </a:solid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25"/>
              <p:cNvSpPr/>
              <p:nvPr/>
            </p:nvSpPr>
            <p:spPr>
              <a:xfrm>
                <a:off x="1357290" y="1643050"/>
                <a:ext cx="2714644" cy="714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111"/>
              <p:cNvGrpSpPr/>
              <p:nvPr/>
            </p:nvGrpSpPr>
            <p:grpSpPr>
              <a:xfrm>
                <a:off x="1428728" y="1352550"/>
                <a:ext cx="2628922" cy="366713"/>
                <a:chOff x="1428728" y="1352550"/>
                <a:chExt cx="2628922" cy="366713"/>
              </a:xfrm>
            </p:grpSpPr>
            <p:sp>
              <p:nvSpPr>
                <p:cNvPr id="28" name="任意多边形 27"/>
                <p:cNvSpPr/>
                <p:nvPr/>
              </p:nvSpPr>
              <p:spPr>
                <a:xfrm>
                  <a:off x="1428728" y="1643049"/>
                  <a:ext cx="2428892" cy="45719"/>
                </a:xfrm>
                <a:custGeom>
                  <a:avLst/>
                  <a:gdLst>
                    <a:gd name="connsiteX0" fmla="*/ 0 w 1157288"/>
                    <a:gd name="connsiteY0" fmla="*/ 0 h 0"/>
                    <a:gd name="connsiteX1" fmla="*/ 1157288 w 1157288"/>
                    <a:gd name="connsiteY1" fmla="*/ 0 h 0"/>
                  </a:gdLst>
                  <a:ahLst/>
                  <a:cxnLst>
                    <a:cxn ang="0">
                      <a:pos x="connsiteX0" y="connsiteY0"/>
                    </a:cxn>
                    <a:cxn ang="0">
                      <a:pos x="connsiteX1" y="connsiteY1"/>
                    </a:cxn>
                  </a:cxnLst>
                  <a:rect l="l" t="t" r="r" b="b"/>
                  <a:pathLst>
                    <a:path w="1157288">
                      <a:moveTo>
                        <a:pt x="0" y="0"/>
                      </a:moveTo>
                      <a:lnTo>
                        <a:pt x="1157288" y="0"/>
                      </a:lnTo>
                    </a:path>
                  </a:pathLst>
                </a:custGeom>
                <a:ln>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任意多边形 28"/>
                <p:cNvSpPr/>
                <p:nvPr/>
              </p:nvSpPr>
              <p:spPr>
                <a:xfrm>
                  <a:off x="1643042" y="1428736"/>
                  <a:ext cx="200010" cy="285750"/>
                </a:xfrm>
                <a:custGeom>
                  <a:avLst/>
                  <a:gdLst>
                    <a:gd name="connsiteX0" fmla="*/ 100013 w 100013"/>
                    <a:gd name="connsiteY0" fmla="*/ 280987 h 285750"/>
                    <a:gd name="connsiteX1" fmla="*/ 100013 w 100013"/>
                    <a:gd name="connsiteY1" fmla="*/ 0 h 285750"/>
                    <a:gd name="connsiteX2" fmla="*/ 0 w 100013"/>
                    <a:gd name="connsiteY2" fmla="*/ 0 h 285750"/>
                    <a:gd name="connsiteX3" fmla="*/ 0 w 100013"/>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00013" h="285750">
                      <a:moveTo>
                        <a:pt x="100013" y="280987"/>
                      </a:moveTo>
                      <a:lnTo>
                        <a:pt x="100013" y="0"/>
                      </a:lnTo>
                      <a:lnTo>
                        <a:pt x="0" y="0"/>
                      </a:lnTo>
                      <a:lnTo>
                        <a:pt x="0" y="28575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任意多边形 29"/>
                <p:cNvSpPr/>
                <p:nvPr/>
              </p:nvSpPr>
              <p:spPr>
                <a:xfrm flipV="1">
                  <a:off x="1433513" y="1568768"/>
                  <a:ext cx="2566983" cy="74281"/>
                </a:xfrm>
                <a:custGeom>
                  <a:avLst/>
                  <a:gdLst>
                    <a:gd name="connsiteX0" fmla="*/ 0 w 1843087"/>
                    <a:gd name="connsiteY0" fmla="*/ 0 h 0"/>
                    <a:gd name="connsiteX1" fmla="*/ 1843087 w 1843087"/>
                    <a:gd name="connsiteY1" fmla="*/ 0 h 0"/>
                  </a:gdLst>
                  <a:ahLst/>
                  <a:cxnLst>
                    <a:cxn ang="0">
                      <a:pos x="connsiteX0" y="connsiteY0"/>
                    </a:cxn>
                    <a:cxn ang="0">
                      <a:pos x="connsiteX1" y="connsiteY1"/>
                    </a:cxn>
                  </a:cxnLst>
                  <a:rect l="l" t="t" r="r" b="b"/>
                  <a:pathLst>
                    <a:path w="1843087">
                      <a:moveTo>
                        <a:pt x="0" y="0"/>
                      </a:moveTo>
                      <a:lnTo>
                        <a:pt x="1843087" y="0"/>
                      </a:lnTo>
                    </a:path>
                  </a:pathLst>
                </a:cu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任意多边形 30"/>
                <p:cNvSpPr/>
                <p:nvPr/>
              </p:nvSpPr>
              <p:spPr>
                <a:xfrm>
                  <a:off x="2300288" y="1428736"/>
                  <a:ext cx="200010" cy="285750"/>
                </a:xfrm>
                <a:custGeom>
                  <a:avLst/>
                  <a:gdLst>
                    <a:gd name="connsiteX0" fmla="*/ 100013 w 100013"/>
                    <a:gd name="connsiteY0" fmla="*/ 280987 h 285750"/>
                    <a:gd name="connsiteX1" fmla="*/ 100013 w 100013"/>
                    <a:gd name="connsiteY1" fmla="*/ 0 h 285750"/>
                    <a:gd name="connsiteX2" fmla="*/ 0 w 100013"/>
                    <a:gd name="connsiteY2" fmla="*/ 0 h 285750"/>
                    <a:gd name="connsiteX3" fmla="*/ 0 w 100013"/>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00013" h="285750">
                      <a:moveTo>
                        <a:pt x="100013" y="280987"/>
                      </a:moveTo>
                      <a:lnTo>
                        <a:pt x="100013" y="0"/>
                      </a:lnTo>
                      <a:lnTo>
                        <a:pt x="0" y="0"/>
                      </a:lnTo>
                      <a:lnTo>
                        <a:pt x="0" y="28575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任意多边形 31"/>
                <p:cNvSpPr/>
                <p:nvPr/>
              </p:nvSpPr>
              <p:spPr>
                <a:xfrm>
                  <a:off x="3000364" y="1428736"/>
                  <a:ext cx="200010" cy="285750"/>
                </a:xfrm>
                <a:custGeom>
                  <a:avLst/>
                  <a:gdLst>
                    <a:gd name="connsiteX0" fmla="*/ 100013 w 100013"/>
                    <a:gd name="connsiteY0" fmla="*/ 280987 h 285750"/>
                    <a:gd name="connsiteX1" fmla="*/ 100013 w 100013"/>
                    <a:gd name="connsiteY1" fmla="*/ 0 h 285750"/>
                    <a:gd name="connsiteX2" fmla="*/ 0 w 100013"/>
                    <a:gd name="connsiteY2" fmla="*/ 0 h 285750"/>
                    <a:gd name="connsiteX3" fmla="*/ 0 w 100013"/>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00013" h="285750">
                      <a:moveTo>
                        <a:pt x="100013" y="280987"/>
                      </a:moveTo>
                      <a:lnTo>
                        <a:pt x="100013" y="0"/>
                      </a:lnTo>
                      <a:lnTo>
                        <a:pt x="0" y="0"/>
                      </a:lnTo>
                      <a:lnTo>
                        <a:pt x="0" y="28575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任意多边形 32"/>
                <p:cNvSpPr/>
                <p:nvPr/>
              </p:nvSpPr>
              <p:spPr>
                <a:xfrm>
                  <a:off x="3657610" y="1428736"/>
                  <a:ext cx="200010" cy="285750"/>
                </a:xfrm>
                <a:custGeom>
                  <a:avLst/>
                  <a:gdLst>
                    <a:gd name="connsiteX0" fmla="*/ 100013 w 100013"/>
                    <a:gd name="connsiteY0" fmla="*/ 280987 h 285750"/>
                    <a:gd name="connsiteX1" fmla="*/ 100013 w 100013"/>
                    <a:gd name="connsiteY1" fmla="*/ 0 h 285750"/>
                    <a:gd name="connsiteX2" fmla="*/ 0 w 100013"/>
                    <a:gd name="connsiteY2" fmla="*/ 0 h 285750"/>
                    <a:gd name="connsiteX3" fmla="*/ 0 w 100013"/>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00013" h="285750">
                      <a:moveTo>
                        <a:pt x="100013" y="280987"/>
                      </a:moveTo>
                      <a:lnTo>
                        <a:pt x="100013" y="0"/>
                      </a:lnTo>
                      <a:lnTo>
                        <a:pt x="0" y="0"/>
                      </a:lnTo>
                      <a:lnTo>
                        <a:pt x="0" y="28575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任意多边形 33"/>
                <p:cNvSpPr/>
                <p:nvPr/>
              </p:nvSpPr>
              <p:spPr>
                <a:xfrm>
                  <a:off x="1747838" y="1428750"/>
                  <a:ext cx="0" cy="280988"/>
                </a:xfrm>
                <a:custGeom>
                  <a:avLst/>
                  <a:gdLst>
                    <a:gd name="connsiteX0" fmla="*/ 0 w 0"/>
                    <a:gd name="connsiteY0" fmla="*/ 0 h 280988"/>
                    <a:gd name="connsiteX1" fmla="*/ 0 w 0"/>
                    <a:gd name="connsiteY1" fmla="*/ 280988 h 280988"/>
                  </a:gdLst>
                  <a:ahLst/>
                  <a:cxnLst>
                    <a:cxn ang="0">
                      <a:pos x="connsiteX0" y="connsiteY0"/>
                    </a:cxn>
                    <a:cxn ang="0">
                      <a:pos x="connsiteX1" y="connsiteY1"/>
                    </a:cxn>
                  </a:cxnLst>
                  <a:rect l="l" t="t" r="r" b="b"/>
                  <a:pathLst>
                    <a:path h="280988">
                      <a:moveTo>
                        <a:pt x="0" y="0"/>
                      </a:moveTo>
                      <a:lnTo>
                        <a:pt x="0" y="280988"/>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任意多边形 34"/>
                <p:cNvSpPr/>
                <p:nvPr/>
              </p:nvSpPr>
              <p:spPr>
                <a:xfrm>
                  <a:off x="2405079" y="1428750"/>
                  <a:ext cx="0" cy="285750"/>
                </a:xfrm>
                <a:custGeom>
                  <a:avLst/>
                  <a:gdLst>
                    <a:gd name="connsiteX0" fmla="*/ 0 w 0"/>
                    <a:gd name="connsiteY0" fmla="*/ 0 h 285750"/>
                    <a:gd name="connsiteX1" fmla="*/ 0 w 0"/>
                    <a:gd name="connsiteY1" fmla="*/ 285750 h 285750"/>
                  </a:gdLst>
                  <a:ahLst/>
                  <a:cxnLst>
                    <a:cxn ang="0">
                      <a:pos x="connsiteX0" y="connsiteY0"/>
                    </a:cxn>
                    <a:cxn ang="0">
                      <a:pos x="connsiteX1" y="connsiteY1"/>
                    </a:cxn>
                  </a:cxnLst>
                  <a:rect l="l" t="t" r="r" b="b"/>
                  <a:pathLst>
                    <a:path h="285750">
                      <a:moveTo>
                        <a:pt x="0" y="0"/>
                      </a:moveTo>
                      <a:lnTo>
                        <a:pt x="0" y="28575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任意多边形 35"/>
                <p:cNvSpPr/>
                <p:nvPr/>
              </p:nvSpPr>
              <p:spPr>
                <a:xfrm>
                  <a:off x="3105151" y="1428750"/>
                  <a:ext cx="0" cy="285750"/>
                </a:xfrm>
                <a:custGeom>
                  <a:avLst/>
                  <a:gdLst>
                    <a:gd name="connsiteX0" fmla="*/ 0 w 0"/>
                    <a:gd name="connsiteY0" fmla="*/ 0 h 285750"/>
                    <a:gd name="connsiteX1" fmla="*/ 0 w 0"/>
                    <a:gd name="connsiteY1" fmla="*/ 285750 h 285750"/>
                  </a:gdLst>
                  <a:ahLst/>
                  <a:cxnLst>
                    <a:cxn ang="0">
                      <a:pos x="connsiteX0" y="connsiteY0"/>
                    </a:cxn>
                    <a:cxn ang="0">
                      <a:pos x="connsiteX1" y="connsiteY1"/>
                    </a:cxn>
                  </a:cxnLst>
                  <a:rect l="l" t="t" r="r" b="b"/>
                  <a:pathLst>
                    <a:path h="285750">
                      <a:moveTo>
                        <a:pt x="0" y="0"/>
                      </a:moveTo>
                      <a:lnTo>
                        <a:pt x="0" y="28575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任意多边形 36"/>
                <p:cNvSpPr/>
                <p:nvPr/>
              </p:nvSpPr>
              <p:spPr>
                <a:xfrm>
                  <a:off x="3762392" y="1428750"/>
                  <a:ext cx="0" cy="280988"/>
                </a:xfrm>
                <a:custGeom>
                  <a:avLst/>
                  <a:gdLst>
                    <a:gd name="connsiteX0" fmla="*/ 0 w 0"/>
                    <a:gd name="connsiteY0" fmla="*/ 0 h 280988"/>
                    <a:gd name="connsiteX1" fmla="*/ 0 w 0"/>
                    <a:gd name="connsiteY1" fmla="*/ 280988 h 280988"/>
                  </a:gdLst>
                  <a:ahLst/>
                  <a:cxnLst>
                    <a:cxn ang="0">
                      <a:pos x="connsiteX0" y="connsiteY0"/>
                    </a:cxn>
                    <a:cxn ang="0">
                      <a:pos x="connsiteX1" y="connsiteY1"/>
                    </a:cxn>
                  </a:cxnLst>
                  <a:rect l="l" t="t" r="r" b="b"/>
                  <a:pathLst>
                    <a:path h="280988">
                      <a:moveTo>
                        <a:pt x="0" y="0"/>
                      </a:moveTo>
                      <a:lnTo>
                        <a:pt x="0" y="280988"/>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8" name="圆角矩形 37"/>
                <p:cNvSpPr/>
                <p:nvPr/>
              </p:nvSpPr>
              <p:spPr>
                <a:xfrm>
                  <a:off x="1857356" y="1428736"/>
                  <a:ext cx="428628" cy="142876"/>
                </a:xfrm>
                <a:prstGeom prst="roundRect">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500298" y="1428736"/>
                  <a:ext cx="500066" cy="142876"/>
                </a:xfrm>
                <a:prstGeom prst="roundRect">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3214678" y="1428736"/>
                  <a:ext cx="428628" cy="142876"/>
                </a:xfrm>
                <a:prstGeom prst="roundRect">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1500166" y="1428736"/>
                  <a:ext cx="71438" cy="142876"/>
                </a:xfrm>
                <a:prstGeom prst="roundRect">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3929058" y="1428736"/>
                  <a:ext cx="71438" cy="142876"/>
                </a:xfrm>
                <a:prstGeom prst="roundRect">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1428750" y="1357313"/>
                  <a:ext cx="114300" cy="361950"/>
                </a:xfrm>
                <a:custGeom>
                  <a:avLst/>
                  <a:gdLst>
                    <a:gd name="connsiteX0" fmla="*/ 114300 w 114300"/>
                    <a:gd name="connsiteY0" fmla="*/ 0 h 361950"/>
                    <a:gd name="connsiteX1" fmla="*/ 52388 w 114300"/>
                    <a:gd name="connsiteY1" fmla="*/ 28575 h 361950"/>
                    <a:gd name="connsiteX2" fmla="*/ 9525 w 114300"/>
                    <a:gd name="connsiteY2" fmla="*/ 147637 h 361950"/>
                    <a:gd name="connsiteX3" fmla="*/ 0 w 11430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114300" h="361950">
                      <a:moveTo>
                        <a:pt x="114300" y="0"/>
                      </a:moveTo>
                      <a:cubicBezTo>
                        <a:pt x="92075" y="1984"/>
                        <a:pt x="69850" y="3969"/>
                        <a:pt x="52388" y="28575"/>
                      </a:cubicBezTo>
                      <a:cubicBezTo>
                        <a:pt x="34926" y="53181"/>
                        <a:pt x="18256" y="92075"/>
                        <a:pt x="9525" y="147637"/>
                      </a:cubicBezTo>
                      <a:cubicBezTo>
                        <a:pt x="794" y="203200"/>
                        <a:pt x="397" y="282575"/>
                        <a:pt x="0" y="36195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4" name="任意多边形 43"/>
                <p:cNvSpPr/>
                <p:nvPr/>
              </p:nvSpPr>
              <p:spPr>
                <a:xfrm>
                  <a:off x="3957638" y="1352550"/>
                  <a:ext cx="100012" cy="361950"/>
                </a:xfrm>
                <a:custGeom>
                  <a:avLst/>
                  <a:gdLst>
                    <a:gd name="connsiteX0" fmla="*/ 0 w 100012"/>
                    <a:gd name="connsiteY0" fmla="*/ 0 h 361950"/>
                    <a:gd name="connsiteX1" fmla="*/ 71437 w 100012"/>
                    <a:gd name="connsiteY1" fmla="*/ 33338 h 361950"/>
                    <a:gd name="connsiteX2" fmla="*/ 95250 w 100012"/>
                    <a:gd name="connsiteY2" fmla="*/ 109538 h 361950"/>
                    <a:gd name="connsiteX3" fmla="*/ 100012 w 100012"/>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100012" h="361950">
                      <a:moveTo>
                        <a:pt x="0" y="0"/>
                      </a:moveTo>
                      <a:cubicBezTo>
                        <a:pt x="27781" y="7541"/>
                        <a:pt x="55562" y="15082"/>
                        <a:pt x="71437" y="33338"/>
                      </a:cubicBezTo>
                      <a:cubicBezTo>
                        <a:pt x="87312" y="51594"/>
                        <a:pt x="90488" y="54769"/>
                        <a:pt x="95250" y="109538"/>
                      </a:cubicBezTo>
                      <a:cubicBezTo>
                        <a:pt x="100012" y="164307"/>
                        <a:pt x="100012" y="263128"/>
                        <a:pt x="100012" y="36195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5" name="任意多边形 44"/>
                <p:cNvSpPr/>
                <p:nvPr/>
              </p:nvSpPr>
              <p:spPr>
                <a:xfrm>
                  <a:off x="1543050" y="1357313"/>
                  <a:ext cx="2424113" cy="0"/>
                </a:xfrm>
                <a:custGeom>
                  <a:avLst/>
                  <a:gdLst>
                    <a:gd name="connsiteX0" fmla="*/ 0 w 2424113"/>
                    <a:gd name="connsiteY0" fmla="*/ 0 h 0"/>
                    <a:gd name="connsiteX1" fmla="*/ 2424113 w 2424113"/>
                    <a:gd name="connsiteY1" fmla="*/ 0 h 0"/>
                  </a:gdLst>
                  <a:ahLst/>
                  <a:cxnLst>
                    <a:cxn ang="0">
                      <a:pos x="connsiteX0" y="connsiteY0"/>
                    </a:cxn>
                    <a:cxn ang="0">
                      <a:pos x="connsiteX1" y="connsiteY1"/>
                    </a:cxn>
                  </a:cxnLst>
                  <a:rect l="l" t="t" r="r" b="b"/>
                  <a:pathLst>
                    <a:path w="2424113">
                      <a:moveTo>
                        <a:pt x="0" y="0"/>
                      </a:moveTo>
                      <a:lnTo>
                        <a:pt x="2424113"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6" name="任意多边形 45"/>
                <p:cNvSpPr/>
                <p:nvPr/>
              </p:nvSpPr>
              <p:spPr>
                <a:xfrm>
                  <a:off x="1428750" y="1709738"/>
                  <a:ext cx="2628900" cy="4762"/>
                </a:xfrm>
                <a:custGeom>
                  <a:avLst/>
                  <a:gdLst>
                    <a:gd name="connsiteX0" fmla="*/ 0 w 2628900"/>
                    <a:gd name="connsiteY0" fmla="*/ 4762 h 4762"/>
                    <a:gd name="connsiteX1" fmla="*/ 2628900 w 2628900"/>
                    <a:gd name="connsiteY1" fmla="*/ 0 h 4762"/>
                  </a:gdLst>
                  <a:ahLst/>
                  <a:cxnLst>
                    <a:cxn ang="0">
                      <a:pos x="connsiteX0" y="connsiteY0"/>
                    </a:cxn>
                    <a:cxn ang="0">
                      <a:pos x="connsiteX1" y="connsiteY1"/>
                    </a:cxn>
                  </a:cxnLst>
                  <a:rect l="l" t="t" r="r" b="b"/>
                  <a:pathLst>
                    <a:path w="2628900" h="4762">
                      <a:moveTo>
                        <a:pt x="0" y="4762"/>
                      </a:moveTo>
                      <a:lnTo>
                        <a:pt x="2628900"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7" name="任意多边形 46"/>
                <p:cNvSpPr/>
                <p:nvPr/>
              </p:nvSpPr>
              <p:spPr>
                <a:xfrm>
                  <a:off x="1614488" y="1352550"/>
                  <a:ext cx="0" cy="361950"/>
                </a:xfrm>
                <a:custGeom>
                  <a:avLst/>
                  <a:gdLst>
                    <a:gd name="connsiteX0" fmla="*/ 0 w 0"/>
                    <a:gd name="connsiteY0" fmla="*/ 0 h 361950"/>
                    <a:gd name="connsiteX1" fmla="*/ 0 w 0"/>
                    <a:gd name="connsiteY1" fmla="*/ 361950 h 361950"/>
                  </a:gdLst>
                  <a:ahLst/>
                  <a:cxnLst>
                    <a:cxn ang="0">
                      <a:pos x="connsiteX0" y="connsiteY0"/>
                    </a:cxn>
                    <a:cxn ang="0">
                      <a:pos x="connsiteX1" y="connsiteY1"/>
                    </a:cxn>
                  </a:cxnLst>
                  <a:rect l="l" t="t" r="r" b="b"/>
                  <a:pathLst>
                    <a:path h="361950">
                      <a:moveTo>
                        <a:pt x="0" y="0"/>
                      </a:moveTo>
                      <a:lnTo>
                        <a:pt x="0" y="361950"/>
                      </a:lnTo>
                    </a:path>
                  </a:pathLst>
                </a:cu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8" name="任意多边形 47"/>
                <p:cNvSpPr/>
                <p:nvPr/>
              </p:nvSpPr>
              <p:spPr>
                <a:xfrm>
                  <a:off x="3881438" y="1357313"/>
                  <a:ext cx="0" cy="347662"/>
                </a:xfrm>
                <a:custGeom>
                  <a:avLst/>
                  <a:gdLst>
                    <a:gd name="connsiteX0" fmla="*/ 0 w 0"/>
                    <a:gd name="connsiteY0" fmla="*/ 0 h 347662"/>
                    <a:gd name="connsiteX1" fmla="*/ 0 w 0"/>
                    <a:gd name="connsiteY1" fmla="*/ 347662 h 347662"/>
                  </a:gdLst>
                  <a:ahLst/>
                  <a:cxnLst>
                    <a:cxn ang="0">
                      <a:pos x="connsiteX0" y="connsiteY0"/>
                    </a:cxn>
                    <a:cxn ang="0">
                      <a:pos x="connsiteX1" y="connsiteY1"/>
                    </a:cxn>
                  </a:cxnLst>
                  <a:rect l="l" t="t" r="r" b="b"/>
                  <a:pathLst>
                    <a:path h="347662">
                      <a:moveTo>
                        <a:pt x="0" y="0"/>
                      </a:moveTo>
                      <a:lnTo>
                        <a:pt x="0" y="347662"/>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9" name="任意多边形 48"/>
                <p:cNvSpPr/>
                <p:nvPr/>
              </p:nvSpPr>
              <p:spPr>
                <a:xfrm>
                  <a:off x="1433513" y="1652588"/>
                  <a:ext cx="180975" cy="0"/>
                </a:xfrm>
                <a:custGeom>
                  <a:avLst/>
                  <a:gdLst>
                    <a:gd name="connsiteX0" fmla="*/ 0 w 180975"/>
                    <a:gd name="connsiteY0" fmla="*/ 0 h 0"/>
                    <a:gd name="connsiteX1" fmla="*/ 180975 w 180975"/>
                    <a:gd name="connsiteY1" fmla="*/ 0 h 0"/>
                  </a:gdLst>
                  <a:ahLst/>
                  <a:cxnLst>
                    <a:cxn ang="0">
                      <a:pos x="connsiteX0" y="connsiteY0"/>
                    </a:cxn>
                    <a:cxn ang="0">
                      <a:pos x="connsiteX1" y="connsiteY1"/>
                    </a:cxn>
                  </a:cxnLst>
                  <a:rect l="l" t="t" r="r" b="b"/>
                  <a:pathLst>
                    <a:path w="180975">
                      <a:moveTo>
                        <a:pt x="0" y="0"/>
                      </a:moveTo>
                      <a:lnTo>
                        <a:pt x="180975"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0" name="任意多边形 49"/>
                <p:cNvSpPr/>
                <p:nvPr/>
              </p:nvSpPr>
              <p:spPr>
                <a:xfrm>
                  <a:off x="1843088" y="1652588"/>
                  <a:ext cx="452437" cy="0"/>
                </a:xfrm>
                <a:custGeom>
                  <a:avLst/>
                  <a:gdLst>
                    <a:gd name="connsiteX0" fmla="*/ 0 w 452437"/>
                    <a:gd name="connsiteY0" fmla="*/ 0 h 0"/>
                    <a:gd name="connsiteX1" fmla="*/ 452437 w 452437"/>
                    <a:gd name="connsiteY1" fmla="*/ 0 h 0"/>
                  </a:gdLst>
                  <a:ahLst/>
                  <a:cxnLst>
                    <a:cxn ang="0">
                      <a:pos x="connsiteX0" y="connsiteY0"/>
                    </a:cxn>
                    <a:cxn ang="0">
                      <a:pos x="connsiteX1" y="connsiteY1"/>
                    </a:cxn>
                  </a:cxnLst>
                  <a:rect l="l" t="t" r="r" b="b"/>
                  <a:pathLst>
                    <a:path w="452437">
                      <a:moveTo>
                        <a:pt x="0" y="0"/>
                      </a:moveTo>
                      <a:lnTo>
                        <a:pt x="452437"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1" name="任意多边形 50"/>
                <p:cNvSpPr/>
                <p:nvPr/>
              </p:nvSpPr>
              <p:spPr>
                <a:xfrm>
                  <a:off x="2500313" y="1652588"/>
                  <a:ext cx="490537" cy="0"/>
                </a:xfrm>
                <a:custGeom>
                  <a:avLst/>
                  <a:gdLst>
                    <a:gd name="connsiteX0" fmla="*/ 0 w 490537"/>
                    <a:gd name="connsiteY0" fmla="*/ 0 h 0"/>
                    <a:gd name="connsiteX1" fmla="*/ 490537 w 490537"/>
                    <a:gd name="connsiteY1" fmla="*/ 0 h 0"/>
                  </a:gdLst>
                  <a:ahLst/>
                  <a:cxnLst>
                    <a:cxn ang="0">
                      <a:pos x="connsiteX0" y="connsiteY0"/>
                    </a:cxn>
                    <a:cxn ang="0">
                      <a:pos x="connsiteX1" y="connsiteY1"/>
                    </a:cxn>
                  </a:cxnLst>
                  <a:rect l="l" t="t" r="r" b="b"/>
                  <a:pathLst>
                    <a:path w="490537">
                      <a:moveTo>
                        <a:pt x="0" y="0"/>
                      </a:moveTo>
                      <a:lnTo>
                        <a:pt x="490537"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2" name="任意多边形 51"/>
                <p:cNvSpPr/>
                <p:nvPr/>
              </p:nvSpPr>
              <p:spPr>
                <a:xfrm>
                  <a:off x="3195638" y="1652588"/>
                  <a:ext cx="461962" cy="0"/>
                </a:xfrm>
                <a:custGeom>
                  <a:avLst/>
                  <a:gdLst>
                    <a:gd name="connsiteX0" fmla="*/ 0 w 461962"/>
                    <a:gd name="connsiteY0" fmla="*/ 0 h 0"/>
                    <a:gd name="connsiteX1" fmla="*/ 461962 w 461962"/>
                    <a:gd name="connsiteY1" fmla="*/ 0 h 0"/>
                  </a:gdLst>
                  <a:ahLst/>
                  <a:cxnLst>
                    <a:cxn ang="0">
                      <a:pos x="connsiteX0" y="connsiteY0"/>
                    </a:cxn>
                    <a:cxn ang="0">
                      <a:pos x="connsiteX1" y="connsiteY1"/>
                    </a:cxn>
                  </a:cxnLst>
                  <a:rect l="l" t="t" r="r" b="b"/>
                  <a:pathLst>
                    <a:path w="461962">
                      <a:moveTo>
                        <a:pt x="0" y="0"/>
                      </a:moveTo>
                      <a:lnTo>
                        <a:pt x="461962"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3" name="任意多边形 52"/>
                <p:cNvSpPr/>
                <p:nvPr/>
              </p:nvSpPr>
              <p:spPr>
                <a:xfrm>
                  <a:off x="3881438" y="1652588"/>
                  <a:ext cx="171450" cy="0"/>
                </a:xfrm>
                <a:custGeom>
                  <a:avLst/>
                  <a:gdLst>
                    <a:gd name="connsiteX0" fmla="*/ 0 w 171450"/>
                    <a:gd name="connsiteY0" fmla="*/ 0 h 0"/>
                    <a:gd name="connsiteX1" fmla="*/ 171450 w 171450"/>
                    <a:gd name="connsiteY1" fmla="*/ 0 h 0"/>
                  </a:gdLst>
                  <a:ahLst/>
                  <a:cxnLst>
                    <a:cxn ang="0">
                      <a:pos x="connsiteX0" y="connsiteY0"/>
                    </a:cxn>
                    <a:cxn ang="0">
                      <a:pos x="connsiteX1" y="connsiteY1"/>
                    </a:cxn>
                  </a:cxnLst>
                  <a:rect l="l" t="t" r="r" b="b"/>
                  <a:pathLst>
                    <a:path w="171450">
                      <a:moveTo>
                        <a:pt x="0" y="0"/>
                      </a:moveTo>
                      <a:lnTo>
                        <a:pt x="171450"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3"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animBg="1"/>
      <p:bldP spid="16" grpId="0" animBg="1"/>
      <p:bldP spid="17" grpId="0" animBg="1"/>
      <p:bldP spid="18" grpId="0" animBg="1"/>
      <p:bldP spid="19" grpId="0" animBg="1"/>
      <p:bldP spid="2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4374149"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3.2.1  6502</a:t>
            </a:r>
            <a:r>
              <a:rPr lang="zh-CN" altLang="en-US" sz="2800" b="1" dirty="0" smtClean="0">
                <a:solidFill>
                  <a:srgbClr val="0070C0"/>
                </a:solidFill>
                <a:latin typeface="微软雅黑" pitchFamily="34" charset="-122"/>
                <a:ea typeface="微软雅黑" pitchFamily="34" charset="-122"/>
              </a:rPr>
              <a:t>电气集中联锁</a:t>
            </a:r>
            <a:endParaRPr lang="zh-CN" altLang="en-US" sz="2800" b="1" dirty="0">
              <a:solidFill>
                <a:srgbClr val="0070C0"/>
              </a:solidFill>
              <a:latin typeface="微软雅黑" pitchFamily="34" charset="-122"/>
              <a:ea typeface="微软雅黑" pitchFamily="34" charset="-122"/>
            </a:endParaRPr>
          </a:p>
        </p:txBody>
      </p:sp>
      <p:grpSp>
        <p:nvGrpSpPr>
          <p:cNvPr id="3" name="组合 7"/>
          <p:cNvGrpSpPr/>
          <p:nvPr/>
        </p:nvGrpSpPr>
        <p:grpSpPr>
          <a:xfrm>
            <a:off x="548442" y="1242996"/>
            <a:ext cx="2315682" cy="461665"/>
            <a:chOff x="548443" y="1281397"/>
            <a:chExt cx="2315682" cy="461665"/>
          </a:xfrm>
        </p:grpSpPr>
        <p:sp>
          <p:nvSpPr>
            <p:cNvPr id="4" name="燕尾形 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1887055" cy="461665"/>
            </a:xfrm>
            <a:prstGeom prst="rect">
              <a:avLst/>
            </a:prstGeom>
          </p:spPr>
          <p:txBody>
            <a:bodyPr wrap="none">
              <a:spAutoFit/>
            </a:bodyPr>
            <a:lstStyle/>
            <a:p>
              <a:r>
                <a:rPr lang="en-US" altLang="zh-CN" sz="2400" b="1" dirty="0" smtClean="0"/>
                <a:t>5</a:t>
              </a:r>
              <a:r>
                <a:rPr lang="zh-CN" altLang="en-US" sz="2400" b="1" dirty="0" smtClean="0"/>
                <a:t>、应用举例</a:t>
              </a:r>
              <a:endParaRPr lang="zh-CN" altLang="en-US" sz="2400" b="1" dirty="0"/>
            </a:p>
          </p:txBody>
        </p:sp>
      </p:grpSp>
      <p:graphicFrame>
        <p:nvGraphicFramePr>
          <p:cNvPr id="7" name="Object 1"/>
          <p:cNvGraphicFramePr>
            <a:graphicFrameLocks noChangeAspect="1"/>
          </p:cNvGraphicFramePr>
          <p:nvPr/>
        </p:nvGraphicFramePr>
        <p:xfrm>
          <a:off x="1405698" y="2100252"/>
          <a:ext cx="8864418" cy="2428892"/>
        </p:xfrm>
        <a:graphic>
          <a:graphicData uri="http://schemas.openxmlformats.org/presentationml/2006/ole">
            <p:oleObj spid="_x0000_s33794" name="Visio" r:id="rId3" imgW="4064127" imgH="1201293" progId="">
              <p:embed/>
            </p:oleObj>
          </a:graphicData>
        </a:graphic>
      </p:graphicFrame>
      <p:sp>
        <p:nvSpPr>
          <p:cNvPr id="8" name="Rectangle 3"/>
          <p:cNvSpPr>
            <a:spLocks noChangeArrowheads="1"/>
          </p:cNvSpPr>
          <p:nvPr/>
        </p:nvSpPr>
        <p:spPr bwMode="auto">
          <a:xfrm>
            <a:off x="548442" y="4386268"/>
            <a:ext cx="11287204" cy="24006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76225" algn="just" defTabSz="914400" rtl="0" eaLnBrk="1" fontAlgn="base" latinLnBrk="0" hangingPunct="1">
              <a:lnSpc>
                <a:spcPct val="150000"/>
              </a:lnSpc>
              <a:spcBef>
                <a:spcPct val="0"/>
              </a:spcBef>
              <a:spcAft>
                <a:spcPct val="0"/>
              </a:spcAft>
              <a:buClrTx/>
              <a:buSzTx/>
              <a:buFontTx/>
              <a:buNone/>
              <a:tabLst/>
            </a:pPr>
            <a:r>
              <a:rPr kumimoji="0" lang="en-US" altLang="zh-CN" sz="2000" b="1" i="0" u="none" strike="noStrike" cap="none" normalizeH="0" baseline="0" dirty="0" smtClean="0">
                <a:ln>
                  <a:noFill/>
                </a:ln>
                <a:effectLst/>
                <a:latin typeface="宋体" pitchFamily="2" charset="-122"/>
                <a:ea typeface="宋体" pitchFamily="2" charset="-122"/>
                <a:cs typeface="Times New Roman" pitchFamily="18" charset="0"/>
              </a:rPr>
              <a:t>  </a:t>
            </a:r>
            <a:r>
              <a:rPr kumimoji="0" lang="zh-CN" sz="2000" b="1" i="0" u="none" strike="noStrike" cap="none" normalizeH="0" baseline="0" dirty="0" smtClean="0">
                <a:ln>
                  <a:noFill/>
                </a:ln>
                <a:effectLst/>
                <a:latin typeface="宋体" pitchFamily="2" charset="-122"/>
                <a:ea typeface="宋体" pitchFamily="2" charset="-122"/>
                <a:cs typeface="Times New Roman" pitchFamily="18" charset="0"/>
              </a:rPr>
              <a:t>第三步，如有必要可人工解锁。没有车接近区段时，拔出①，使信号机自动关闭，自动解锁。</a:t>
            </a:r>
            <a:endParaRPr kumimoji="0" lang="en-US" altLang="zh-CN" sz="2000" b="1" i="0" u="none" strike="noStrike" cap="none" normalizeH="0" baseline="0" dirty="0" smtClean="0">
              <a:ln>
                <a:noFill/>
              </a:ln>
              <a:effectLst/>
              <a:latin typeface="宋体" pitchFamily="2" charset="-122"/>
              <a:ea typeface="宋体" pitchFamily="2" charset="-122"/>
              <a:cs typeface="Times New Roman" pitchFamily="18" charset="0"/>
            </a:endParaRPr>
          </a:p>
          <a:p>
            <a:pPr marL="0" marR="0" lvl="0" indent="276225" algn="just" defTabSz="914400" rtl="0" eaLnBrk="1" fontAlgn="base" latinLnBrk="0" hangingPunct="1">
              <a:lnSpc>
                <a:spcPct val="150000"/>
              </a:lnSpc>
              <a:spcBef>
                <a:spcPct val="0"/>
              </a:spcBef>
              <a:spcAft>
                <a:spcPct val="0"/>
              </a:spcAft>
              <a:buClrTx/>
              <a:buSzTx/>
              <a:buFontTx/>
              <a:buNone/>
              <a:tabLst/>
            </a:pPr>
            <a:endParaRPr kumimoji="0" lang="zh-CN" sz="2000" b="1" i="0" u="none" strike="noStrike" cap="none" normalizeH="0" baseline="0" dirty="0" smtClean="0">
              <a:ln>
                <a:noFill/>
              </a:ln>
              <a:effectLst/>
              <a:latin typeface="Arial" pitchFamily="34" charset="0"/>
              <a:ea typeface="宋体" pitchFamily="2" charset="-122"/>
            </a:endParaRPr>
          </a:p>
          <a:p>
            <a:pPr marL="0" marR="0" lvl="0" indent="276225" algn="just" defTabSz="914400" rtl="0" eaLnBrk="0" fontAlgn="base" latinLnBrk="0" hangingPunct="0">
              <a:lnSpc>
                <a:spcPct val="150000"/>
              </a:lnSpc>
              <a:spcBef>
                <a:spcPct val="0"/>
              </a:spcBef>
              <a:spcAft>
                <a:spcPct val="0"/>
              </a:spcAft>
              <a:buClrTx/>
              <a:buSzTx/>
              <a:buFontTx/>
              <a:buNone/>
              <a:tabLst/>
            </a:pPr>
            <a:r>
              <a:rPr kumimoji="0" lang="en-US" altLang="zh-CN" sz="2000" b="1" i="0" u="none" strike="noStrike" cap="none" normalizeH="0" baseline="0" dirty="0" smtClean="0">
                <a:ln>
                  <a:noFill/>
                </a:ln>
                <a:effectLst/>
                <a:latin typeface="宋体" pitchFamily="2" charset="-122"/>
                <a:ea typeface="宋体" pitchFamily="2" charset="-122"/>
                <a:cs typeface="Times New Roman" pitchFamily="18" charset="0"/>
              </a:rPr>
              <a:t>  </a:t>
            </a:r>
            <a:r>
              <a:rPr kumimoji="0" lang="zh-CN" sz="2000" b="1" i="0" u="none" strike="noStrike" cap="none" normalizeH="0" baseline="0" dirty="0" smtClean="0">
                <a:ln>
                  <a:noFill/>
                </a:ln>
                <a:effectLst/>
                <a:latin typeface="宋体" pitchFamily="2" charset="-122"/>
                <a:ea typeface="宋体" pitchFamily="2" charset="-122"/>
                <a:cs typeface="Times New Roman" pitchFamily="18" charset="0"/>
              </a:rPr>
              <a:t>第四步，列车驶入该区段进路后，信号机自动关闭。列车经过每一个轨道电路区段后，白光带自动变成红光带</a:t>
            </a:r>
            <a:r>
              <a:rPr kumimoji="0" lang="zh-CN" altLang="en-US" sz="2000" b="1" i="0" u="none" strike="noStrike" cap="none" normalizeH="0" baseline="0" dirty="0" smtClean="0">
                <a:ln>
                  <a:noFill/>
                </a:ln>
                <a:effectLst/>
                <a:latin typeface="宋体" pitchFamily="2" charset="-122"/>
                <a:ea typeface="宋体" pitchFamily="2" charset="-122"/>
                <a:cs typeface="Times New Roman" pitchFamily="18" charset="0"/>
              </a:rPr>
              <a:t>→</a:t>
            </a:r>
            <a:r>
              <a:rPr kumimoji="0" lang="zh-CN" sz="2000" b="1" i="0" u="none" strike="noStrike" cap="none" normalizeH="0" baseline="0" dirty="0" smtClean="0">
                <a:ln>
                  <a:noFill/>
                </a:ln>
                <a:effectLst/>
                <a:latin typeface="宋体" pitchFamily="2" charset="-122"/>
                <a:ea typeface="宋体" pitchFamily="2" charset="-122"/>
                <a:cs typeface="Times New Roman" pitchFamily="18" charset="0"/>
              </a:rPr>
              <a:t>占用该区段</a:t>
            </a:r>
            <a:r>
              <a:rPr kumimoji="0" lang="zh-CN" altLang="en-US" sz="2000" b="1" i="0" u="none" strike="noStrike" cap="none" normalizeH="0" baseline="0" dirty="0" smtClean="0">
                <a:ln>
                  <a:noFill/>
                </a:ln>
                <a:effectLst/>
                <a:latin typeface="宋体" pitchFamily="2" charset="-122"/>
                <a:ea typeface="宋体" pitchFamily="2" charset="-122"/>
                <a:cs typeface="Times New Roman" pitchFamily="18" charset="0"/>
              </a:rPr>
              <a:t>。然后</a:t>
            </a:r>
            <a:r>
              <a:rPr kumimoji="0" lang="zh-CN" sz="2000" b="1" i="0" u="none" strike="noStrike" cap="none" normalizeH="0" baseline="0" dirty="0" smtClean="0">
                <a:ln>
                  <a:noFill/>
                </a:ln>
                <a:effectLst/>
                <a:latin typeface="宋体" pitchFamily="2" charset="-122"/>
                <a:ea typeface="宋体" pitchFamily="2" charset="-122"/>
                <a:cs typeface="Times New Roman" pitchFamily="18" charset="0"/>
              </a:rPr>
              <a:t>红光带变为灭灯状态，表示列车已经出清该区段并解锁，可安排新进路</a:t>
            </a:r>
            <a:r>
              <a:rPr kumimoji="0" lang="zh-CN" altLang="en-US" sz="2000" b="1" i="0" u="none" strike="noStrike" cap="none" normalizeH="0" baseline="0" dirty="0" smtClean="0">
                <a:ln>
                  <a:noFill/>
                </a:ln>
                <a:effectLst/>
                <a:latin typeface="宋体" pitchFamily="2" charset="-122"/>
                <a:ea typeface="宋体" pitchFamily="2" charset="-122"/>
                <a:cs typeface="Times New Roman" pitchFamily="18" charset="0"/>
              </a:rPr>
              <a:t>。</a:t>
            </a:r>
            <a:endParaRPr kumimoji="0" lang="zh-CN" altLang="en-US" sz="2000" b="1" i="0" u="none" strike="noStrike" cap="none" normalizeH="0" baseline="0" dirty="0" smtClean="0">
              <a:ln>
                <a:noFill/>
              </a:ln>
              <a:effectLst/>
              <a:latin typeface="Arial" pitchFamily="34" charset="0"/>
              <a:ea typeface="宋体" pitchFamily="2" charset="-122"/>
            </a:endParaRPr>
          </a:p>
        </p:txBody>
      </p:sp>
      <p:sp>
        <p:nvSpPr>
          <p:cNvPr id="9" name="椭圆 8"/>
          <p:cNvSpPr/>
          <p:nvPr/>
        </p:nvSpPr>
        <p:spPr>
          <a:xfrm>
            <a:off x="3412068" y="2243128"/>
            <a:ext cx="857256" cy="571504"/>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405698" y="2457442"/>
            <a:ext cx="1143008" cy="357190"/>
            <a:chOff x="3906028" y="5314962"/>
            <a:chExt cx="1143008" cy="357190"/>
          </a:xfrm>
        </p:grpSpPr>
        <p:sp>
          <p:nvSpPr>
            <p:cNvPr id="11" name="矩形 10"/>
            <p:cNvSpPr/>
            <p:nvPr/>
          </p:nvSpPr>
          <p:spPr>
            <a:xfrm>
              <a:off x="3977466" y="5314962"/>
              <a:ext cx="1071570" cy="285752"/>
            </a:xfrm>
            <a:prstGeom prst="rect">
              <a:avLst/>
            </a:prstGeom>
            <a:solidFill>
              <a:srgbClr val="FF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906030" y="5314965"/>
              <a:ext cx="1143012" cy="357191"/>
              <a:chOff x="1357290" y="1352550"/>
              <a:chExt cx="2714644" cy="433376"/>
            </a:xfrm>
          </p:grpSpPr>
          <p:grpSp>
            <p:nvGrpSpPr>
              <p:cNvPr id="13" name="组合 120"/>
              <p:cNvGrpSpPr/>
              <p:nvPr/>
            </p:nvGrpSpPr>
            <p:grpSpPr>
              <a:xfrm>
                <a:off x="3714744" y="1643050"/>
                <a:ext cx="285752" cy="142876"/>
                <a:chOff x="3643306" y="1643050"/>
                <a:chExt cx="285752" cy="142876"/>
              </a:xfrm>
            </p:grpSpPr>
            <p:sp>
              <p:nvSpPr>
                <p:cNvPr id="45" name="椭圆 44"/>
                <p:cNvSpPr/>
                <p:nvPr/>
              </p:nvSpPr>
              <p:spPr>
                <a:xfrm>
                  <a:off x="3643306" y="1643050"/>
                  <a:ext cx="142876" cy="142876"/>
                </a:xfrm>
                <a:prstGeom prst="ellipse">
                  <a:avLst/>
                </a:prstGeom>
                <a:solidFill>
                  <a:schemeClr val="bg1"/>
                </a:solid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786182" y="1643050"/>
                  <a:ext cx="142876" cy="142876"/>
                </a:xfrm>
                <a:prstGeom prst="ellipse">
                  <a:avLst/>
                </a:prstGeom>
                <a:solidFill>
                  <a:schemeClr val="bg1"/>
                </a:solid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21"/>
              <p:cNvGrpSpPr/>
              <p:nvPr/>
            </p:nvGrpSpPr>
            <p:grpSpPr>
              <a:xfrm>
                <a:off x="1500166" y="1643050"/>
                <a:ext cx="285752" cy="142876"/>
                <a:chOff x="1643042" y="1643050"/>
                <a:chExt cx="285752" cy="142876"/>
              </a:xfrm>
            </p:grpSpPr>
            <p:sp>
              <p:nvSpPr>
                <p:cNvPr id="43" name="椭圆 42"/>
                <p:cNvSpPr/>
                <p:nvPr/>
              </p:nvSpPr>
              <p:spPr>
                <a:xfrm>
                  <a:off x="1643042" y="1643050"/>
                  <a:ext cx="142876" cy="142876"/>
                </a:xfrm>
                <a:prstGeom prst="ellipse">
                  <a:avLst/>
                </a:prstGeom>
                <a:solidFill>
                  <a:schemeClr val="bg1"/>
                </a:solid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785918" y="1643050"/>
                  <a:ext cx="142876" cy="142876"/>
                </a:xfrm>
                <a:prstGeom prst="ellipse">
                  <a:avLst/>
                </a:prstGeom>
                <a:solidFill>
                  <a:schemeClr val="bg1"/>
                </a:solid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1357290" y="1643050"/>
                <a:ext cx="2714644" cy="714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11"/>
              <p:cNvGrpSpPr/>
              <p:nvPr/>
            </p:nvGrpSpPr>
            <p:grpSpPr>
              <a:xfrm>
                <a:off x="1428728" y="1352550"/>
                <a:ext cx="2628922" cy="366713"/>
                <a:chOff x="1428728" y="1352550"/>
                <a:chExt cx="2628922" cy="366713"/>
              </a:xfrm>
            </p:grpSpPr>
            <p:sp>
              <p:nvSpPr>
                <p:cNvPr id="17" name="任意多边形 16"/>
                <p:cNvSpPr/>
                <p:nvPr/>
              </p:nvSpPr>
              <p:spPr>
                <a:xfrm>
                  <a:off x="1428728" y="1643049"/>
                  <a:ext cx="2428892" cy="45719"/>
                </a:xfrm>
                <a:custGeom>
                  <a:avLst/>
                  <a:gdLst>
                    <a:gd name="connsiteX0" fmla="*/ 0 w 1157288"/>
                    <a:gd name="connsiteY0" fmla="*/ 0 h 0"/>
                    <a:gd name="connsiteX1" fmla="*/ 1157288 w 1157288"/>
                    <a:gd name="connsiteY1" fmla="*/ 0 h 0"/>
                  </a:gdLst>
                  <a:ahLst/>
                  <a:cxnLst>
                    <a:cxn ang="0">
                      <a:pos x="connsiteX0" y="connsiteY0"/>
                    </a:cxn>
                    <a:cxn ang="0">
                      <a:pos x="connsiteX1" y="connsiteY1"/>
                    </a:cxn>
                  </a:cxnLst>
                  <a:rect l="l" t="t" r="r" b="b"/>
                  <a:pathLst>
                    <a:path w="1157288">
                      <a:moveTo>
                        <a:pt x="0" y="0"/>
                      </a:moveTo>
                      <a:lnTo>
                        <a:pt x="1157288" y="0"/>
                      </a:lnTo>
                    </a:path>
                  </a:pathLst>
                </a:custGeom>
                <a:ln>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任意多边形 17"/>
                <p:cNvSpPr/>
                <p:nvPr/>
              </p:nvSpPr>
              <p:spPr>
                <a:xfrm>
                  <a:off x="1643042" y="1428736"/>
                  <a:ext cx="200010" cy="285750"/>
                </a:xfrm>
                <a:custGeom>
                  <a:avLst/>
                  <a:gdLst>
                    <a:gd name="connsiteX0" fmla="*/ 100013 w 100013"/>
                    <a:gd name="connsiteY0" fmla="*/ 280987 h 285750"/>
                    <a:gd name="connsiteX1" fmla="*/ 100013 w 100013"/>
                    <a:gd name="connsiteY1" fmla="*/ 0 h 285750"/>
                    <a:gd name="connsiteX2" fmla="*/ 0 w 100013"/>
                    <a:gd name="connsiteY2" fmla="*/ 0 h 285750"/>
                    <a:gd name="connsiteX3" fmla="*/ 0 w 100013"/>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00013" h="285750">
                      <a:moveTo>
                        <a:pt x="100013" y="280987"/>
                      </a:moveTo>
                      <a:lnTo>
                        <a:pt x="100013" y="0"/>
                      </a:lnTo>
                      <a:lnTo>
                        <a:pt x="0" y="0"/>
                      </a:lnTo>
                      <a:lnTo>
                        <a:pt x="0" y="28575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任意多边形 18"/>
                <p:cNvSpPr/>
                <p:nvPr/>
              </p:nvSpPr>
              <p:spPr>
                <a:xfrm flipV="1">
                  <a:off x="1433513" y="1568768"/>
                  <a:ext cx="2566983" cy="74281"/>
                </a:xfrm>
                <a:custGeom>
                  <a:avLst/>
                  <a:gdLst>
                    <a:gd name="connsiteX0" fmla="*/ 0 w 1843087"/>
                    <a:gd name="connsiteY0" fmla="*/ 0 h 0"/>
                    <a:gd name="connsiteX1" fmla="*/ 1843087 w 1843087"/>
                    <a:gd name="connsiteY1" fmla="*/ 0 h 0"/>
                  </a:gdLst>
                  <a:ahLst/>
                  <a:cxnLst>
                    <a:cxn ang="0">
                      <a:pos x="connsiteX0" y="connsiteY0"/>
                    </a:cxn>
                    <a:cxn ang="0">
                      <a:pos x="connsiteX1" y="connsiteY1"/>
                    </a:cxn>
                  </a:cxnLst>
                  <a:rect l="l" t="t" r="r" b="b"/>
                  <a:pathLst>
                    <a:path w="1843087">
                      <a:moveTo>
                        <a:pt x="0" y="0"/>
                      </a:moveTo>
                      <a:lnTo>
                        <a:pt x="1843087" y="0"/>
                      </a:lnTo>
                    </a:path>
                  </a:pathLst>
                </a:cu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任意多边形 19"/>
                <p:cNvSpPr/>
                <p:nvPr/>
              </p:nvSpPr>
              <p:spPr>
                <a:xfrm>
                  <a:off x="2300288" y="1428736"/>
                  <a:ext cx="200010" cy="285750"/>
                </a:xfrm>
                <a:custGeom>
                  <a:avLst/>
                  <a:gdLst>
                    <a:gd name="connsiteX0" fmla="*/ 100013 w 100013"/>
                    <a:gd name="connsiteY0" fmla="*/ 280987 h 285750"/>
                    <a:gd name="connsiteX1" fmla="*/ 100013 w 100013"/>
                    <a:gd name="connsiteY1" fmla="*/ 0 h 285750"/>
                    <a:gd name="connsiteX2" fmla="*/ 0 w 100013"/>
                    <a:gd name="connsiteY2" fmla="*/ 0 h 285750"/>
                    <a:gd name="connsiteX3" fmla="*/ 0 w 100013"/>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00013" h="285750">
                      <a:moveTo>
                        <a:pt x="100013" y="280987"/>
                      </a:moveTo>
                      <a:lnTo>
                        <a:pt x="100013" y="0"/>
                      </a:lnTo>
                      <a:lnTo>
                        <a:pt x="0" y="0"/>
                      </a:lnTo>
                      <a:lnTo>
                        <a:pt x="0" y="28575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任意多边形 20"/>
                <p:cNvSpPr/>
                <p:nvPr/>
              </p:nvSpPr>
              <p:spPr>
                <a:xfrm>
                  <a:off x="3000364" y="1428736"/>
                  <a:ext cx="200010" cy="285750"/>
                </a:xfrm>
                <a:custGeom>
                  <a:avLst/>
                  <a:gdLst>
                    <a:gd name="connsiteX0" fmla="*/ 100013 w 100013"/>
                    <a:gd name="connsiteY0" fmla="*/ 280987 h 285750"/>
                    <a:gd name="connsiteX1" fmla="*/ 100013 w 100013"/>
                    <a:gd name="connsiteY1" fmla="*/ 0 h 285750"/>
                    <a:gd name="connsiteX2" fmla="*/ 0 w 100013"/>
                    <a:gd name="connsiteY2" fmla="*/ 0 h 285750"/>
                    <a:gd name="connsiteX3" fmla="*/ 0 w 100013"/>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00013" h="285750">
                      <a:moveTo>
                        <a:pt x="100013" y="280987"/>
                      </a:moveTo>
                      <a:lnTo>
                        <a:pt x="100013" y="0"/>
                      </a:lnTo>
                      <a:lnTo>
                        <a:pt x="0" y="0"/>
                      </a:lnTo>
                      <a:lnTo>
                        <a:pt x="0" y="28575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任意多边形 21"/>
                <p:cNvSpPr/>
                <p:nvPr/>
              </p:nvSpPr>
              <p:spPr>
                <a:xfrm>
                  <a:off x="3657610" y="1428736"/>
                  <a:ext cx="200010" cy="285750"/>
                </a:xfrm>
                <a:custGeom>
                  <a:avLst/>
                  <a:gdLst>
                    <a:gd name="connsiteX0" fmla="*/ 100013 w 100013"/>
                    <a:gd name="connsiteY0" fmla="*/ 280987 h 285750"/>
                    <a:gd name="connsiteX1" fmla="*/ 100013 w 100013"/>
                    <a:gd name="connsiteY1" fmla="*/ 0 h 285750"/>
                    <a:gd name="connsiteX2" fmla="*/ 0 w 100013"/>
                    <a:gd name="connsiteY2" fmla="*/ 0 h 285750"/>
                    <a:gd name="connsiteX3" fmla="*/ 0 w 100013"/>
                    <a:gd name="connsiteY3" fmla="*/ 285750 h 285750"/>
                  </a:gdLst>
                  <a:ahLst/>
                  <a:cxnLst>
                    <a:cxn ang="0">
                      <a:pos x="connsiteX0" y="connsiteY0"/>
                    </a:cxn>
                    <a:cxn ang="0">
                      <a:pos x="connsiteX1" y="connsiteY1"/>
                    </a:cxn>
                    <a:cxn ang="0">
                      <a:pos x="connsiteX2" y="connsiteY2"/>
                    </a:cxn>
                    <a:cxn ang="0">
                      <a:pos x="connsiteX3" y="connsiteY3"/>
                    </a:cxn>
                  </a:cxnLst>
                  <a:rect l="l" t="t" r="r" b="b"/>
                  <a:pathLst>
                    <a:path w="100013" h="285750">
                      <a:moveTo>
                        <a:pt x="100013" y="280987"/>
                      </a:moveTo>
                      <a:lnTo>
                        <a:pt x="100013" y="0"/>
                      </a:lnTo>
                      <a:lnTo>
                        <a:pt x="0" y="0"/>
                      </a:lnTo>
                      <a:lnTo>
                        <a:pt x="0" y="28575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任意多边形 22"/>
                <p:cNvSpPr/>
                <p:nvPr/>
              </p:nvSpPr>
              <p:spPr>
                <a:xfrm>
                  <a:off x="1747838" y="1428750"/>
                  <a:ext cx="0" cy="280988"/>
                </a:xfrm>
                <a:custGeom>
                  <a:avLst/>
                  <a:gdLst>
                    <a:gd name="connsiteX0" fmla="*/ 0 w 0"/>
                    <a:gd name="connsiteY0" fmla="*/ 0 h 280988"/>
                    <a:gd name="connsiteX1" fmla="*/ 0 w 0"/>
                    <a:gd name="connsiteY1" fmla="*/ 280988 h 280988"/>
                  </a:gdLst>
                  <a:ahLst/>
                  <a:cxnLst>
                    <a:cxn ang="0">
                      <a:pos x="connsiteX0" y="connsiteY0"/>
                    </a:cxn>
                    <a:cxn ang="0">
                      <a:pos x="connsiteX1" y="connsiteY1"/>
                    </a:cxn>
                  </a:cxnLst>
                  <a:rect l="l" t="t" r="r" b="b"/>
                  <a:pathLst>
                    <a:path h="280988">
                      <a:moveTo>
                        <a:pt x="0" y="0"/>
                      </a:moveTo>
                      <a:lnTo>
                        <a:pt x="0" y="280988"/>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任意多边形 23"/>
                <p:cNvSpPr/>
                <p:nvPr/>
              </p:nvSpPr>
              <p:spPr>
                <a:xfrm>
                  <a:off x="2405079" y="1428750"/>
                  <a:ext cx="0" cy="285750"/>
                </a:xfrm>
                <a:custGeom>
                  <a:avLst/>
                  <a:gdLst>
                    <a:gd name="connsiteX0" fmla="*/ 0 w 0"/>
                    <a:gd name="connsiteY0" fmla="*/ 0 h 285750"/>
                    <a:gd name="connsiteX1" fmla="*/ 0 w 0"/>
                    <a:gd name="connsiteY1" fmla="*/ 285750 h 285750"/>
                  </a:gdLst>
                  <a:ahLst/>
                  <a:cxnLst>
                    <a:cxn ang="0">
                      <a:pos x="connsiteX0" y="connsiteY0"/>
                    </a:cxn>
                    <a:cxn ang="0">
                      <a:pos x="connsiteX1" y="connsiteY1"/>
                    </a:cxn>
                  </a:cxnLst>
                  <a:rect l="l" t="t" r="r" b="b"/>
                  <a:pathLst>
                    <a:path h="285750">
                      <a:moveTo>
                        <a:pt x="0" y="0"/>
                      </a:moveTo>
                      <a:lnTo>
                        <a:pt x="0" y="28575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任意多边形 24"/>
                <p:cNvSpPr/>
                <p:nvPr/>
              </p:nvSpPr>
              <p:spPr>
                <a:xfrm>
                  <a:off x="3105151" y="1428750"/>
                  <a:ext cx="0" cy="285750"/>
                </a:xfrm>
                <a:custGeom>
                  <a:avLst/>
                  <a:gdLst>
                    <a:gd name="connsiteX0" fmla="*/ 0 w 0"/>
                    <a:gd name="connsiteY0" fmla="*/ 0 h 285750"/>
                    <a:gd name="connsiteX1" fmla="*/ 0 w 0"/>
                    <a:gd name="connsiteY1" fmla="*/ 285750 h 285750"/>
                  </a:gdLst>
                  <a:ahLst/>
                  <a:cxnLst>
                    <a:cxn ang="0">
                      <a:pos x="connsiteX0" y="connsiteY0"/>
                    </a:cxn>
                    <a:cxn ang="0">
                      <a:pos x="connsiteX1" y="connsiteY1"/>
                    </a:cxn>
                  </a:cxnLst>
                  <a:rect l="l" t="t" r="r" b="b"/>
                  <a:pathLst>
                    <a:path h="285750">
                      <a:moveTo>
                        <a:pt x="0" y="0"/>
                      </a:moveTo>
                      <a:lnTo>
                        <a:pt x="0" y="28575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任意多边形 25"/>
                <p:cNvSpPr/>
                <p:nvPr/>
              </p:nvSpPr>
              <p:spPr>
                <a:xfrm>
                  <a:off x="3762392" y="1428750"/>
                  <a:ext cx="0" cy="280988"/>
                </a:xfrm>
                <a:custGeom>
                  <a:avLst/>
                  <a:gdLst>
                    <a:gd name="connsiteX0" fmla="*/ 0 w 0"/>
                    <a:gd name="connsiteY0" fmla="*/ 0 h 280988"/>
                    <a:gd name="connsiteX1" fmla="*/ 0 w 0"/>
                    <a:gd name="connsiteY1" fmla="*/ 280988 h 280988"/>
                  </a:gdLst>
                  <a:ahLst/>
                  <a:cxnLst>
                    <a:cxn ang="0">
                      <a:pos x="connsiteX0" y="connsiteY0"/>
                    </a:cxn>
                    <a:cxn ang="0">
                      <a:pos x="connsiteX1" y="connsiteY1"/>
                    </a:cxn>
                  </a:cxnLst>
                  <a:rect l="l" t="t" r="r" b="b"/>
                  <a:pathLst>
                    <a:path h="280988">
                      <a:moveTo>
                        <a:pt x="0" y="0"/>
                      </a:moveTo>
                      <a:lnTo>
                        <a:pt x="0" y="280988"/>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圆角矩形 26"/>
                <p:cNvSpPr/>
                <p:nvPr/>
              </p:nvSpPr>
              <p:spPr>
                <a:xfrm>
                  <a:off x="1857356" y="1428736"/>
                  <a:ext cx="428628" cy="142876"/>
                </a:xfrm>
                <a:prstGeom prst="roundRect">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500298" y="1428736"/>
                  <a:ext cx="500066" cy="142876"/>
                </a:xfrm>
                <a:prstGeom prst="roundRect">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3214678" y="1428736"/>
                  <a:ext cx="428628" cy="142876"/>
                </a:xfrm>
                <a:prstGeom prst="roundRect">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1500166" y="1428736"/>
                  <a:ext cx="71438" cy="142876"/>
                </a:xfrm>
                <a:prstGeom prst="roundRect">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3929058" y="1428736"/>
                  <a:ext cx="71438" cy="142876"/>
                </a:xfrm>
                <a:prstGeom prst="roundRect">
                  <a:avLst/>
                </a:prstGeom>
                <a:solidFill>
                  <a:schemeClr val="bg1"/>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1428750" y="1357313"/>
                  <a:ext cx="114300" cy="361950"/>
                </a:xfrm>
                <a:custGeom>
                  <a:avLst/>
                  <a:gdLst>
                    <a:gd name="connsiteX0" fmla="*/ 114300 w 114300"/>
                    <a:gd name="connsiteY0" fmla="*/ 0 h 361950"/>
                    <a:gd name="connsiteX1" fmla="*/ 52388 w 114300"/>
                    <a:gd name="connsiteY1" fmla="*/ 28575 h 361950"/>
                    <a:gd name="connsiteX2" fmla="*/ 9525 w 114300"/>
                    <a:gd name="connsiteY2" fmla="*/ 147637 h 361950"/>
                    <a:gd name="connsiteX3" fmla="*/ 0 w 114300"/>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114300" h="361950">
                      <a:moveTo>
                        <a:pt x="114300" y="0"/>
                      </a:moveTo>
                      <a:cubicBezTo>
                        <a:pt x="92075" y="1984"/>
                        <a:pt x="69850" y="3969"/>
                        <a:pt x="52388" y="28575"/>
                      </a:cubicBezTo>
                      <a:cubicBezTo>
                        <a:pt x="34926" y="53181"/>
                        <a:pt x="18256" y="92075"/>
                        <a:pt x="9525" y="147637"/>
                      </a:cubicBezTo>
                      <a:cubicBezTo>
                        <a:pt x="794" y="203200"/>
                        <a:pt x="397" y="282575"/>
                        <a:pt x="0" y="36195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任意多边形 32"/>
                <p:cNvSpPr/>
                <p:nvPr/>
              </p:nvSpPr>
              <p:spPr>
                <a:xfrm>
                  <a:off x="3957638" y="1352550"/>
                  <a:ext cx="100012" cy="361950"/>
                </a:xfrm>
                <a:custGeom>
                  <a:avLst/>
                  <a:gdLst>
                    <a:gd name="connsiteX0" fmla="*/ 0 w 100012"/>
                    <a:gd name="connsiteY0" fmla="*/ 0 h 361950"/>
                    <a:gd name="connsiteX1" fmla="*/ 71437 w 100012"/>
                    <a:gd name="connsiteY1" fmla="*/ 33338 h 361950"/>
                    <a:gd name="connsiteX2" fmla="*/ 95250 w 100012"/>
                    <a:gd name="connsiteY2" fmla="*/ 109538 h 361950"/>
                    <a:gd name="connsiteX3" fmla="*/ 100012 w 100012"/>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100012" h="361950">
                      <a:moveTo>
                        <a:pt x="0" y="0"/>
                      </a:moveTo>
                      <a:cubicBezTo>
                        <a:pt x="27781" y="7541"/>
                        <a:pt x="55562" y="15082"/>
                        <a:pt x="71437" y="33338"/>
                      </a:cubicBezTo>
                      <a:cubicBezTo>
                        <a:pt x="87312" y="51594"/>
                        <a:pt x="90488" y="54769"/>
                        <a:pt x="95250" y="109538"/>
                      </a:cubicBezTo>
                      <a:cubicBezTo>
                        <a:pt x="100012" y="164307"/>
                        <a:pt x="100012" y="263128"/>
                        <a:pt x="100012" y="36195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任意多边形 33"/>
                <p:cNvSpPr/>
                <p:nvPr/>
              </p:nvSpPr>
              <p:spPr>
                <a:xfrm>
                  <a:off x="1543050" y="1357313"/>
                  <a:ext cx="2424113" cy="0"/>
                </a:xfrm>
                <a:custGeom>
                  <a:avLst/>
                  <a:gdLst>
                    <a:gd name="connsiteX0" fmla="*/ 0 w 2424113"/>
                    <a:gd name="connsiteY0" fmla="*/ 0 h 0"/>
                    <a:gd name="connsiteX1" fmla="*/ 2424113 w 2424113"/>
                    <a:gd name="connsiteY1" fmla="*/ 0 h 0"/>
                  </a:gdLst>
                  <a:ahLst/>
                  <a:cxnLst>
                    <a:cxn ang="0">
                      <a:pos x="connsiteX0" y="connsiteY0"/>
                    </a:cxn>
                    <a:cxn ang="0">
                      <a:pos x="connsiteX1" y="connsiteY1"/>
                    </a:cxn>
                  </a:cxnLst>
                  <a:rect l="l" t="t" r="r" b="b"/>
                  <a:pathLst>
                    <a:path w="2424113">
                      <a:moveTo>
                        <a:pt x="0" y="0"/>
                      </a:moveTo>
                      <a:lnTo>
                        <a:pt x="2424113"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任意多边形 34"/>
                <p:cNvSpPr/>
                <p:nvPr/>
              </p:nvSpPr>
              <p:spPr>
                <a:xfrm>
                  <a:off x="1428750" y="1709738"/>
                  <a:ext cx="2628900" cy="4762"/>
                </a:xfrm>
                <a:custGeom>
                  <a:avLst/>
                  <a:gdLst>
                    <a:gd name="connsiteX0" fmla="*/ 0 w 2628900"/>
                    <a:gd name="connsiteY0" fmla="*/ 4762 h 4762"/>
                    <a:gd name="connsiteX1" fmla="*/ 2628900 w 2628900"/>
                    <a:gd name="connsiteY1" fmla="*/ 0 h 4762"/>
                  </a:gdLst>
                  <a:ahLst/>
                  <a:cxnLst>
                    <a:cxn ang="0">
                      <a:pos x="connsiteX0" y="connsiteY0"/>
                    </a:cxn>
                    <a:cxn ang="0">
                      <a:pos x="connsiteX1" y="connsiteY1"/>
                    </a:cxn>
                  </a:cxnLst>
                  <a:rect l="l" t="t" r="r" b="b"/>
                  <a:pathLst>
                    <a:path w="2628900" h="4762">
                      <a:moveTo>
                        <a:pt x="0" y="4762"/>
                      </a:moveTo>
                      <a:lnTo>
                        <a:pt x="2628900"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任意多边形 35"/>
                <p:cNvSpPr/>
                <p:nvPr/>
              </p:nvSpPr>
              <p:spPr>
                <a:xfrm>
                  <a:off x="1614488" y="1352550"/>
                  <a:ext cx="0" cy="361950"/>
                </a:xfrm>
                <a:custGeom>
                  <a:avLst/>
                  <a:gdLst>
                    <a:gd name="connsiteX0" fmla="*/ 0 w 0"/>
                    <a:gd name="connsiteY0" fmla="*/ 0 h 361950"/>
                    <a:gd name="connsiteX1" fmla="*/ 0 w 0"/>
                    <a:gd name="connsiteY1" fmla="*/ 361950 h 361950"/>
                  </a:gdLst>
                  <a:ahLst/>
                  <a:cxnLst>
                    <a:cxn ang="0">
                      <a:pos x="connsiteX0" y="connsiteY0"/>
                    </a:cxn>
                    <a:cxn ang="0">
                      <a:pos x="connsiteX1" y="connsiteY1"/>
                    </a:cxn>
                  </a:cxnLst>
                  <a:rect l="l" t="t" r="r" b="b"/>
                  <a:pathLst>
                    <a:path h="361950">
                      <a:moveTo>
                        <a:pt x="0" y="0"/>
                      </a:moveTo>
                      <a:lnTo>
                        <a:pt x="0" y="361950"/>
                      </a:lnTo>
                    </a:path>
                  </a:pathLst>
                </a:cu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任意多边形 36"/>
                <p:cNvSpPr/>
                <p:nvPr/>
              </p:nvSpPr>
              <p:spPr>
                <a:xfrm>
                  <a:off x="3881438" y="1357313"/>
                  <a:ext cx="0" cy="347662"/>
                </a:xfrm>
                <a:custGeom>
                  <a:avLst/>
                  <a:gdLst>
                    <a:gd name="connsiteX0" fmla="*/ 0 w 0"/>
                    <a:gd name="connsiteY0" fmla="*/ 0 h 347662"/>
                    <a:gd name="connsiteX1" fmla="*/ 0 w 0"/>
                    <a:gd name="connsiteY1" fmla="*/ 347662 h 347662"/>
                  </a:gdLst>
                  <a:ahLst/>
                  <a:cxnLst>
                    <a:cxn ang="0">
                      <a:pos x="connsiteX0" y="connsiteY0"/>
                    </a:cxn>
                    <a:cxn ang="0">
                      <a:pos x="connsiteX1" y="connsiteY1"/>
                    </a:cxn>
                  </a:cxnLst>
                  <a:rect l="l" t="t" r="r" b="b"/>
                  <a:pathLst>
                    <a:path h="347662">
                      <a:moveTo>
                        <a:pt x="0" y="0"/>
                      </a:moveTo>
                      <a:lnTo>
                        <a:pt x="0" y="347662"/>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8" name="任意多边形 37"/>
                <p:cNvSpPr/>
                <p:nvPr/>
              </p:nvSpPr>
              <p:spPr>
                <a:xfrm>
                  <a:off x="1433513" y="1652588"/>
                  <a:ext cx="180975" cy="0"/>
                </a:xfrm>
                <a:custGeom>
                  <a:avLst/>
                  <a:gdLst>
                    <a:gd name="connsiteX0" fmla="*/ 0 w 180975"/>
                    <a:gd name="connsiteY0" fmla="*/ 0 h 0"/>
                    <a:gd name="connsiteX1" fmla="*/ 180975 w 180975"/>
                    <a:gd name="connsiteY1" fmla="*/ 0 h 0"/>
                  </a:gdLst>
                  <a:ahLst/>
                  <a:cxnLst>
                    <a:cxn ang="0">
                      <a:pos x="connsiteX0" y="connsiteY0"/>
                    </a:cxn>
                    <a:cxn ang="0">
                      <a:pos x="connsiteX1" y="connsiteY1"/>
                    </a:cxn>
                  </a:cxnLst>
                  <a:rect l="l" t="t" r="r" b="b"/>
                  <a:pathLst>
                    <a:path w="180975">
                      <a:moveTo>
                        <a:pt x="0" y="0"/>
                      </a:moveTo>
                      <a:lnTo>
                        <a:pt x="180975"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9" name="任意多边形 38"/>
                <p:cNvSpPr/>
                <p:nvPr/>
              </p:nvSpPr>
              <p:spPr>
                <a:xfrm>
                  <a:off x="1843088" y="1652588"/>
                  <a:ext cx="452437" cy="0"/>
                </a:xfrm>
                <a:custGeom>
                  <a:avLst/>
                  <a:gdLst>
                    <a:gd name="connsiteX0" fmla="*/ 0 w 452437"/>
                    <a:gd name="connsiteY0" fmla="*/ 0 h 0"/>
                    <a:gd name="connsiteX1" fmla="*/ 452437 w 452437"/>
                    <a:gd name="connsiteY1" fmla="*/ 0 h 0"/>
                  </a:gdLst>
                  <a:ahLst/>
                  <a:cxnLst>
                    <a:cxn ang="0">
                      <a:pos x="connsiteX0" y="connsiteY0"/>
                    </a:cxn>
                    <a:cxn ang="0">
                      <a:pos x="connsiteX1" y="connsiteY1"/>
                    </a:cxn>
                  </a:cxnLst>
                  <a:rect l="l" t="t" r="r" b="b"/>
                  <a:pathLst>
                    <a:path w="452437">
                      <a:moveTo>
                        <a:pt x="0" y="0"/>
                      </a:moveTo>
                      <a:lnTo>
                        <a:pt x="452437"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0" name="任意多边形 39"/>
                <p:cNvSpPr/>
                <p:nvPr/>
              </p:nvSpPr>
              <p:spPr>
                <a:xfrm>
                  <a:off x="2500313" y="1652588"/>
                  <a:ext cx="490537" cy="0"/>
                </a:xfrm>
                <a:custGeom>
                  <a:avLst/>
                  <a:gdLst>
                    <a:gd name="connsiteX0" fmla="*/ 0 w 490537"/>
                    <a:gd name="connsiteY0" fmla="*/ 0 h 0"/>
                    <a:gd name="connsiteX1" fmla="*/ 490537 w 490537"/>
                    <a:gd name="connsiteY1" fmla="*/ 0 h 0"/>
                  </a:gdLst>
                  <a:ahLst/>
                  <a:cxnLst>
                    <a:cxn ang="0">
                      <a:pos x="connsiteX0" y="connsiteY0"/>
                    </a:cxn>
                    <a:cxn ang="0">
                      <a:pos x="connsiteX1" y="connsiteY1"/>
                    </a:cxn>
                  </a:cxnLst>
                  <a:rect l="l" t="t" r="r" b="b"/>
                  <a:pathLst>
                    <a:path w="490537">
                      <a:moveTo>
                        <a:pt x="0" y="0"/>
                      </a:moveTo>
                      <a:lnTo>
                        <a:pt x="490537"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1" name="任意多边形 40"/>
                <p:cNvSpPr/>
                <p:nvPr/>
              </p:nvSpPr>
              <p:spPr>
                <a:xfrm>
                  <a:off x="3195638" y="1652588"/>
                  <a:ext cx="461962" cy="0"/>
                </a:xfrm>
                <a:custGeom>
                  <a:avLst/>
                  <a:gdLst>
                    <a:gd name="connsiteX0" fmla="*/ 0 w 461962"/>
                    <a:gd name="connsiteY0" fmla="*/ 0 h 0"/>
                    <a:gd name="connsiteX1" fmla="*/ 461962 w 461962"/>
                    <a:gd name="connsiteY1" fmla="*/ 0 h 0"/>
                  </a:gdLst>
                  <a:ahLst/>
                  <a:cxnLst>
                    <a:cxn ang="0">
                      <a:pos x="connsiteX0" y="connsiteY0"/>
                    </a:cxn>
                    <a:cxn ang="0">
                      <a:pos x="connsiteX1" y="connsiteY1"/>
                    </a:cxn>
                  </a:cxnLst>
                  <a:rect l="l" t="t" r="r" b="b"/>
                  <a:pathLst>
                    <a:path w="461962">
                      <a:moveTo>
                        <a:pt x="0" y="0"/>
                      </a:moveTo>
                      <a:lnTo>
                        <a:pt x="461962"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2" name="任意多边形 41"/>
                <p:cNvSpPr/>
                <p:nvPr/>
              </p:nvSpPr>
              <p:spPr>
                <a:xfrm>
                  <a:off x="3881438" y="1652588"/>
                  <a:ext cx="171450" cy="0"/>
                </a:xfrm>
                <a:custGeom>
                  <a:avLst/>
                  <a:gdLst>
                    <a:gd name="connsiteX0" fmla="*/ 0 w 171450"/>
                    <a:gd name="connsiteY0" fmla="*/ 0 h 0"/>
                    <a:gd name="connsiteX1" fmla="*/ 171450 w 171450"/>
                    <a:gd name="connsiteY1" fmla="*/ 0 h 0"/>
                  </a:gdLst>
                  <a:ahLst/>
                  <a:cxnLst>
                    <a:cxn ang="0">
                      <a:pos x="connsiteX0" y="connsiteY0"/>
                    </a:cxn>
                    <a:cxn ang="0">
                      <a:pos x="connsiteX1" y="connsiteY1"/>
                    </a:cxn>
                  </a:cxnLst>
                  <a:rect l="l" t="t" r="r" b="b"/>
                  <a:pathLst>
                    <a:path w="171450">
                      <a:moveTo>
                        <a:pt x="0" y="0"/>
                      </a:moveTo>
                      <a:lnTo>
                        <a:pt x="171450"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3" name="组合 7"/>
          <p:cNvGrpSpPr/>
          <p:nvPr/>
        </p:nvGrpSpPr>
        <p:grpSpPr>
          <a:xfrm>
            <a:off x="548442" y="1242996"/>
            <a:ext cx="3553200" cy="461665"/>
            <a:chOff x="548443" y="1281397"/>
            <a:chExt cx="3553200" cy="461665"/>
          </a:xfrm>
        </p:grpSpPr>
        <p:sp>
          <p:nvSpPr>
            <p:cNvPr id="4" name="燕尾形 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3124573" cy="461665"/>
            </a:xfrm>
            <a:prstGeom prst="rect">
              <a:avLst/>
            </a:prstGeom>
          </p:spPr>
          <p:txBody>
            <a:bodyPr wrap="none">
              <a:spAutoFit/>
            </a:bodyPr>
            <a:lstStyle/>
            <a:p>
              <a:r>
                <a:rPr lang="en-US" altLang="zh-CN" sz="2400" b="1" dirty="0" smtClean="0"/>
                <a:t>1</a:t>
              </a:r>
              <a:r>
                <a:rPr lang="zh-CN" altLang="en-US" sz="2400" b="1" dirty="0" smtClean="0"/>
                <a:t>、计算机联锁的发展</a:t>
              </a:r>
              <a:endParaRPr lang="zh-CN" altLang="en-US" sz="2400" b="1" dirty="0"/>
            </a:p>
          </p:txBody>
        </p:sp>
      </p:grpSp>
      <p:sp>
        <p:nvSpPr>
          <p:cNvPr id="7" name="矩形 6"/>
          <p:cNvSpPr/>
          <p:nvPr/>
        </p:nvSpPr>
        <p:spPr>
          <a:xfrm>
            <a:off x="548442" y="1885938"/>
            <a:ext cx="11144328" cy="4851857"/>
          </a:xfrm>
          <a:prstGeom prst="rect">
            <a:avLst/>
          </a:prstGeom>
          <a:noFill/>
          <a:ln>
            <a:solidFill>
              <a:srgbClr val="00B050"/>
            </a:solidFill>
          </a:ln>
        </p:spPr>
        <p:txBody>
          <a:bodyPr wrap="square">
            <a:spAutoFit/>
          </a:bodyPr>
          <a:lstStyle/>
          <a:p>
            <a:pPr>
              <a:lnSpc>
                <a:spcPct val="150000"/>
              </a:lnSpc>
            </a:pPr>
            <a:r>
              <a:rPr lang="en-US" sz="2000" b="1" dirty="0" smtClean="0"/>
              <a:t>20</a:t>
            </a:r>
            <a:r>
              <a:rPr lang="zh-CN" altLang="en-US" sz="2000" b="1" dirty="0" smtClean="0"/>
              <a:t>世纪</a:t>
            </a:r>
            <a:r>
              <a:rPr lang="en-US" sz="2000" b="1" dirty="0" smtClean="0"/>
              <a:t>70</a:t>
            </a:r>
            <a:r>
              <a:rPr lang="zh-CN" altLang="en-US" sz="2000" b="1" dirty="0" smtClean="0"/>
              <a:t>年代后期，随着微电子技术、计算机技术、信息技术、容错技术的发展，各国相继研究计算机联锁，从系统软件入手，采用计算机的软件和其他一些电子、继电器件组成的硬件冗余结构，实现“故障</a:t>
            </a:r>
            <a:r>
              <a:rPr lang="en-US" altLang="zh-CN" sz="2000" b="1" dirty="0" smtClean="0"/>
              <a:t>—</a:t>
            </a:r>
            <a:r>
              <a:rPr lang="zh-CN" altLang="en-US" sz="2000" b="1" dirty="0" smtClean="0"/>
              <a:t>安全”。</a:t>
            </a:r>
            <a:endParaRPr lang="en-US" altLang="zh-CN" sz="2000" b="1" dirty="0" smtClean="0"/>
          </a:p>
          <a:p>
            <a:pPr>
              <a:lnSpc>
                <a:spcPct val="150000"/>
              </a:lnSpc>
            </a:pPr>
            <a:endParaRPr lang="zh-CN" altLang="en-US" sz="2000" b="1" dirty="0" smtClean="0"/>
          </a:p>
          <a:p>
            <a:pPr>
              <a:lnSpc>
                <a:spcPct val="150000"/>
              </a:lnSpc>
            </a:pPr>
            <a:r>
              <a:rPr lang="en-US" sz="2000" b="1" dirty="0" smtClean="0"/>
              <a:t>1978</a:t>
            </a:r>
            <a:r>
              <a:rPr lang="zh-CN" altLang="en-US" sz="2000" b="1" dirty="0" smtClean="0"/>
              <a:t>年，由瑞典</a:t>
            </a:r>
            <a:r>
              <a:rPr lang="en-US" sz="2000" b="1" dirty="0" smtClean="0"/>
              <a:t>ABB</a:t>
            </a:r>
            <a:r>
              <a:rPr lang="zh-CN" altLang="en-US" sz="2000" b="1" dirty="0" smtClean="0"/>
              <a:t>公司研制的世界上第一套计算机联锁控制系统在哥德堡站成功应用。</a:t>
            </a:r>
            <a:endParaRPr lang="en-US" altLang="zh-CN" sz="2000" b="1" dirty="0" smtClean="0"/>
          </a:p>
          <a:p>
            <a:pPr>
              <a:lnSpc>
                <a:spcPct val="150000"/>
              </a:lnSpc>
            </a:pPr>
            <a:endParaRPr lang="en-US" altLang="zh-CN" sz="2000" b="1" dirty="0" smtClean="0"/>
          </a:p>
          <a:p>
            <a:pPr>
              <a:lnSpc>
                <a:spcPct val="150000"/>
              </a:lnSpc>
            </a:pPr>
            <a:r>
              <a:rPr lang="en-US" sz="2000" b="1" dirty="0" smtClean="0"/>
              <a:t>1985</a:t>
            </a:r>
            <a:r>
              <a:rPr lang="zh-CN" altLang="en-US" sz="2000" b="1" dirty="0" smtClean="0"/>
              <a:t>年，英国的计算机联锁系统</a:t>
            </a:r>
            <a:r>
              <a:rPr lang="en-US" sz="2000" b="1" dirty="0" smtClean="0"/>
              <a:t>SSI</a:t>
            </a:r>
            <a:r>
              <a:rPr lang="zh-CN" altLang="en-US" sz="2000" b="1" dirty="0" smtClean="0"/>
              <a:t>在明斯顿车站正式使用</a:t>
            </a:r>
            <a:r>
              <a:rPr lang="en-US" sz="2000" b="1" dirty="0" smtClean="0"/>
              <a:t>,</a:t>
            </a:r>
            <a:r>
              <a:rPr lang="zh-CN" altLang="en-US" sz="2000" b="1" dirty="0" smtClean="0"/>
              <a:t>它采用三取二表决系统</a:t>
            </a:r>
            <a:r>
              <a:rPr lang="en-US" sz="2000" b="1" dirty="0" smtClean="0"/>
              <a:t>(TMP)</a:t>
            </a:r>
            <a:r>
              <a:rPr lang="zh-CN" altLang="en-US" sz="2000" b="1" dirty="0" smtClean="0"/>
              <a:t>的模式。</a:t>
            </a:r>
            <a:endParaRPr lang="en-US" altLang="zh-CN" sz="2000" b="1" dirty="0" smtClean="0"/>
          </a:p>
          <a:p>
            <a:pPr>
              <a:lnSpc>
                <a:spcPct val="150000"/>
              </a:lnSpc>
            </a:pPr>
            <a:endParaRPr lang="en-US" altLang="zh-CN" sz="2000" b="1" dirty="0" smtClean="0"/>
          </a:p>
          <a:p>
            <a:pPr>
              <a:lnSpc>
                <a:spcPct val="150000"/>
              </a:lnSpc>
            </a:pPr>
            <a:r>
              <a:rPr lang="en-US" sz="2000" b="1" dirty="0" smtClean="0"/>
              <a:t>1985</a:t>
            </a:r>
            <a:r>
              <a:rPr lang="zh-CN" altLang="en-US" sz="2000" b="1" dirty="0" smtClean="0"/>
              <a:t>年，以</a:t>
            </a:r>
            <a:r>
              <a:rPr lang="en-US" sz="2000" b="1" dirty="0" smtClean="0"/>
              <a:t>SIMIS</a:t>
            </a:r>
            <a:r>
              <a:rPr lang="zh-CN" altLang="en-US" sz="2000" b="1" dirty="0" smtClean="0"/>
              <a:t>系统为核心构成的车站联锁控制系统在德国慕尼黑</a:t>
            </a:r>
            <a:r>
              <a:rPr lang="en-US" sz="2000" b="1" dirty="0" smtClean="0"/>
              <a:t>—</a:t>
            </a:r>
            <a:r>
              <a:rPr lang="zh-CN" altLang="en-US" sz="2000" b="1" dirty="0" smtClean="0"/>
              <a:t>米滕瓦尔特区段的穆尔脑站交付使用。</a:t>
            </a:r>
            <a:endParaRPr lang="zh-CN" altLang="en-US" sz="2000" b="1" dirty="0"/>
          </a:p>
        </p:txBody>
      </p:sp>
      <p:grpSp>
        <p:nvGrpSpPr>
          <p:cNvPr id="8" name="组合 7"/>
          <p:cNvGrpSpPr/>
          <p:nvPr/>
        </p:nvGrpSpPr>
        <p:grpSpPr>
          <a:xfrm>
            <a:off x="6374210" y="4919676"/>
            <a:ext cx="4532742" cy="1038228"/>
            <a:chOff x="610794" y="2422532"/>
            <a:chExt cx="3461171" cy="1038228"/>
          </a:xfrm>
          <a:scene3d>
            <a:camera prst="orthographicFront">
              <a:rot lat="0" lon="0" rev="0"/>
            </a:camera>
            <a:lightRig rig="brightRoom" dir="t">
              <a:rot lat="0" lon="0" rev="600000"/>
            </a:lightRig>
          </a:scene3d>
        </p:grpSpPr>
        <p:sp>
          <p:nvSpPr>
            <p:cNvPr id="9" name="圆角矩形 8"/>
            <p:cNvSpPr/>
            <p:nvPr/>
          </p:nvSpPr>
          <p:spPr>
            <a:xfrm>
              <a:off x="610794" y="2422532"/>
              <a:ext cx="3461171" cy="1038228"/>
            </a:xfrm>
            <a:prstGeom prst="roundRect">
              <a:avLst>
                <a:gd name="adj" fmla="val 10000"/>
              </a:avLst>
            </a:prstGeom>
            <a:solidFill>
              <a:srgbClr val="FF9900"/>
            </a:solidFill>
            <a:ln>
              <a:noFill/>
            </a:ln>
            <a:effectLst>
              <a:outerShdw blurRad="57785" dist="33020" dir="3180000" algn="ctr">
                <a:srgbClr val="000000">
                  <a:alpha val="30000"/>
                </a:srgbClr>
              </a:outerShdw>
            </a:effectLst>
            <a:sp3d prstMaterial="metal">
              <a:bevelT w="38100" h="57150" prst="angle"/>
            </a:sp3d>
          </p:spPr>
          <p:style>
            <a:lnRef idx="2">
              <a:schemeClr val="lt1">
                <a:hueOff val="0"/>
                <a:satOff val="0"/>
                <a:lumOff val="0"/>
                <a:alphaOff val="0"/>
              </a:schemeClr>
            </a:lnRef>
            <a:fillRef idx="1">
              <a:schemeClr val="accent2">
                <a:hueOff val="-8543487"/>
                <a:satOff val="24962"/>
                <a:lumOff val="-4706"/>
                <a:alphaOff val="0"/>
              </a:schemeClr>
            </a:fillRef>
            <a:effectRef idx="0">
              <a:schemeClr val="accent2">
                <a:hueOff val="-8543487"/>
                <a:satOff val="24962"/>
                <a:lumOff val="-4706"/>
                <a:alphaOff val="0"/>
              </a:schemeClr>
            </a:effectRef>
            <a:fontRef idx="minor">
              <a:schemeClr val="lt1"/>
            </a:fontRef>
          </p:style>
        </p:sp>
        <p:sp>
          <p:nvSpPr>
            <p:cNvPr id="10" name="圆角矩形 8"/>
            <p:cNvSpPr/>
            <p:nvPr/>
          </p:nvSpPr>
          <p:spPr>
            <a:xfrm>
              <a:off x="641203" y="2452941"/>
              <a:ext cx="2420107" cy="977410"/>
            </a:xfrm>
            <a:prstGeom prst="rect">
              <a:avLst/>
            </a:prstGeom>
            <a:ln>
              <a:noFill/>
            </a:ln>
            <a:effectLst>
              <a:outerShdw blurRad="57785" dist="33020" dir="3180000" algn="ctr">
                <a:srgbClr val="000000">
                  <a:alpha val="30000"/>
                </a:srgbClr>
              </a:outerShdw>
            </a:effectLst>
            <a:sp3d prstMaterial="metal">
              <a:bevelT w="38100" h="57150" prst="angle"/>
            </a:sp3d>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defTabSz="1066800">
                <a:lnSpc>
                  <a:spcPct val="90000"/>
                </a:lnSpc>
                <a:spcBef>
                  <a:spcPct val="0"/>
                </a:spcBef>
                <a:spcAft>
                  <a:spcPct val="35000"/>
                </a:spcAft>
              </a:pPr>
              <a:r>
                <a:rPr lang="zh-CN" altLang="en-US" sz="2400" b="1" dirty="0" smtClean="0">
                  <a:latin typeface="+mj-ea"/>
                  <a:ea typeface="+mj-ea"/>
                </a:rPr>
                <a:t>英国</a:t>
              </a:r>
              <a:r>
                <a:rPr lang="en-US" altLang="zh-CN" sz="2400" b="1" dirty="0" smtClean="0">
                  <a:latin typeface="+mj-ea"/>
                  <a:ea typeface="+mj-ea"/>
                </a:rPr>
                <a:t>SSI</a:t>
              </a:r>
              <a:r>
                <a:rPr lang="zh-CN" altLang="en-US" sz="2400" b="1" dirty="0" smtClean="0">
                  <a:latin typeface="+mj-ea"/>
                  <a:ea typeface="+mj-ea"/>
                </a:rPr>
                <a:t>固态联锁系统</a:t>
              </a:r>
              <a:endParaRPr lang="zh-CN" altLang="en-US" sz="2400" b="1" kern="1200" dirty="0">
                <a:latin typeface="+mj-ea"/>
                <a:ea typeface="+mj-ea"/>
              </a:endParaRPr>
            </a:p>
          </p:txBody>
        </p:sp>
      </p:grpSp>
      <p:grpSp>
        <p:nvGrpSpPr>
          <p:cNvPr id="11" name="组合 10"/>
          <p:cNvGrpSpPr/>
          <p:nvPr/>
        </p:nvGrpSpPr>
        <p:grpSpPr>
          <a:xfrm>
            <a:off x="6068813" y="3708410"/>
            <a:ext cx="4532742" cy="1455249"/>
            <a:chOff x="876869" y="3568696"/>
            <a:chExt cx="3461171" cy="1455249"/>
          </a:xfrm>
        </p:grpSpPr>
        <p:grpSp>
          <p:nvGrpSpPr>
            <p:cNvPr id="12" name="组合 6"/>
            <p:cNvGrpSpPr/>
            <p:nvPr/>
          </p:nvGrpSpPr>
          <p:grpSpPr>
            <a:xfrm>
              <a:off x="876869" y="3568696"/>
              <a:ext cx="3461171" cy="1038228"/>
              <a:chOff x="305397" y="1211266"/>
              <a:chExt cx="3461171" cy="1038228"/>
            </a:xfrm>
            <a:scene3d>
              <a:camera prst="orthographicFront">
                <a:rot lat="0" lon="0" rev="0"/>
              </a:camera>
              <a:lightRig rig="brightRoom" dir="t">
                <a:rot lat="0" lon="0" rev="600000"/>
              </a:lightRig>
            </a:scene3d>
          </p:grpSpPr>
          <p:sp>
            <p:nvSpPr>
              <p:cNvPr id="16" name="圆角矩形 15"/>
              <p:cNvSpPr/>
              <p:nvPr/>
            </p:nvSpPr>
            <p:spPr>
              <a:xfrm>
                <a:off x="305397" y="1211266"/>
                <a:ext cx="3461171" cy="1038228"/>
              </a:xfrm>
              <a:prstGeom prst="roundRect">
                <a:avLst>
                  <a:gd name="adj" fmla="val 10000"/>
                </a:avLst>
              </a:prstGeom>
              <a:solidFill>
                <a:srgbClr val="92D050"/>
              </a:solidFill>
              <a:ln>
                <a:noFill/>
              </a:ln>
              <a:effectLst>
                <a:outerShdw blurRad="57785" dist="33020" dir="3180000" algn="ctr">
                  <a:srgbClr val="000000">
                    <a:alpha val="30000"/>
                  </a:srgbClr>
                </a:outerShdw>
              </a:effectLst>
              <a:sp3d prstMaterial="metal">
                <a:bevelT w="38100" h="57150" prst="angle"/>
              </a:sp3d>
            </p:spPr>
            <p:style>
              <a:lnRef idx="2">
                <a:schemeClr val="lt1">
                  <a:hueOff val="0"/>
                  <a:satOff val="0"/>
                  <a:lumOff val="0"/>
                  <a:alphaOff val="0"/>
                </a:schemeClr>
              </a:lnRef>
              <a:fillRef idx="1">
                <a:schemeClr val="accent2">
                  <a:hueOff val="-4271743"/>
                  <a:satOff val="12481"/>
                  <a:lumOff val="-2353"/>
                  <a:alphaOff val="0"/>
                </a:schemeClr>
              </a:fillRef>
              <a:effectRef idx="0">
                <a:schemeClr val="accent2">
                  <a:hueOff val="-4271743"/>
                  <a:satOff val="12481"/>
                  <a:lumOff val="-2353"/>
                  <a:alphaOff val="0"/>
                </a:schemeClr>
              </a:effectRef>
              <a:fontRef idx="minor">
                <a:schemeClr val="lt1"/>
              </a:fontRef>
            </p:style>
          </p:sp>
          <p:sp>
            <p:nvSpPr>
              <p:cNvPr id="17" name="圆角矩形 6"/>
              <p:cNvSpPr/>
              <p:nvPr/>
            </p:nvSpPr>
            <p:spPr>
              <a:xfrm>
                <a:off x="335806" y="1241675"/>
                <a:ext cx="2420107" cy="977410"/>
              </a:xfrm>
              <a:prstGeom prst="rect">
                <a:avLst/>
              </a:prstGeom>
              <a:ln>
                <a:noFill/>
              </a:ln>
              <a:effectLst>
                <a:outerShdw blurRad="57785" dist="33020" dir="3180000" algn="ctr">
                  <a:srgbClr val="000000">
                    <a:alpha val="30000"/>
                  </a:srgbClr>
                </a:outerShdw>
              </a:effectLst>
              <a:sp3d prstMaterial="metal">
                <a:bevelT w="38100" h="57150" prst="angle"/>
              </a:sp3d>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defTabSz="1066800">
                  <a:lnSpc>
                    <a:spcPct val="90000"/>
                  </a:lnSpc>
                  <a:spcBef>
                    <a:spcPct val="0"/>
                  </a:spcBef>
                  <a:spcAft>
                    <a:spcPct val="35000"/>
                  </a:spcAft>
                </a:pPr>
                <a:r>
                  <a:rPr lang="zh-CN" altLang="en-US" sz="2400" b="1" dirty="0" smtClean="0">
                    <a:latin typeface="+mj-ea"/>
                    <a:ea typeface="+mj-ea"/>
                  </a:rPr>
                  <a:t>瑞典</a:t>
                </a:r>
                <a:r>
                  <a:rPr lang="en-US" altLang="zh-CN" sz="2400" b="1" dirty="0" smtClean="0">
                    <a:latin typeface="+mj-ea"/>
                    <a:ea typeface="+mj-ea"/>
                  </a:rPr>
                  <a:t>EBILocK850</a:t>
                </a:r>
                <a:r>
                  <a:rPr lang="zh-CN" altLang="en-US" sz="2400" b="1" dirty="0" smtClean="0">
                    <a:latin typeface="+mj-ea"/>
                    <a:ea typeface="+mj-ea"/>
                  </a:rPr>
                  <a:t>型   计算机联锁系统</a:t>
                </a:r>
                <a:endParaRPr lang="zh-CN" altLang="en-US" sz="2400" b="1" kern="1200" dirty="0">
                  <a:latin typeface="+mj-ea"/>
                  <a:ea typeface="+mj-ea"/>
                </a:endParaRPr>
              </a:p>
            </p:txBody>
          </p:sp>
        </p:grpSp>
        <p:grpSp>
          <p:nvGrpSpPr>
            <p:cNvPr id="13" name="组合 9"/>
            <p:cNvGrpSpPr/>
            <p:nvPr/>
          </p:nvGrpSpPr>
          <p:grpSpPr>
            <a:xfrm>
              <a:off x="3663192" y="4349097"/>
              <a:ext cx="674848" cy="674848"/>
              <a:chOff x="3091720" y="1991667"/>
              <a:chExt cx="674848" cy="674848"/>
            </a:xfrm>
            <a:solidFill>
              <a:schemeClr val="accent4">
                <a:lumMod val="60000"/>
                <a:lumOff val="40000"/>
              </a:schemeClr>
            </a:solidFill>
            <a:scene3d>
              <a:camera prst="orthographicFront">
                <a:rot lat="0" lon="0" rev="0"/>
              </a:camera>
              <a:lightRig rig="contrasting" dir="t">
                <a:rot lat="0" lon="0" rev="7800000"/>
              </a:lightRig>
            </a:scene3d>
          </p:grpSpPr>
          <p:sp>
            <p:nvSpPr>
              <p:cNvPr id="14" name="下箭头 13"/>
              <p:cNvSpPr/>
              <p:nvPr/>
            </p:nvSpPr>
            <p:spPr>
              <a:xfrm>
                <a:off x="3091720" y="1991667"/>
                <a:ext cx="674848" cy="674848"/>
              </a:xfrm>
              <a:prstGeom prst="downArrow">
                <a:avLst>
                  <a:gd name="adj1" fmla="val 55000"/>
                  <a:gd name="adj2" fmla="val 45000"/>
                </a:avLst>
              </a:prstGeom>
              <a:grpFill/>
              <a:ln>
                <a:noFill/>
              </a:ln>
              <a:effectLst/>
              <a:sp3d>
                <a:bevelT w="139700" h="139700"/>
              </a:sp3d>
            </p:spPr>
            <p:style>
              <a:lnRef idx="2">
                <a:schemeClr val="accent2">
                  <a:tint val="40000"/>
                  <a:alpha val="90000"/>
                  <a:hueOff val="-8578433"/>
                  <a:satOff val="21636"/>
                  <a:lumOff val="-767"/>
                  <a:alphaOff val="0"/>
                </a:schemeClr>
              </a:lnRef>
              <a:fillRef idx="1">
                <a:schemeClr val="accent2">
                  <a:tint val="40000"/>
                  <a:alpha val="90000"/>
                  <a:hueOff val="-8578433"/>
                  <a:satOff val="21636"/>
                  <a:lumOff val="-767"/>
                  <a:alphaOff val="0"/>
                </a:schemeClr>
              </a:fillRef>
              <a:effectRef idx="0">
                <a:schemeClr val="accent2">
                  <a:tint val="40000"/>
                  <a:alpha val="90000"/>
                  <a:hueOff val="-8578433"/>
                  <a:satOff val="21636"/>
                  <a:lumOff val="-767"/>
                  <a:alphaOff val="0"/>
                </a:schemeClr>
              </a:effectRef>
              <a:fontRef idx="minor">
                <a:schemeClr val="dk1">
                  <a:hueOff val="0"/>
                  <a:satOff val="0"/>
                  <a:lumOff val="0"/>
                  <a:alphaOff val="0"/>
                </a:schemeClr>
              </a:fontRef>
            </p:style>
          </p:sp>
          <p:sp>
            <p:nvSpPr>
              <p:cNvPr id="15" name="下箭头 12"/>
              <p:cNvSpPr/>
              <p:nvPr/>
            </p:nvSpPr>
            <p:spPr>
              <a:xfrm>
                <a:off x="3243561" y="1991667"/>
                <a:ext cx="371166" cy="507823"/>
              </a:xfrm>
              <a:prstGeom prst="rect">
                <a:avLst/>
              </a:prstGeom>
              <a:grpFill/>
              <a:ln>
                <a:noFill/>
              </a:ln>
              <a:effectLst/>
              <a:sp3d>
                <a:bevelT w="139700" h="1397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zh-CN" altLang="en-US" sz="2400" b="1" kern="1200">
                  <a:latin typeface="+mj-ea"/>
                  <a:ea typeface="+mj-ea"/>
                </a:endParaRPr>
              </a:p>
            </p:txBody>
          </p:sp>
        </p:grpSp>
      </p:grpSp>
      <p:grpSp>
        <p:nvGrpSpPr>
          <p:cNvPr id="18" name="组合 17"/>
          <p:cNvGrpSpPr/>
          <p:nvPr/>
        </p:nvGrpSpPr>
        <p:grpSpPr>
          <a:xfrm>
            <a:off x="5763416" y="2497144"/>
            <a:ext cx="4532742" cy="1462170"/>
            <a:chOff x="571472" y="2357430"/>
            <a:chExt cx="3461171" cy="1462170"/>
          </a:xfrm>
        </p:grpSpPr>
        <p:grpSp>
          <p:nvGrpSpPr>
            <p:cNvPr id="19" name="组合 5"/>
            <p:cNvGrpSpPr/>
            <p:nvPr/>
          </p:nvGrpSpPr>
          <p:grpSpPr>
            <a:xfrm>
              <a:off x="571472" y="2357430"/>
              <a:ext cx="3461171" cy="1038228"/>
              <a:chOff x="0" y="0"/>
              <a:chExt cx="3461171" cy="1038228"/>
            </a:xfrm>
            <a:scene3d>
              <a:camera prst="orthographicFront">
                <a:rot lat="0" lon="0" rev="0"/>
              </a:camera>
              <a:lightRig rig="brightRoom" dir="t">
                <a:rot lat="0" lon="0" rev="600000"/>
              </a:lightRig>
            </a:scene3d>
          </p:grpSpPr>
          <p:sp>
            <p:nvSpPr>
              <p:cNvPr id="23" name="圆角矩形 22"/>
              <p:cNvSpPr/>
              <p:nvPr/>
            </p:nvSpPr>
            <p:spPr>
              <a:xfrm>
                <a:off x="0" y="0"/>
                <a:ext cx="3461171" cy="1038228"/>
              </a:xfrm>
              <a:prstGeom prst="roundRect">
                <a:avLst>
                  <a:gd name="adj" fmla="val 10000"/>
                </a:avLst>
              </a:prstGeom>
              <a:solidFill>
                <a:srgbClr val="00B0F0"/>
              </a:solidFill>
              <a:ln>
                <a:noFill/>
              </a:ln>
              <a:effectLst>
                <a:outerShdw blurRad="57785" dist="33020" dir="3180000" algn="ctr">
                  <a:srgbClr val="000000">
                    <a:alpha val="30000"/>
                  </a:srgbClr>
                </a:outerShdw>
              </a:effectLst>
              <a:sp3d prstMaterial="metal">
                <a:bevelT w="38100" h="57150" prst="angle"/>
              </a:sp3d>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4" name="圆角矩形 4"/>
              <p:cNvSpPr/>
              <p:nvPr/>
            </p:nvSpPr>
            <p:spPr>
              <a:xfrm>
                <a:off x="30409" y="30409"/>
                <a:ext cx="2340841" cy="977410"/>
              </a:xfrm>
              <a:prstGeom prst="rect">
                <a:avLst/>
              </a:prstGeom>
              <a:ln>
                <a:noFill/>
              </a:ln>
              <a:effectLst>
                <a:outerShdw blurRad="57785" dist="33020" dir="3180000" algn="ctr">
                  <a:srgbClr val="000000">
                    <a:alpha val="30000"/>
                  </a:srgbClr>
                </a:outerShdw>
              </a:effectLst>
              <a:sp3d prstMaterial="metal">
                <a:bevelT w="38100" h="57150" prst="angle"/>
              </a:sp3d>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defTabSz="1066800">
                  <a:lnSpc>
                    <a:spcPct val="90000"/>
                  </a:lnSpc>
                  <a:spcBef>
                    <a:spcPct val="0"/>
                  </a:spcBef>
                  <a:spcAft>
                    <a:spcPct val="35000"/>
                  </a:spcAft>
                </a:pPr>
                <a:r>
                  <a:rPr lang="zh-CN" altLang="en-US" sz="2400" b="1" dirty="0" smtClean="0">
                    <a:latin typeface="+mj-ea"/>
                    <a:ea typeface="+mj-ea"/>
                  </a:rPr>
                  <a:t>德国</a:t>
                </a:r>
                <a:r>
                  <a:rPr lang="en-US" altLang="zh-CN" sz="2400" b="1" dirty="0" smtClean="0">
                    <a:latin typeface="+mj-ea"/>
                    <a:ea typeface="+mj-ea"/>
                  </a:rPr>
                  <a:t>SIMIS</a:t>
                </a:r>
                <a:r>
                  <a:rPr lang="zh-CN" altLang="en-US" sz="2400" b="1" dirty="0" smtClean="0">
                    <a:latin typeface="+mj-ea"/>
                    <a:ea typeface="+mj-ea"/>
                  </a:rPr>
                  <a:t>系统</a:t>
                </a:r>
                <a:endParaRPr lang="zh-CN" altLang="en-US" sz="2400" b="1" kern="1200" dirty="0">
                  <a:latin typeface="+mj-ea"/>
                  <a:ea typeface="+mj-ea"/>
                </a:endParaRPr>
              </a:p>
            </p:txBody>
          </p:sp>
        </p:grpSp>
        <p:grpSp>
          <p:nvGrpSpPr>
            <p:cNvPr id="20" name="组合 8"/>
            <p:cNvGrpSpPr/>
            <p:nvPr/>
          </p:nvGrpSpPr>
          <p:grpSpPr>
            <a:xfrm>
              <a:off x="3357794" y="3144752"/>
              <a:ext cx="674848" cy="674848"/>
              <a:chOff x="2786322" y="787322"/>
              <a:chExt cx="674848" cy="674848"/>
            </a:xfrm>
            <a:solidFill>
              <a:schemeClr val="accent2">
                <a:lumMod val="60000"/>
                <a:lumOff val="40000"/>
              </a:schemeClr>
            </a:solidFill>
            <a:scene3d>
              <a:camera prst="orthographicFront">
                <a:rot lat="0" lon="0" rev="0"/>
              </a:camera>
              <a:lightRig rig="contrasting" dir="t">
                <a:rot lat="0" lon="0" rev="7800000"/>
              </a:lightRig>
            </a:scene3d>
          </p:grpSpPr>
          <p:sp>
            <p:nvSpPr>
              <p:cNvPr id="21" name="下箭头 12"/>
              <p:cNvSpPr/>
              <p:nvPr/>
            </p:nvSpPr>
            <p:spPr>
              <a:xfrm>
                <a:off x="2786322" y="787322"/>
                <a:ext cx="674848" cy="674848"/>
              </a:xfrm>
              <a:prstGeom prst="downArrow">
                <a:avLst>
                  <a:gd name="adj1" fmla="val 55000"/>
                  <a:gd name="adj2" fmla="val 45000"/>
                </a:avLst>
              </a:prstGeom>
              <a:grpFill/>
              <a:ln>
                <a:noFill/>
              </a:ln>
              <a:effectLst/>
              <a:sp3d>
                <a:bevelT w="139700" h="139700"/>
              </a:sp3d>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sp>
          <p:sp>
            <p:nvSpPr>
              <p:cNvPr id="22" name="下箭头 10"/>
              <p:cNvSpPr/>
              <p:nvPr/>
            </p:nvSpPr>
            <p:spPr>
              <a:xfrm>
                <a:off x="2938163" y="787322"/>
                <a:ext cx="371166" cy="507823"/>
              </a:xfrm>
              <a:prstGeom prst="rect">
                <a:avLst/>
              </a:prstGeom>
              <a:grpFill/>
              <a:ln>
                <a:noFill/>
              </a:ln>
              <a:effectLst/>
              <a:sp3d>
                <a:bevelT w="139700" h="1397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zh-CN" altLang="en-US" sz="2400" b="1" kern="1200">
                  <a:latin typeface="+mj-ea"/>
                  <a:ea typeface="+mj-ea"/>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3" name="组合 7"/>
          <p:cNvGrpSpPr/>
          <p:nvPr/>
        </p:nvGrpSpPr>
        <p:grpSpPr>
          <a:xfrm>
            <a:off x="548442" y="1242996"/>
            <a:ext cx="3553200" cy="461665"/>
            <a:chOff x="548443" y="1281397"/>
            <a:chExt cx="3553200" cy="461665"/>
          </a:xfrm>
        </p:grpSpPr>
        <p:sp>
          <p:nvSpPr>
            <p:cNvPr id="4" name="燕尾形 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3124573" cy="461665"/>
            </a:xfrm>
            <a:prstGeom prst="rect">
              <a:avLst/>
            </a:prstGeom>
          </p:spPr>
          <p:txBody>
            <a:bodyPr wrap="none">
              <a:spAutoFit/>
            </a:bodyPr>
            <a:lstStyle/>
            <a:p>
              <a:r>
                <a:rPr lang="en-US" altLang="zh-CN" sz="2400" b="1" dirty="0" smtClean="0"/>
                <a:t>1</a:t>
              </a:r>
              <a:r>
                <a:rPr lang="zh-CN" altLang="en-US" sz="2400" b="1" dirty="0" smtClean="0"/>
                <a:t>、计算机联锁的发展</a:t>
              </a:r>
              <a:endParaRPr lang="zh-CN" altLang="en-US" sz="2400" b="1" dirty="0"/>
            </a:p>
          </p:txBody>
        </p:sp>
      </p:grpSp>
      <p:sp>
        <p:nvSpPr>
          <p:cNvPr id="7" name="矩形 6"/>
          <p:cNvSpPr/>
          <p:nvPr/>
        </p:nvSpPr>
        <p:spPr>
          <a:xfrm>
            <a:off x="548442" y="1743062"/>
            <a:ext cx="11144328" cy="1477328"/>
          </a:xfrm>
          <a:prstGeom prst="rect">
            <a:avLst/>
          </a:prstGeom>
          <a:solidFill>
            <a:schemeClr val="bg1"/>
          </a:solidFill>
          <a:ln>
            <a:solidFill>
              <a:srgbClr val="00B050"/>
            </a:solidFill>
          </a:ln>
        </p:spPr>
        <p:txBody>
          <a:bodyPr wrap="square">
            <a:spAutoFit/>
          </a:bodyPr>
          <a:lstStyle/>
          <a:p>
            <a:pPr>
              <a:lnSpc>
                <a:spcPct val="150000"/>
              </a:lnSpc>
            </a:pPr>
            <a:r>
              <a:rPr lang="zh-CN" altLang="en-US" sz="2000" b="1" dirty="0" smtClean="0"/>
              <a:t>我国家算机联锁系统研制始于</a:t>
            </a:r>
            <a:r>
              <a:rPr lang="en-US" sz="2000" b="1" dirty="0" smtClean="0"/>
              <a:t>1983</a:t>
            </a:r>
            <a:r>
              <a:rPr lang="zh-CN" altLang="en-US" sz="2000" b="1" dirty="0" smtClean="0"/>
              <a:t>年。</a:t>
            </a:r>
            <a:endParaRPr lang="en-US" altLang="zh-CN" sz="2000" b="1" dirty="0" smtClean="0"/>
          </a:p>
          <a:p>
            <a:pPr>
              <a:lnSpc>
                <a:spcPct val="150000"/>
              </a:lnSpc>
            </a:pPr>
            <a:r>
              <a:rPr lang="en-US" sz="2000" b="1" dirty="0" smtClean="0"/>
              <a:t>1984</a:t>
            </a:r>
            <a:r>
              <a:rPr lang="zh-CN" altLang="en-US" sz="2000" b="1" dirty="0" smtClean="0"/>
              <a:t>年铁道部通信信号总公司研究设计院研制生产出了国内第一个车站计算机联锁控制系统，并成功地应用于地方铁路，</a:t>
            </a:r>
            <a:r>
              <a:rPr lang="en-US" sz="2000" b="1" dirty="0" smtClean="0"/>
              <a:t>1989</a:t>
            </a:r>
            <a:r>
              <a:rPr lang="zh-CN" altLang="en-US" sz="2000" b="1" dirty="0" smtClean="0"/>
              <a:t>年开始应用于国家铁路，</a:t>
            </a:r>
            <a:r>
              <a:rPr lang="en-US" sz="2000" b="1" dirty="0" smtClean="0"/>
              <a:t>20</a:t>
            </a:r>
            <a:r>
              <a:rPr lang="zh-CN" altLang="en-US" sz="2000" b="1" dirty="0" smtClean="0"/>
              <a:t>世纪</a:t>
            </a:r>
            <a:r>
              <a:rPr lang="en-US" sz="2000" b="1" dirty="0" smtClean="0"/>
              <a:t>90</a:t>
            </a:r>
            <a:r>
              <a:rPr lang="zh-CN" altLang="en-US" sz="2000" b="1" dirty="0" smtClean="0"/>
              <a:t>年代予以推广。</a:t>
            </a:r>
            <a:endParaRPr lang="zh-CN" altLang="en-US" sz="2000" b="1" dirty="0"/>
          </a:p>
        </p:txBody>
      </p:sp>
      <p:pic>
        <p:nvPicPr>
          <p:cNvPr id="35843" name="Picture 3"/>
          <p:cNvPicPr>
            <a:picLocks noChangeAspect="1" noChangeArrowheads="1"/>
          </p:cNvPicPr>
          <p:nvPr/>
        </p:nvPicPr>
        <p:blipFill>
          <a:blip r:embed="rId2"/>
          <a:srcRect/>
          <a:stretch>
            <a:fillRect/>
          </a:stretch>
        </p:blipFill>
        <p:spPr bwMode="auto">
          <a:xfrm>
            <a:off x="548442" y="3957640"/>
            <a:ext cx="6248400" cy="3062284"/>
          </a:xfrm>
          <a:prstGeom prst="rect">
            <a:avLst/>
          </a:prstGeom>
          <a:noFill/>
          <a:ln w="9525">
            <a:noFill/>
            <a:miter lim="800000"/>
            <a:headEnd/>
            <a:tailEnd/>
          </a:ln>
          <a:effectLst/>
        </p:spPr>
      </p:pic>
      <p:pic>
        <p:nvPicPr>
          <p:cNvPr id="35844" name="Picture 4"/>
          <p:cNvPicPr>
            <a:picLocks noChangeAspect="1" noChangeArrowheads="1"/>
          </p:cNvPicPr>
          <p:nvPr/>
        </p:nvPicPr>
        <p:blipFill>
          <a:blip r:embed="rId3"/>
          <a:srcRect/>
          <a:stretch>
            <a:fillRect/>
          </a:stretch>
        </p:blipFill>
        <p:spPr bwMode="auto">
          <a:xfrm>
            <a:off x="7120738" y="4886334"/>
            <a:ext cx="3276600" cy="704850"/>
          </a:xfrm>
          <a:prstGeom prst="rect">
            <a:avLst/>
          </a:prstGeom>
          <a:noFill/>
          <a:ln w="9525">
            <a:noFill/>
            <a:miter lim="800000"/>
            <a:headEnd/>
            <a:tailEnd/>
          </a:ln>
          <a:effectLst/>
        </p:spPr>
      </p:pic>
      <p:sp>
        <p:nvSpPr>
          <p:cNvPr id="11" name="矩形 10"/>
          <p:cNvSpPr/>
          <p:nvPr/>
        </p:nvSpPr>
        <p:spPr>
          <a:xfrm>
            <a:off x="7120738" y="4100516"/>
            <a:ext cx="3001143" cy="400110"/>
          </a:xfrm>
          <a:prstGeom prst="rect">
            <a:avLst/>
          </a:prstGeom>
        </p:spPr>
        <p:txBody>
          <a:bodyPr wrap="none">
            <a:spAutoFit/>
          </a:bodyPr>
          <a:lstStyle/>
          <a:p>
            <a:r>
              <a:rPr lang="en-US" sz="2000" b="1" dirty="0" smtClean="0">
                <a:solidFill>
                  <a:srgbClr val="0000FF"/>
                </a:solidFill>
              </a:rPr>
              <a:t>DS6-60</a:t>
            </a:r>
            <a:r>
              <a:rPr lang="zh-CN" altLang="en-US" sz="2000" b="1" dirty="0" smtClean="0">
                <a:solidFill>
                  <a:srgbClr val="0000FF"/>
                </a:solidFill>
              </a:rPr>
              <a:t>型计算机连锁系统</a:t>
            </a:r>
            <a:endParaRPr lang="zh-CN" altLang="en-US" sz="2000" b="1" dirty="0">
              <a:solidFill>
                <a:srgbClr val="0000FF"/>
              </a:solidFill>
            </a:endParaRPr>
          </a:p>
        </p:txBody>
      </p:sp>
      <p:sp>
        <p:nvSpPr>
          <p:cNvPr id="12" name="矩形 11"/>
          <p:cNvSpPr/>
          <p:nvPr/>
        </p:nvSpPr>
        <p:spPr>
          <a:xfrm>
            <a:off x="6977862" y="6029342"/>
            <a:ext cx="4980851" cy="461665"/>
          </a:xfrm>
          <a:prstGeom prst="rect">
            <a:avLst/>
          </a:prstGeom>
        </p:spPr>
        <p:txBody>
          <a:bodyPr wrap="none">
            <a:spAutoFit/>
          </a:bodyPr>
          <a:lstStyle/>
          <a:p>
            <a:r>
              <a:rPr lang="zh-CN" altLang="en-US" sz="2400" b="1" dirty="0" smtClean="0"/>
              <a:t>应用：长春轻轨</a:t>
            </a:r>
            <a:r>
              <a:rPr lang="en-US" sz="2400" b="1" dirty="0" smtClean="0"/>
              <a:t>4</a:t>
            </a:r>
            <a:r>
              <a:rPr lang="zh-CN" altLang="en-US" sz="2400" b="1" dirty="0" smtClean="0"/>
              <a:t>号线南三环车辆段</a:t>
            </a:r>
            <a:endParaRPr lang="zh-CN" altLang="en-US" sz="2400" b="1" dirty="0"/>
          </a:p>
        </p:txBody>
      </p:sp>
      <p:sp>
        <p:nvSpPr>
          <p:cNvPr id="13" name="矩形 12"/>
          <p:cNvSpPr/>
          <p:nvPr/>
        </p:nvSpPr>
        <p:spPr>
          <a:xfrm>
            <a:off x="548442" y="1743062"/>
            <a:ext cx="11144328" cy="1938992"/>
          </a:xfrm>
          <a:prstGeom prst="rect">
            <a:avLst/>
          </a:prstGeom>
          <a:solidFill>
            <a:schemeClr val="bg1"/>
          </a:solidFill>
          <a:ln>
            <a:solidFill>
              <a:srgbClr val="00B050"/>
            </a:solidFill>
          </a:ln>
        </p:spPr>
        <p:txBody>
          <a:bodyPr wrap="square">
            <a:spAutoFit/>
          </a:bodyPr>
          <a:lstStyle/>
          <a:p>
            <a:pPr>
              <a:lnSpc>
                <a:spcPct val="150000"/>
              </a:lnSpc>
            </a:pPr>
            <a:r>
              <a:rPr lang="zh-CN" altLang="en-US" sz="2000" b="1" dirty="0" smtClean="0"/>
              <a:t>我国家算机联锁系统研制始于</a:t>
            </a:r>
            <a:r>
              <a:rPr lang="en-US" sz="2000" b="1" dirty="0" smtClean="0"/>
              <a:t>1983</a:t>
            </a:r>
            <a:r>
              <a:rPr lang="zh-CN" altLang="en-US" sz="2000" b="1" dirty="0" smtClean="0"/>
              <a:t>年。</a:t>
            </a:r>
            <a:endParaRPr lang="en-US" altLang="zh-CN" sz="2000" b="1" dirty="0" smtClean="0"/>
          </a:p>
          <a:p>
            <a:pPr>
              <a:lnSpc>
                <a:spcPct val="150000"/>
              </a:lnSpc>
            </a:pPr>
            <a:r>
              <a:rPr lang="en-US" sz="2000" b="1" dirty="0" smtClean="0"/>
              <a:t>1984</a:t>
            </a:r>
            <a:r>
              <a:rPr lang="zh-CN" altLang="en-US" sz="2000" b="1" dirty="0" smtClean="0"/>
              <a:t>年铁道部通信信号总公司研究设计院研制生产出了国内第一个车站计算机联锁控制系统，并成功地应用于梅山矿地下运输线，后陆续在冶金、矿山等铁路适用。</a:t>
            </a:r>
            <a:endParaRPr lang="en-US" altLang="zh-CN" sz="2000" b="1" dirty="0" smtClean="0"/>
          </a:p>
          <a:p>
            <a:pPr>
              <a:lnSpc>
                <a:spcPct val="150000"/>
              </a:lnSpc>
            </a:pPr>
            <a:r>
              <a:rPr lang="en-US" sz="2000" b="1" dirty="0" smtClean="0"/>
              <a:t>1989</a:t>
            </a:r>
            <a:r>
              <a:rPr lang="zh-CN" altLang="en-US" sz="2000" b="1" dirty="0" smtClean="0"/>
              <a:t>年开始应用于国家铁路，</a:t>
            </a:r>
            <a:r>
              <a:rPr lang="en-US" sz="2000" b="1" dirty="0" smtClean="0"/>
              <a:t>20</a:t>
            </a:r>
            <a:r>
              <a:rPr lang="zh-CN" altLang="en-US" sz="2000" b="1" dirty="0" smtClean="0"/>
              <a:t>世纪</a:t>
            </a:r>
            <a:r>
              <a:rPr lang="en-US" sz="2000" b="1" dirty="0" smtClean="0"/>
              <a:t>90</a:t>
            </a:r>
            <a:r>
              <a:rPr lang="zh-CN" altLang="en-US" sz="2000" b="1" dirty="0" smtClean="0"/>
              <a:t>年代予以推广。</a:t>
            </a:r>
            <a:endParaRPr lang="zh-CN" altLang="en-US" sz="2000" b="1"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3" name="组合 7"/>
          <p:cNvGrpSpPr/>
          <p:nvPr/>
        </p:nvGrpSpPr>
        <p:grpSpPr>
          <a:xfrm>
            <a:off x="548442" y="1242996"/>
            <a:ext cx="3553200" cy="461665"/>
            <a:chOff x="548443" y="1281397"/>
            <a:chExt cx="3553200" cy="461665"/>
          </a:xfrm>
        </p:grpSpPr>
        <p:sp>
          <p:nvSpPr>
            <p:cNvPr id="4" name="燕尾形 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3124573" cy="461665"/>
            </a:xfrm>
            <a:prstGeom prst="rect">
              <a:avLst/>
            </a:prstGeom>
          </p:spPr>
          <p:txBody>
            <a:bodyPr wrap="none">
              <a:spAutoFit/>
            </a:bodyPr>
            <a:lstStyle/>
            <a:p>
              <a:r>
                <a:rPr lang="en-US" altLang="zh-CN" sz="2400" b="1" dirty="0" smtClean="0"/>
                <a:t>1</a:t>
              </a:r>
              <a:r>
                <a:rPr lang="zh-CN" altLang="en-US" sz="2400" b="1" dirty="0" smtClean="0"/>
                <a:t>、计算机联锁的发展</a:t>
              </a:r>
              <a:endParaRPr lang="zh-CN" altLang="en-US" sz="2400" b="1" dirty="0"/>
            </a:p>
          </p:txBody>
        </p:sp>
      </p:grpSp>
      <p:sp>
        <p:nvSpPr>
          <p:cNvPr id="7" name="矩形 6"/>
          <p:cNvSpPr/>
          <p:nvPr/>
        </p:nvSpPr>
        <p:spPr>
          <a:xfrm>
            <a:off x="5406226" y="5886466"/>
            <a:ext cx="6118225" cy="1065228"/>
          </a:xfrm>
          <a:prstGeom prst="rect">
            <a:avLst/>
          </a:prstGeom>
          <a:ln>
            <a:solidFill>
              <a:srgbClr val="00B050"/>
            </a:solidFill>
          </a:ln>
        </p:spPr>
        <p:txBody>
          <a:bodyPr>
            <a:spAutoFit/>
          </a:bodyPr>
          <a:lstStyle/>
          <a:p>
            <a:pPr>
              <a:lnSpc>
                <a:spcPct val="150000"/>
              </a:lnSpc>
            </a:pPr>
            <a:r>
              <a:rPr lang="zh-CN" altLang="en-US" sz="2000" b="1" dirty="0" smtClean="0"/>
              <a:t>实现了我国铁路信号控制系统由第</a:t>
            </a:r>
            <a:r>
              <a:rPr lang="en-US" sz="2000" b="1" dirty="0" smtClean="0"/>
              <a:t>2</a:t>
            </a:r>
            <a:r>
              <a:rPr lang="zh-CN" altLang="en-US" sz="2000" b="1" dirty="0" smtClean="0"/>
              <a:t>、第</a:t>
            </a:r>
            <a:r>
              <a:rPr lang="en-US" sz="2000" b="1" dirty="0" smtClean="0"/>
              <a:t>3</a:t>
            </a:r>
            <a:r>
              <a:rPr lang="zh-CN" altLang="en-US" sz="2000" b="1" dirty="0" smtClean="0"/>
              <a:t>到第</a:t>
            </a:r>
            <a:r>
              <a:rPr lang="en-US" sz="2000" b="1" dirty="0" smtClean="0"/>
              <a:t>4</a:t>
            </a:r>
            <a:r>
              <a:rPr lang="zh-CN" altLang="en-US" sz="2000" b="1" dirty="0" smtClean="0"/>
              <a:t>代的跨越式发展</a:t>
            </a:r>
            <a:r>
              <a:rPr lang="zh-CN" altLang="en-US" dirty="0" smtClean="0"/>
              <a:t>。</a:t>
            </a:r>
            <a:endParaRPr lang="zh-CN" altLang="en-US" dirty="0"/>
          </a:p>
        </p:txBody>
      </p:sp>
      <p:graphicFrame>
        <p:nvGraphicFramePr>
          <p:cNvPr id="8" name="表格 7"/>
          <p:cNvGraphicFramePr>
            <a:graphicFrameLocks noGrp="1"/>
          </p:cNvGraphicFramePr>
          <p:nvPr/>
        </p:nvGraphicFramePr>
        <p:xfrm>
          <a:off x="477004" y="2314566"/>
          <a:ext cx="4286280" cy="4465320"/>
        </p:xfrm>
        <a:graphic>
          <a:graphicData uri="http://schemas.openxmlformats.org/drawingml/2006/table">
            <a:tbl>
              <a:tblPr firstRow="1" bandRow="1">
                <a:tableStyleId>{69CF1AB2-1976-4502-BF36-3FF5EA218861}</a:tableStyleId>
              </a:tblPr>
              <a:tblGrid>
                <a:gridCol w="1714512"/>
                <a:gridCol w="2571768"/>
              </a:tblGrid>
              <a:tr h="1143008">
                <a:tc>
                  <a:txBody>
                    <a:bodyPr/>
                    <a:lstStyle/>
                    <a:p>
                      <a:pPr algn="ctr">
                        <a:lnSpc>
                          <a:spcPct val="150000"/>
                        </a:lnSpc>
                      </a:pPr>
                      <a:r>
                        <a:rPr lang="zh-CN" altLang="en-US" sz="2000" b="1" dirty="0" smtClean="0"/>
                        <a:t>双机热备型</a:t>
                      </a:r>
                      <a:endParaRPr lang="zh-CN" altLang="en-US" sz="2000" b="1" dirty="0"/>
                    </a:p>
                  </a:txBody>
                  <a:tcPr anchor="ctr"/>
                </a:tc>
                <a:tc>
                  <a:txBody>
                    <a:bodyPr/>
                    <a:lstStyle/>
                    <a:p>
                      <a:pPr marL="457200" indent="-457200" algn="l">
                        <a:lnSpc>
                          <a:spcPct val="125000"/>
                        </a:lnSpc>
                        <a:buFont typeface="+mj-ea"/>
                        <a:buAutoNum type="circleNumDbPlain"/>
                      </a:pPr>
                      <a:r>
                        <a:rPr lang="en-US" sz="2000" b="1" dirty="0" smtClean="0"/>
                        <a:t>TYJL-</a:t>
                      </a:r>
                      <a:r>
                        <a:rPr lang="en-US" altLang="zh-CN" sz="2000" b="1" dirty="0" smtClean="0"/>
                        <a:t>Ⅱ</a:t>
                      </a:r>
                      <a:r>
                        <a:rPr lang="zh-CN" altLang="en-US" sz="2000" b="1" dirty="0" smtClean="0"/>
                        <a:t>型</a:t>
                      </a:r>
                      <a:endParaRPr lang="en-US" altLang="zh-CN" sz="2000" b="1" dirty="0" smtClean="0"/>
                    </a:p>
                    <a:p>
                      <a:pPr marL="457200" indent="-457200" algn="l">
                        <a:lnSpc>
                          <a:spcPct val="125000"/>
                        </a:lnSpc>
                        <a:buFont typeface="+mj-ea"/>
                        <a:buAutoNum type="circleNumDbPlain"/>
                      </a:pPr>
                      <a:r>
                        <a:rPr lang="en-US" sz="2000" b="1" dirty="0" smtClean="0"/>
                        <a:t>DS6-11</a:t>
                      </a:r>
                      <a:r>
                        <a:rPr lang="zh-CN" altLang="en-US" sz="2000" b="1" dirty="0" smtClean="0"/>
                        <a:t>型</a:t>
                      </a:r>
                      <a:endParaRPr lang="en-US" altLang="zh-CN" sz="2000" b="1" dirty="0" smtClean="0"/>
                    </a:p>
                    <a:p>
                      <a:pPr marL="457200" indent="-457200" algn="l">
                        <a:lnSpc>
                          <a:spcPct val="125000"/>
                        </a:lnSpc>
                        <a:buFont typeface="+mj-ea"/>
                        <a:buAutoNum type="circleNumDbPlain"/>
                      </a:pPr>
                      <a:r>
                        <a:rPr lang="en-US" sz="2000" b="1" dirty="0" smtClean="0"/>
                        <a:t>JD-IA</a:t>
                      </a:r>
                      <a:r>
                        <a:rPr lang="zh-CN" altLang="en-US" sz="2000" b="1" dirty="0" smtClean="0"/>
                        <a:t>型</a:t>
                      </a:r>
                      <a:endParaRPr lang="en-US" altLang="zh-CN" sz="2000" b="1" dirty="0" smtClean="0"/>
                    </a:p>
                    <a:p>
                      <a:pPr marL="457200" indent="-457200" algn="l">
                        <a:lnSpc>
                          <a:spcPct val="125000"/>
                        </a:lnSpc>
                        <a:buFont typeface="+mj-ea"/>
                        <a:buAutoNum type="circleNumDbPlain"/>
                      </a:pPr>
                      <a:r>
                        <a:rPr lang="en-US" sz="2000" b="1" dirty="0" smtClean="0"/>
                        <a:t>VPI</a:t>
                      </a:r>
                      <a:r>
                        <a:rPr lang="zh-CN" altLang="en-US" sz="2000" b="1" dirty="0" smtClean="0"/>
                        <a:t>型</a:t>
                      </a:r>
                      <a:endParaRPr lang="en-US" altLang="zh-CN" sz="2000" b="1" dirty="0" smtClean="0"/>
                    </a:p>
                    <a:p>
                      <a:pPr marL="457200" indent="-457200" algn="l">
                        <a:lnSpc>
                          <a:spcPct val="125000"/>
                        </a:lnSpc>
                        <a:buFont typeface="+mj-ea"/>
                        <a:buAutoNum type="circleNumDbPlain"/>
                      </a:pPr>
                      <a:r>
                        <a:rPr lang="en-US" sz="2000" b="1" dirty="0" smtClean="0"/>
                        <a:t>CIS-1</a:t>
                      </a:r>
                      <a:r>
                        <a:rPr lang="zh-CN" altLang="en-US" sz="2000" b="1" dirty="0" smtClean="0"/>
                        <a:t>型</a:t>
                      </a:r>
                      <a:endParaRPr lang="zh-CN" altLang="en-US" sz="2000" b="1" dirty="0"/>
                    </a:p>
                  </a:txBody>
                  <a:tcPr anchor="ctr"/>
                </a:tc>
              </a:tr>
              <a:tr h="692585">
                <a:tc>
                  <a:txBody>
                    <a:bodyPr/>
                    <a:lstStyle/>
                    <a:p>
                      <a:pPr algn="ctr">
                        <a:lnSpc>
                          <a:spcPct val="150000"/>
                        </a:lnSpc>
                      </a:pPr>
                      <a:r>
                        <a:rPr lang="en-US" sz="2000" b="1" dirty="0" smtClean="0"/>
                        <a:t>3</a:t>
                      </a:r>
                      <a:r>
                        <a:rPr lang="zh-CN" altLang="en-US" sz="2000" b="1" dirty="0" smtClean="0"/>
                        <a:t>取</a:t>
                      </a:r>
                      <a:r>
                        <a:rPr lang="en-US" sz="2000" b="1" dirty="0" smtClean="0"/>
                        <a:t>2</a:t>
                      </a:r>
                      <a:r>
                        <a:rPr lang="zh-CN" altLang="en-US" sz="2000" b="1" dirty="0" smtClean="0"/>
                        <a:t>型</a:t>
                      </a:r>
                      <a:endParaRPr lang="zh-CN" altLang="en-US" sz="2000" b="1" dirty="0"/>
                    </a:p>
                  </a:txBody>
                  <a:tcPr anchor="ctr"/>
                </a:tc>
                <a:tc>
                  <a:txBody>
                    <a:bodyPr/>
                    <a:lstStyle/>
                    <a:p>
                      <a:pPr marL="457200" indent="-457200" algn="l">
                        <a:lnSpc>
                          <a:spcPct val="125000"/>
                        </a:lnSpc>
                        <a:buFont typeface="+mj-ea"/>
                        <a:buAutoNum type="circleNumDbPlain"/>
                      </a:pPr>
                      <a:r>
                        <a:rPr lang="en-US" sz="2000" b="1" dirty="0" smtClean="0"/>
                        <a:t>EI32-JD</a:t>
                      </a:r>
                      <a:r>
                        <a:rPr lang="zh-CN" altLang="en-US" sz="2000" b="1" dirty="0" smtClean="0"/>
                        <a:t>型</a:t>
                      </a:r>
                      <a:endParaRPr lang="en-US" altLang="zh-CN" sz="2000" b="1" dirty="0" smtClean="0"/>
                    </a:p>
                    <a:p>
                      <a:pPr marL="457200" indent="-457200" algn="l">
                        <a:lnSpc>
                          <a:spcPct val="125000"/>
                        </a:lnSpc>
                        <a:buFont typeface="+mj-ea"/>
                        <a:buAutoNum type="circleNumDbPlain"/>
                      </a:pPr>
                      <a:r>
                        <a:rPr lang="en-US" sz="2000" b="1" dirty="0" smtClean="0"/>
                        <a:t>DS6-K5B</a:t>
                      </a:r>
                      <a:r>
                        <a:rPr lang="zh-CN" altLang="en-US" sz="2000" b="1" dirty="0" smtClean="0"/>
                        <a:t>型</a:t>
                      </a:r>
                      <a:endParaRPr lang="en-US" altLang="zh-CN" sz="2000" b="1" dirty="0" smtClean="0"/>
                    </a:p>
                    <a:p>
                      <a:pPr marL="457200" indent="-457200" algn="l">
                        <a:lnSpc>
                          <a:spcPct val="125000"/>
                        </a:lnSpc>
                        <a:buFont typeface="+mj-ea"/>
                        <a:buAutoNum type="circleNumDbPlain"/>
                      </a:pPr>
                      <a:r>
                        <a:rPr lang="en-US" sz="2000" b="1" dirty="0" err="1" smtClean="0"/>
                        <a:t>iLOCK</a:t>
                      </a:r>
                      <a:r>
                        <a:rPr lang="zh-CN" altLang="en-US" sz="2000" b="1" dirty="0" smtClean="0"/>
                        <a:t>型</a:t>
                      </a:r>
                      <a:endParaRPr lang="zh-CN" altLang="en-US" sz="2000" b="1" dirty="0"/>
                    </a:p>
                  </a:txBody>
                  <a:tcPr anchor="ctr"/>
                </a:tc>
              </a:tr>
              <a:tr h="1225343">
                <a:tc>
                  <a:txBody>
                    <a:bodyPr/>
                    <a:lstStyle/>
                    <a:p>
                      <a:pPr algn="ctr">
                        <a:lnSpc>
                          <a:spcPct val="150000"/>
                        </a:lnSpc>
                      </a:pPr>
                      <a:r>
                        <a:rPr lang="en-US" sz="2000" b="1" dirty="0" smtClean="0"/>
                        <a:t>2</a:t>
                      </a:r>
                      <a:r>
                        <a:rPr lang="zh-CN" altLang="en-US" sz="2000" b="1" dirty="0" smtClean="0"/>
                        <a:t>乘</a:t>
                      </a:r>
                      <a:r>
                        <a:rPr lang="en-US" sz="2000" b="1" dirty="0" smtClean="0"/>
                        <a:t>2</a:t>
                      </a:r>
                      <a:r>
                        <a:rPr lang="zh-CN" altLang="en-US" sz="2000" b="1" dirty="0" smtClean="0"/>
                        <a:t>取</a:t>
                      </a:r>
                      <a:r>
                        <a:rPr lang="en-US" sz="2000" b="1" dirty="0" smtClean="0"/>
                        <a:t>2</a:t>
                      </a:r>
                      <a:r>
                        <a:rPr lang="zh-CN" altLang="en-US" sz="2000" b="1" dirty="0" smtClean="0"/>
                        <a:t>型</a:t>
                      </a:r>
                      <a:endParaRPr lang="zh-CN" altLang="en-US" sz="2000" b="1" dirty="0"/>
                    </a:p>
                  </a:txBody>
                  <a:tcPr anchor="ctr"/>
                </a:tc>
                <a:tc>
                  <a:txBody>
                    <a:bodyPr/>
                    <a:lstStyle/>
                    <a:p>
                      <a:pPr marL="457200" indent="-457200" algn="l">
                        <a:lnSpc>
                          <a:spcPct val="125000"/>
                        </a:lnSpc>
                        <a:buFont typeface="+mj-ea"/>
                        <a:buAutoNum type="circleNumDbPlain"/>
                      </a:pPr>
                      <a:r>
                        <a:rPr lang="en-US" sz="2000" b="1" dirty="0" smtClean="0"/>
                        <a:t>TYJL-TR9</a:t>
                      </a:r>
                      <a:r>
                        <a:rPr lang="zh-CN" altLang="en-US" sz="2000" b="1" dirty="0" smtClean="0"/>
                        <a:t>型</a:t>
                      </a:r>
                      <a:endParaRPr lang="en-US" altLang="zh-CN" sz="2000" b="1" dirty="0" smtClean="0"/>
                    </a:p>
                    <a:p>
                      <a:pPr marL="457200" indent="-457200" algn="l">
                        <a:lnSpc>
                          <a:spcPct val="125000"/>
                        </a:lnSpc>
                        <a:buFont typeface="+mj-ea"/>
                        <a:buAutoNum type="circleNumDbPlain"/>
                      </a:pPr>
                      <a:r>
                        <a:rPr lang="en-US" sz="2000" b="1" dirty="0" smtClean="0"/>
                        <a:t>TYJL-ECC</a:t>
                      </a:r>
                      <a:r>
                        <a:rPr lang="zh-CN" altLang="en-US" sz="2000" b="1" dirty="0" smtClean="0"/>
                        <a:t>型</a:t>
                      </a:r>
                      <a:endParaRPr lang="en-US" altLang="zh-CN" sz="2000" b="1" dirty="0" smtClean="0"/>
                    </a:p>
                    <a:p>
                      <a:pPr marL="457200" indent="-457200" algn="l">
                        <a:lnSpc>
                          <a:spcPct val="125000"/>
                        </a:lnSpc>
                        <a:buFont typeface="+mj-ea"/>
                        <a:buAutoNum type="circleNumDbPlain"/>
                      </a:pPr>
                      <a:r>
                        <a:rPr lang="en-US" sz="2000" b="1" dirty="0" smtClean="0"/>
                        <a:t>DS6-20</a:t>
                      </a:r>
                      <a:r>
                        <a:rPr lang="zh-CN" altLang="en-US" sz="2000" b="1" dirty="0" smtClean="0"/>
                        <a:t>型</a:t>
                      </a:r>
                      <a:endParaRPr lang="zh-CN" altLang="en-US" sz="2000" b="1" dirty="0"/>
                    </a:p>
                  </a:txBody>
                  <a:tcPr anchor="ctr"/>
                </a:tc>
              </a:tr>
            </a:tbl>
          </a:graphicData>
        </a:graphic>
      </p:graphicFrame>
      <p:pic>
        <p:nvPicPr>
          <p:cNvPr id="9" name="图片 8" descr="C:\Users\Administrator\AppData\Roaming\Tencent\Users\603359521\QQ\WinTemp\RichOle\${S{@WL$QABBEXWNT3M6BFC.png"/>
          <p:cNvPicPr/>
          <p:nvPr/>
        </p:nvPicPr>
        <p:blipFill>
          <a:blip r:embed="rId2" cstate="print"/>
          <a:srcRect/>
          <a:stretch>
            <a:fillRect/>
          </a:stretch>
        </p:blipFill>
        <p:spPr bwMode="auto">
          <a:xfrm>
            <a:off x="5406226" y="885806"/>
            <a:ext cx="6215106" cy="3929090"/>
          </a:xfrm>
          <a:prstGeom prst="rect">
            <a:avLst/>
          </a:prstGeom>
          <a:noFill/>
          <a:ln w="9525">
            <a:noFill/>
            <a:miter lim="800000"/>
            <a:headEnd/>
            <a:tailEnd/>
          </a:ln>
        </p:spPr>
      </p:pic>
      <p:sp>
        <p:nvSpPr>
          <p:cNvPr id="10" name="矩形 9"/>
          <p:cNvSpPr/>
          <p:nvPr/>
        </p:nvSpPr>
        <p:spPr>
          <a:xfrm>
            <a:off x="6120606" y="4814896"/>
            <a:ext cx="4998242" cy="400110"/>
          </a:xfrm>
          <a:prstGeom prst="rect">
            <a:avLst/>
          </a:prstGeom>
        </p:spPr>
        <p:txBody>
          <a:bodyPr wrap="square">
            <a:spAutoFit/>
          </a:bodyPr>
          <a:lstStyle/>
          <a:p>
            <a:pPr algn="ctr"/>
            <a:r>
              <a:rPr lang="zh-CN" altLang="en-US" sz="2000" b="1" dirty="0" smtClean="0">
                <a:solidFill>
                  <a:srgbClr val="0000FF"/>
                </a:solidFill>
              </a:rPr>
              <a:t>全电子化计算机联锁系</a:t>
            </a:r>
            <a:endParaRPr lang="zh-CN" altLang="en-US" sz="2000" b="1" dirty="0">
              <a:solidFill>
                <a:srgbClr val="0000FF"/>
              </a:solidFill>
            </a:endParaRPr>
          </a:p>
        </p:txBody>
      </p:sp>
      <p:sp>
        <p:nvSpPr>
          <p:cNvPr id="11" name="矩形 10"/>
          <p:cNvSpPr/>
          <p:nvPr/>
        </p:nvSpPr>
        <p:spPr>
          <a:xfrm>
            <a:off x="5477664" y="5243524"/>
            <a:ext cx="6500857" cy="400110"/>
          </a:xfrm>
          <a:prstGeom prst="rect">
            <a:avLst/>
          </a:prstGeom>
        </p:spPr>
        <p:txBody>
          <a:bodyPr wrap="square">
            <a:spAutoFit/>
          </a:bodyPr>
          <a:lstStyle/>
          <a:p>
            <a:r>
              <a:rPr lang="zh-CN" altLang="en-US" sz="2000" b="1" dirty="0" smtClean="0">
                <a:solidFill>
                  <a:srgbClr val="FF0000"/>
                </a:solidFill>
              </a:rPr>
              <a:t>兰州交通大学、兰州大成自动化工程有限公司</a:t>
            </a:r>
            <a:r>
              <a:rPr lang="zh-CN" altLang="en-US" sz="2000" b="1" dirty="0" smtClean="0">
                <a:solidFill>
                  <a:prstClr val="black"/>
                </a:solidFill>
              </a:rPr>
              <a:t>研制</a:t>
            </a:r>
            <a:endParaRPr lang="zh-CN" alt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3" name="组合 7"/>
          <p:cNvGrpSpPr/>
          <p:nvPr/>
        </p:nvGrpSpPr>
        <p:grpSpPr>
          <a:xfrm>
            <a:off x="548442" y="1242996"/>
            <a:ext cx="3553200" cy="461665"/>
            <a:chOff x="548443" y="1281397"/>
            <a:chExt cx="3553200" cy="461665"/>
          </a:xfrm>
        </p:grpSpPr>
        <p:sp>
          <p:nvSpPr>
            <p:cNvPr id="4" name="燕尾形 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3124573" cy="461665"/>
            </a:xfrm>
            <a:prstGeom prst="rect">
              <a:avLst/>
            </a:prstGeom>
          </p:spPr>
          <p:txBody>
            <a:bodyPr wrap="none">
              <a:spAutoFit/>
            </a:bodyPr>
            <a:lstStyle/>
            <a:p>
              <a:r>
                <a:rPr lang="en-US" altLang="zh-CN" sz="2400" b="1" dirty="0" smtClean="0"/>
                <a:t>1</a:t>
              </a:r>
              <a:r>
                <a:rPr lang="zh-CN" altLang="en-US" sz="2400" b="1" dirty="0" smtClean="0"/>
                <a:t>、计算机联锁的发展</a:t>
              </a:r>
              <a:endParaRPr lang="zh-CN" altLang="en-US" sz="2400" b="1" dirty="0"/>
            </a:p>
          </p:txBody>
        </p:sp>
      </p:grpSp>
      <p:grpSp>
        <p:nvGrpSpPr>
          <p:cNvPr id="7" name="组合 18"/>
          <p:cNvGrpSpPr/>
          <p:nvPr/>
        </p:nvGrpSpPr>
        <p:grpSpPr>
          <a:xfrm>
            <a:off x="191252" y="2386004"/>
            <a:ext cx="6143668" cy="2331195"/>
            <a:chOff x="-237376" y="2340825"/>
            <a:chExt cx="6143668" cy="2331195"/>
          </a:xfrm>
        </p:grpSpPr>
        <p:sp>
          <p:nvSpPr>
            <p:cNvPr id="11" name="矩形 10"/>
            <p:cNvSpPr/>
            <p:nvPr/>
          </p:nvSpPr>
          <p:spPr>
            <a:xfrm>
              <a:off x="1548574" y="2340825"/>
              <a:ext cx="2143140" cy="646331"/>
            </a:xfrm>
            <a:prstGeom prst="rect">
              <a:avLst/>
            </a:prstGeom>
            <a:noFill/>
            <a:ln w="28575">
              <a:solidFill>
                <a:srgbClr val="080808"/>
              </a:solidFill>
            </a:ln>
          </p:spPr>
          <p:txBody>
            <a:bodyPr wrap="square">
              <a:spAutoFit/>
            </a:bodyPr>
            <a:lstStyle/>
            <a:p>
              <a:pPr>
                <a:lnSpc>
                  <a:spcPct val="150000"/>
                </a:lnSpc>
              </a:pPr>
              <a:r>
                <a:rPr lang="zh-CN" altLang="en-US" sz="2400" b="1" dirty="0" smtClean="0">
                  <a:solidFill>
                    <a:srgbClr val="FF3300"/>
                  </a:solidFill>
                  <a:latin typeface="+mn-ea"/>
                </a:rPr>
                <a:t>铁科院</a:t>
              </a:r>
              <a:r>
                <a:rPr lang="zh-CN" altLang="en-US" sz="2400" b="1" dirty="0" smtClean="0">
                  <a:solidFill>
                    <a:prstClr val="black"/>
                  </a:solidFill>
                  <a:latin typeface="+mn-ea"/>
                </a:rPr>
                <a:t>通号所</a:t>
              </a:r>
              <a:endParaRPr lang="zh-CN" altLang="en-US" b="1" dirty="0">
                <a:latin typeface="+mn-ea"/>
              </a:endParaRPr>
            </a:p>
          </p:txBody>
        </p:sp>
        <p:sp>
          <p:nvSpPr>
            <p:cNvPr id="12" name="矩形 11"/>
            <p:cNvSpPr/>
            <p:nvPr/>
          </p:nvSpPr>
          <p:spPr>
            <a:xfrm>
              <a:off x="2763020" y="3841023"/>
              <a:ext cx="3143272" cy="830997"/>
            </a:xfrm>
            <a:prstGeom prst="rect">
              <a:avLst/>
            </a:prstGeom>
            <a:noFill/>
            <a:ln w="28575">
              <a:solidFill>
                <a:srgbClr val="FF66FF"/>
              </a:solidFill>
            </a:ln>
          </p:spPr>
          <p:txBody>
            <a:bodyPr wrap="square">
              <a:spAutoFit/>
            </a:bodyPr>
            <a:lstStyle/>
            <a:p>
              <a:r>
                <a:rPr lang="en-US" altLang="zh-CN" sz="2400" b="1" dirty="0" smtClean="0">
                  <a:solidFill>
                    <a:prstClr val="black"/>
                  </a:solidFill>
                  <a:latin typeface="楷体_GB2312" pitchFamily="49" charset="-122"/>
                  <a:ea typeface="楷体_GB2312" pitchFamily="49" charset="-122"/>
                </a:rPr>
                <a:t>TYJL</a:t>
              </a:r>
              <a:r>
                <a:rPr lang="zh-CN" altLang="en-US" sz="2400" b="1" dirty="0" smtClean="0">
                  <a:solidFill>
                    <a:prstClr val="black"/>
                  </a:solidFill>
                  <a:latin typeface="楷体_GB2312" pitchFamily="49" charset="-122"/>
                  <a:ea typeface="楷体_GB2312" pitchFamily="49" charset="-122"/>
                </a:rPr>
                <a:t>一</a:t>
              </a:r>
              <a:r>
                <a:rPr lang="en-US" altLang="zh-CN" sz="2400" b="1" dirty="0" smtClean="0">
                  <a:solidFill>
                    <a:prstClr val="black"/>
                  </a:solidFill>
                  <a:latin typeface="楷体_GB2312" pitchFamily="49" charset="-122"/>
                  <a:ea typeface="楷体_GB2312" pitchFamily="49" charset="-122"/>
                </a:rPr>
                <a:t>Ⅱ</a:t>
              </a:r>
              <a:r>
                <a:rPr lang="zh-CN" altLang="en-US" sz="2400" b="1" dirty="0" smtClean="0">
                  <a:solidFill>
                    <a:prstClr val="black"/>
                  </a:solidFill>
                  <a:latin typeface="楷体_GB2312" pitchFamily="49" charset="-122"/>
                  <a:ea typeface="楷体_GB2312" pitchFamily="49" charset="-122"/>
                </a:rPr>
                <a:t>型双机热备结构计算机联锁系统</a:t>
              </a:r>
              <a:endParaRPr lang="zh-CN" altLang="en-US" b="1" dirty="0"/>
            </a:p>
          </p:txBody>
        </p:sp>
        <p:sp>
          <p:nvSpPr>
            <p:cNvPr id="13" name="矩形 12"/>
            <p:cNvSpPr/>
            <p:nvPr/>
          </p:nvSpPr>
          <p:spPr>
            <a:xfrm>
              <a:off x="-237376" y="3841023"/>
              <a:ext cx="2286016" cy="830997"/>
            </a:xfrm>
            <a:prstGeom prst="rect">
              <a:avLst/>
            </a:prstGeom>
            <a:noFill/>
            <a:ln w="28575">
              <a:solidFill>
                <a:srgbClr val="FF66FF"/>
              </a:solidFill>
            </a:ln>
          </p:spPr>
          <p:txBody>
            <a:bodyPr wrap="square">
              <a:spAutoFit/>
            </a:bodyPr>
            <a:lstStyle/>
            <a:p>
              <a:r>
                <a:rPr lang="en-US" altLang="zh-CN" sz="2400" b="1" dirty="0" smtClean="0">
                  <a:solidFill>
                    <a:prstClr val="black"/>
                  </a:solidFill>
                  <a:latin typeface="楷体_GB2312" pitchFamily="49" charset="-122"/>
                  <a:ea typeface="楷体_GB2312" pitchFamily="49" charset="-122"/>
                </a:rPr>
                <a:t>TYJL</a:t>
              </a:r>
              <a:r>
                <a:rPr lang="en-US" altLang="zh-CN" sz="2400" b="1" dirty="0" smtClean="0">
                  <a:solidFill>
                    <a:prstClr val="black"/>
                  </a:solidFill>
                  <a:latin typeface="Arial"/>
                  <a:ea typeface="楷体_GB2312" pitchFamily="49" charset="-122"/>
                </a:rPr>
                <a:t>—</a:t>
              </a:r>
              <a:r>
                <a:rPr lang="en-US" altLang="zh-CN" sz="2400" b="1" dirty="0" smtClean="0">
                  <a:solidFill>
                    <a:prstClr val="black"/>
                  </a:solidFill>
                  <a:latin typeface="楷体_GB2312" pitchFamily="49" charset="-122"/>
                  <a:ea typeface="楷体_GB2312" pitchFamily="49" charset="-122"/>
                </a:rPr>
                <a:t>TR9</a:t>
              </a:r>
              <a:r>
                <a:rPr lang="zh-CN" altLang="en-US" sz="2400" b="1" dirty="0" smtClean="0">
                  <a:solidFill>
                    <a:prstClr val="black"/>
                  </a:solidFill>
                  <a:latin typeface="楷体_GB2312" pitchFamily="49" charset="-122"/>
                  <a:ea typeface="楷体_GB2312" pitchFamily="49" charset="-122"/>
                </a:rPr>
                <a:t>型计算机联锁系统</a:t>
              </a:r>
              <a:endParaRPr lang="zh-CN" altLang="en-US" b="1" dirty="0"/>
            </a:p>
          </p:txBody>
        </p:sp>
        <p:sp>
          <p:nvSpPr>
            <p:cNvPr id="17" name="任意多边形 16"/>
            <p:cNvSpPr/>
            <p:nvPr/>
          </p:nvSpPr>
          <p:spPr>
            <a:xfrm rot="5400000">
              <a:off x="2265697" y="1838016"/>
              <a:ext cx="851770" cy="3143272"/>
            </a:xfrm>
            <a:custGeom>
              <a:avLst/>
              <a:gdLst>
                <a:gd name="connsiteX0" fmla="*/ 851770 w 851770"/>
                <a:gd name="connsiteY0" fmla="*/ 0 h 1114816"/>
                <a:gd name="connsiteX1" fmla="*/ 0 w 851770"/>
                <a:gd name="connsiteY1" fmla="*/ 601249 h 1114816"/>
                <a:gd name="connsiteX2" fmla="*/ 839244 w 851770"/>
                <a:gd name="connsiteY2" fmla="*/ 1114816 h 1114816"/>
              </a:gdLst>
              <a:ahLst/>
              <a:cxnLst>
                <a:cxn ang="0">
                  <a:pos x="connsiteX0" y="connsiteY0"/>
                </a:cxn>
                <a:cxn ang="0">
                  <a:pos x="connsiteX1" y="connsiteY1"/>
                </a:cxn>
                <a:cxn ang="0">
                  <a:pos x="connsiteX2" y="connsiteY2"/>
                </a:cxn>
              </a:cxnLst>
              <a:rect l="l" t="t" r="r" b="b"/>
              <a:pathLst>
                <a:path w="851770" h="1114816">
                  <a:moveTo>
                    <a:pt x="851770" y="0"/>
                  </a:moveTo>
                  <a:lnTo>
                    <a:pt x="0" y="601249"/>
                  </a:lnTo>
                  <a:lnTo>
                    <a:pt x="839244" y="1114816"/>
                  </a:lnTo>
                </a:path>
              </a:pathLst>
            </a:custGeom>
            <a:noFill/>
            <a:ln w="28575">
              <a:solidFill>
                <a:srgbClr val="00AEE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pic>
        <p:nvPicPr>
          <p:cNvPr id="23" name="Picture 2" descr="d:\360浏览器\360\360se\360se6\User Data\temp\2010520171756736.jpg"/>
          <p:cNvPicPr>
            <a:picLocks noChangeAspect="1" noChangeArrowheads="1"/>
          </p:cNvPicPr>
          <p:nvPr/>
        </p:nvPicPr>
        <p:blipFill>
          <a:blip r:embed="rId2"/>
          <a:srcRect l="7500" t="16875" r="8499" b="6249"/>
          <a:stretch>
            <a:fillRect/>
          </a:stretch>
        </p:blipFill>
        <p:spPr bwMode="auto">
          <a:xfrm>
            <a:off x="6977862" y="3314698"/>
            <a:ext cx="5000660" cy="3661197"/>
          </a:xfrm>
          <a:prstGeom prst="rect">
            <a:avLst/>
          </a:prstGeom>
          <a:noFill/>
        </p:spPr>
      </p:pic>
      <p:pic>
        <p:nvPicPr>
          <p:cNvPr id="24" name="Picture 4" descr="d:\360浏览器\360\360se\360se6\User Data\temp\u=2455114668,2777057375&amp;fm=23&amp;gp=0.jpg"/>
          <p:cNvPicPr>
            <a:picLocks noChangeAspect="1" noChangeArrowheads="1"/>
          </p:cNvPicPr>
          <p:nvPr/>
        </p:nvPicPr>
        <p:blipFill>
          <a:blip r:embed="rId3"/>
          <a:srcRect/>
          <a:stretch>
            <a:fillRect/>
          </a:stretch>
        </p:blipFill>
        <p:spPr bwMode="auto">
          <a:xfrm>
            <a:off x="6977862" y="-119528"/>
            <a:ext cx="5000660" cy="3725422"/>
          </a:xfrm>
          <a:prstGeom prst="rect">
            <a:avLst/>
          </a:prstGeom>
          <a:noFill/>
        </p:spPr>
      </p:pic>
      <p:sp>
        <p:nvSpPr>
          <p:cNvPr id="25" name="TextBox 24"/>
          <p:cNvSpPr txBox="1"/>
          <p:nvPr/>
        </p:nvSpPr>
        <p:spPr>
          <a:xfrm>
            <a:off x="6192044" y="6369903"/>
            <a:ext cx="2500330"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TYJL-II</a:t>
            </a:r>
            <a:r>
              <a:rPr kumimoji="0" lang="zh-CN" alt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型</a:t>
            </a:r>
            <a:endParaRPr kumimoji="0" lang="en-US" altLang="zh-CN"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计算机联锁系统</a:t>
            </a:r>
            <a:endParaRPr kumimoji="0" lang="zh-CN" altLang="en-US" sz="2400" b="1" i="0" u="none" strike="noStrike" kern="0" cap="none" spc="0" normalizeH="0" baseline="0" noProof="0" dirty="0">
              <a:ln>
                <a:noFill/>
              </a:ln>
              <a:solidFill>
                <a:srgbClr val="333399"/>
              </a:solidFill>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62822" y="314302"/>
            <a:ext cx="1184173" cy="556500"/>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概  述</a:t>
            </a:r>
            <a:endParaRPr lang="zh-CN" altLang="en-US" sz="2800" b="1" dirty="0">
              <a:solidFill>
                <a:srgbClr val="0070C0"/>
              </a:solidFill>
              <a:latin typeface="微软雅黑" pitchFamily="34" charset="-122"/>
              <a:ea typeface="微软雅黑" pitchFamily="34" charset="-122"/>
            </a:endParaRPr>
          </a:p>
        </p:txBody>
      </p:sp>
      <p:grpSp>
        <p:nvGrpSpPr>
          <p:cNvPr id="8" name="组合 9"/>
          <p:cNvGrpSpPr/>
          <p:nvPr/>
        </p:nvGrpSpPr>
        <p:grpSpPr>
          <a:xfrm>
            <a:off x="1477136" y="1242996"/>
            <a:ext cx="8215370" cy="1785950"/>
            <a:chOff x="500034" y="1857363"/>
            <a:chExt cx="8215370" cy="1696653"/>
          </a:xfrm>
        </p:grpSpPr>
        <p:sp>
          <p:nvSpPr>
            <p:cNvPr id="9" name="圆角矩形 8"/>
            <p:cNvSpPr/>
            <p:nvPr/>
          </p:nvSpPr>
          <p:spPr>
            <a:xfrm>
              <a:off x="500034" y="2140857"/>
              <a:ext cx="8215370" cy="1413159"/>
            </a:xfrm>
            <a:prstGeom prst="roundRect">
              <a:avLst>
                <a:gd name="adj" fmla="val 7531"/>
              </a:avLst>
            </a:prstGeom>
            <a:noFill/>
            <a:ln w="28575">
              <a:solidFill>
                <a:schemeClr val="tx2">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sz="2400"/>
            </a:p>
          </p:txBody>
        </p:sp>
        <p:grpSp>
          <p:nvGrpSpPr>
            <p:cNvPr id="10" name="组合 8"/>
            <p:cNvGrpSpPr/>
            <p:nvPr/>
          </p:nvGrpSpPr>
          <p:grpSpPr>
            <a:xfrm>
              <a:off x="2594596" y="1857363"/>
              <a:ext cx="3834792" cy="610795"/>
              <a:chOff x="571472" y="2345526"/>
              <a:chExt cx="1571636" cy="1151503"/>
            </a:xfrm>
          </p:grpSpPr>
          <p:sp>
            <p:nvSpPr>
              <p:cNvPr id="12" name="圆角矩形 4"/>
              <p:cNvSpPr/>
              <p:nvPr/>
            </p:nvSpPr>
            <p:spPr>
              <a:xfrm>
                <a:off x="571472" y="2345526"/>
                <a:ext cx="1571636" cy="1151503"/>
              </a:xfrm>
              <a:prstGeom prst="roundRect">
                <a:avLst/>
              </a:prstGeom>
              <a:solidFill>
                <a:schemeClr val="accent2">
                  <a:lumMod val="75000"/>
                </a:schemeClr>
              </a:solid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sz="2400"/>
              </a:p>
            </p:txBody>
          </p:sp>
          <p:sp>
            <p:nvSpPr>
              <p:cNvPr id="13" name="TextBox 12"/>
              <p:cNvSpPr txBox="1"/>
              <p:nvPr/>
            </p:nvSpPr>
            <p:spPr>
              <a:xfrm>
                <a:off x="630028" y="2480201"/>
                <a:ext cx="1493171" cy="826837"/>
              </a:xfrm>
              <a:prstGeom prst="rect">
                <a:avLst/>
              </a:prstGeom>
              <a:noFill/>
            </p:spPr>
            <p:txBody>
              <a:bodyPr wrap="square" rtlCol="0">
                <a:spAutoFit/>
              </a:bodyPr>
              <a:lstStyle/>
              <a:p>
                <a:pPr algn="ctr"/>
                <a:r>
                  <a:rPr lang="zh-CN" altLang="en-US" sz="2400" b="1" dirty="0" smtClean="0">
                    <a:solidFill>
                      <a:schemeClr val="bg1"/>
                    </a:solidFill>
                    <a:latin typeface="+mj-ea"/>
                    <a:ea typeface="+mj-ea"/>
                  </a:rPr>
                  <a:t>联锁设备</a:t>
                </a:r>
                <a:endParaRPr lang="zh-CN" altLang="en-US" sz="2400" b="1" dirty="0">
                  <a:solidFill>
                    <a:schemeClr val="bg1"/>
                  </a:solidFill>
                  <a:latin typeface="+mj-ea"/>
                  <a:ea typeface="+mj-ea"/>
                </a:endParaRPr>
              </a:p>
            </p:txBody>
          </p:sp>
        </p:grpSp>
        <p:sp>
          <p:nvSpPr>
            <p:cNvPr id="11" name="矩形 10"/>
            <p:cNvSpPr/>
            <p:nvPr/>
          </p:nvSpPr>
          <p:spPr>
            <a:xfrm>
              <a:off x="642910" y="2560969"/>
              <a:ext cx="8001056" cy="789447"/>
            </a:xfrm>
            <a:prstGeom prst="rect">
              <a:avLst/>
            </a:prstGeom>
          </p:spPr>
          <p:txBody>
            <a:bodyPr wrap="square">
              <a:spAutoFit/>
            </a:bodyPr>
            <a:lstStyle/>
            <a:p>
              <a:r>
                <a:rPr lang="zh-CN" altLang="en-US" sz="2400" b="1" dirty="0" smtClean="0">
                  <a:solidFill>
                    <a:srgbClr val="333399"/>
                  </a:solidFill>
                  <a:latin typeface="宋体" pitchFamily="2" charset="-122"/>
                  <a:ea typeface="宋体" pitchFamily="2" charset="-122"/>
                </a:rPr>
                <a:t>    </a:t>
              </a:r>
              <a:r>
                <a:rPr lang="zh-CN" altLang="en-US" sz="2400" b="1" dirty="0" smtClean="0">
                  <a:latin typeface="宋体" pitchFamily="2" charset="-122"/>
                  <a:ea typeface="宋体" pitchFamily="2" charset="-122"/>
                </a:rPr>
                <a:t>控制车站的道岔、进路和信号并实现它们之间的联锁关系的设备称为联锁设备。</a:t>
              </a:r>
            </a:p>
          </p:txBody>
        </p:sp>
      </p:grpSp>
      <p:grpSp>
        <p:nvGrpSpPr>
          <p:cNvPr id="14" name="组合 13"/>
          <p:cNvGrpSpPr>
            <a:grpSpLocks/>
          </p:cNvGrpSpPr>
          <p:nvPr/>
        </p:nvGrpSpPr>
        <p:grpSpPr bwMode="auto">
          <a:xfrm>
            <a:off x="2763020" y="4171954"/>
            <a:ext cx="2230440" cy="785818"/>
            <a:chOff x="1129470" y="3136663"/>
            <a:chExt cx="1800271" cy="867742"/>
          </a:xfrm>
        </p:grpSpPr>
        <p:sp>
          <p:nvSpPr>
            <p:cNvPr id="15" name="圆角矩形 14"/>
            <p:cNvSpPr/>
            <p:nvPr/>
          </p:nvSpPr>
          <p:spPr>
            <a:xfrm>
              <a:off x="1129470" y="3136663"/>
              <a:ext cx="1800271" cy="867742"/>
            </a:xfrm>
            <a:prstGeom prst="roundRect">
              <a:avLst/>
            </a:prstGeom>
            <a:gradFill rotWithShape="1">
              <a:gsLst>
                <a:gs pos="0">
                  <a:srgbClr val="CF6DA4">
                    <a:hueOff val="-13541849"/>
                    <a:satOff val="33344"/>
                    <a:lumOff val="-735"/>
                    <a:alphaOff val="0"/>
                    <a:tint val="74000"/>
                  </a:srgbClr>
                </a:gs>
                <a:gs pos="49000">
                  <a:srgbClr val="CF6DA4">
                    <a:hueOff val="-13541849"/>
                    <a:satOff val="33344"/>
                    <a:lumOff val="-735"/>
                    <a:alphaOff val="0"/>
                    <a:tint val="96000"/>
                    <a:shade val="84000"/>
                    <a:satMod val="110000"/>
                  </a:srgbClr>
                </a:gs>
                <a:gs pos="49100">
                  <a:srgbClr val="CF6DA4">
                    <a:hueOff val="-13541849"/>
                    <a:satOff val="33344"/>
                    <a:lumOff val="-735"/>
                    <a:alphaOff val="0"/>
                    <a:shade val="55000"/>
                    <a:satMod val="150000"/>
                  </a:srgbClr>
                </a:gs>
                <a:gs pos="92000">
                  <a:srgbClr val="CF6DA4">
                    <a:hueOff val="-13541849"/>
                    <a:satOff val="33344"/>
                    <a:lumOff val="-735"/>
                    <a:alphaOff val="0"/>
                    <a:tint val="98000"/>
                    <a:shade val="90000"/>
                    <a:satMod val="128000"/>
                  </a:srgbClr>
                </a:gs>
                <a:gs pos="100000">
                  <a:srgbClr val="CF6DA4">
                    <a:hueOff val="-13541849"/>
                    <a:satOff val="33344"/>
                    <a:lumOff val="-735"/>
                    <a:alphaOff val="0"/>
                    <a:tint val="90000"/>
                    <a:shade val="97000"/>
                    <a:satMod val="128000"/>
                  </a:srgbClr>
                </a:gs>
              </a:gsLst>
              <a:lin ang="5400000" scaled="1"/>
            </a:gradFill>
            <a:ln>
              <a:noFill/>
            </a:ln>
            <a:effectLst>
              <a:outerShdw blurRad="39000" dist="25400" dir="5400000" rotWithShape="0">
                <a:srgbClr val="CF6DA4">
                  <a:hueOff val="-13541849"/>
                  <a:satOff val="33344"/>
                  <a:lumOff val="-735"/>
                  <a:alphaOff val="0"/>
                  <a:shade val="33000"/>
                  <a:alpha val="83000"/>
                </a:srgbClr>
              </a:outerShdw>
            </a:effectLst>
          </p:spPr>
        </p:sp>
        <p:sp>
          <p:nvSpPr>
            <p:cNvPr id="16" name="圆角矩形 13"/>
            <p:cNvSpPr/>
            <p:nvPr/>
          </p:nvSpPr>
          <p:spPr>
            <a:xfrm>
              <a:off x="1172295" y="3179494"/>
              <a:ext cx="1714620" cy="782079"/>
            </a:xfrm>
            <a:prstGeom prst="rect">
              <a:avLst/>
            </a:prstGeom>
            <a:noFill/>
            <a:ln>
              <a:noFill/>
            </a:ln>
            <a:effectLst/>
          </p:spPr>
          <p:txBody>
            <a:bodyPr lIns="110490" tIns="110490" rIns="110490" bIns="110490" spcCol="1270" anchor="ctr"/>
            <a:lstStyle/>
            <a:p>
              <a:pPr marL="0" marR="0" lvl="0" indent="0" algn="ctr" defTabSz="1289050" eaLnBrk="1" fontAlgn="auto" latinLnBrk="0" hangingPunct="1">
                <a:lnSpc>
                  <a:spcPct val="90000"/>
                </a:lnSpc>
                <a:spcBef>
                  <a:spcPts val="0"/>
                </a:spcBef>
                <a:spcAft>
                  <a:spcPct val="3500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mj-ea"/>
                  <a:ea typeface="+mj-ea"/>
                  <a:cs typeface="+mn-cs"/>
                </a:rPr>
                <a:t>分散控制</a:t>
              </a:r>
              <a:endParaRPr kumimoji="0" lang="zh-CN" altLang="en-US" sz="2400" b="1" i="0" u="none" strike="noStrike" kern="0" cap="none" spc="0" normalizeH="0" baseline="0" noProof="0" dirty="0">
                <a:ln>
                  <a:noFill/>
                </a:ln>
                <a:solidFill>
                  <a:sysClr val="window" lastClr="FFFFFF"/>
                </a:solidFill>
                <a:effectLst/>
                <a:uLnTx/>
                <a:uFillTx/>
                <a:latin typeface="+mj-ea"/>
                <a:ea typeface="+mj-ea"/>
                <a:cs typeface="+mn-cs"/>
              </a:endParaRPr>
            </a:p>
          </p:txBody>
        </p:sp>
      </p:grpSp>
      <p:grpSp>
        <p:nvGrpSpPr>
          <p:cNvPr id="17" name="组合 15"/>
          <p:cNvGrpSpPr>
            <a:grpSpLocks/>
          </p:cNvGrpSpPr>
          <p:nvPr/>
        </p:nvGrpSpPr>
        <p:grpSpPr bwMode="auto">
          <a:xfrm>
            <a:off x="5906292" y="4171954"/>
            <a:ext cx="2228476" cy="785818"/>
            <a:chOff x="500068" y="1199563"/>
            <a:chExt cx="1800271" cy="867742"/>
          </a:xfrm>
        </p:grpSpPr>
        <p:sp>
          <p:nvSpPr>
            <p:cNvPr id="18" name="圆角矩形 17"/>
            <p:cNvSpPr/>
            <p:nvPr/>
          </p:nvSpPr>
          <p:spPr>
            <a:xfrm>
              <a:off x="500068" y="1199563"/>
              <a:ext cx="1800271" cy="867742"/>
            </a:xfrm>
            <a:prstGeom prst="roundRect">
              <a:avLst/>
            </a:prstGeom>
            <a:gradFill rotWithShape="1">
              <a:gsLst>
                <a:gs pos="0">
                  <a:srgbClr val="CF6DA4">
                    <a:hueOff val="-18055798"/>
                    <a:satOff val="44459"/>
                    <a:lumOff val="-980"/>
                    <a:alphaOff val="0"/>
                    <a:tint val="74000"/>
                  </a:srgbClr>
                </a:gs>
                <a:gs pos="49000">
                  <a:srgbClr val="CF6DA4">
                    <a:hueOff val="-18055798"/>
                    <a:satOff val="44459"/>
                    <a:lumOff val="-980"/>
                    <a:alphaOff val="0"/>
                    <a:tint val="96000"/>
                    <a:shade val="84000"/>
                    <a:satMod val="110000"/>
                  </a:srgbClr>
                </a:gs>
                <a:gs pos="49100">
                  <a:srgbClr val="CF6DA4">
                    <a:hueOff val="-18055798"/>
                    <a:satOff val="44459"/>
                    <a:lumOff val="-980"/>
                    <a:alphaOff val="0"/>
                    <a:shade val="55000"/>
                    <a:satMod val="150000"/>
                  </a:srgbClr>
                </a:gs>
                <a:gs pos="92000">
                  <a:srgbClr val="CF6DA4">
                    <a:hueOff val="-18055798"/>
                    <a:satOff val="44459"/>
                    <a:lumOff val="-980"/>
                    <a:alphaOff val="0"/>
                    <a:tint val="98000"/>
                    <a:shade val="90000"/>
                    <a:satMod val="128000"/>
                  </a:srgbClr>
                </a:gs>
                <a:gs pos="100000">
                  <a:srgbClr val="CF6DA4">
                    <a:hueOff val="-18055798"/>
                    <a:satOff val="44459"/>
                    <a:lumOff val="-980"/>
                    <a:alphaOff val="0"/>
                    <a:tint val="90000"/>
                    <a:shade val="97000"/>
                    <a:satMod val="128000"/>
                  </a:srgbClr>
                </a:gs>
              </a:gsLst>
              <a:lin ang="5400000" scaled="1"/>
            </a:gradFill>
            <a:ln>
              <a:noFill/>
            </a:ln>
            <a:effectLst>
              <a:outerShdw blurRad="39000" dist="25400" dir="5400000" rotWithShape="0">
                <a:srgbClr val="CF6DA4">
                  <a:hueOff val="-18055798"/>
                  <a:satOff val="44459"/>
                  <a:lumOff val="-980"/>
                  <a:alphaOff val="0"/>
                  <a:shade val="33000"/>
                  <a:alpha val="83000"/>
                </a:srgbClr>
              </a:outerShdw>
            </a:effectLst>
          </p:spPr>
        </p:sp>
        <p:sp>
          <p:nvSpPr>
            <p:cNvPr id="19" name="圆角矩形 16"/>
            <p:cNvSpPr/>
            <p:nvPr/>
          </p:nvSpPr>
          <p:spPr>
            <a:xfrm>
              <a:off x="542931" y="1242394"/>
              <a:ext cx="1714544" cy="782079"/>
            </a:xfrm>
            <a:prstGeom prst="rect">
              <a:avLst/>
            </a:prstGeom>
            <a:noFill/>
            <a:ln>
              <a:noFill/>
            </a:ln>
            <a:effectLst/>
          </p:spPr>
          <p:txBody>
            <a:bodyPr lIns="110490" tIns="110490" rIns="110490" bIns="110490" spcCol="1270" anchor="ctr"/>
            <a:lstStyle/>
            <a:p>
              <a:pPr lvl="0" algn="ctr" defTabSz="1289050">
                <a:lnSpc>
                  <a:spcPct val="90000"/>
                </a:lnSpc>
                <a:spcAft>
                  <a:spcPct val="35000"/>
                </a:spcAft>
                <a:defRPr/>
              </a:pPr>
              <a:r>
                <a:rPr lang="zh-CN" altLang="en-US" sz="2400" b="1" kern="0" dirty="0" smtClean="0">
                  <a:solidFill>
                    <a:sysClr val="window" lastClr="FFFFFF"/>
                  </a:solidFill>
                  <a:latin typeface="宋体"/>
                  <a:ea typeface="宋体"/>
                </a:rPr>
                <a:t>集中控制</a:t>
              </a:r>
              <a:endParaRPr lang="zh-CN" altLang="en-US" sz="2400" b="1" kern="0" dirty="0">
                <a:solidFill>
                  <a:sysClr val="window" lastClr="FFFFFF"/>
                </a:solidFill>
                <a:latin typeface="宋体"/>
                <a:ea typeface="宋体"/>
              </a:endParaRPr>
            </a:p>
          </p:txBody>
        </p:sp>
      </p:grpSp>
      <p:sp>
        <p:nvSpPr>
          <p:cNvPr id="20" name="燕尾形箭头 19"/>
          <p:cNvSpPr/>
          <p:nvPr/>
        </p:nvSpPr>
        <p:spPr>
          <a:xfrm rot="5400000">
            <a:off x="5084755" y="2850351"/>
            <a:ext cx="785818" cy="1285884"/>
          </a:xfrm>
          <a:prstGeom prst="notchedRightArrow">
            <a:avLst/>
          </a:prstGeom>
          <a:solidFill>
            <a:srgbClr val="00B0F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Picture 2" descr="d:\360浏览器\360\360se\360se6\User Data\temp\0160090053.jpg"/>
          <p:cNvPicPr>
            <a:picLocks noChangeAspect="1" noChangeArrowheads="1"/>
          </p:cNvPicPr>
          <p:nvPr/>
        </p:nvPicPr>
        <p:blipFill>
          <a:blip r:embed="rId2"/>
          <a:srcRect t="51021" b="12245"/>
          <a:stretch>
            <a:fillRect/>
          </a:stretch>
        </p:blipFill>
        <p:spPr bwMode="auto">
          <a:xfrm>
            <a:off x="1762888" y="5529276"/>
            <a:ext cx="8358246" cy="124299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par>
                          <p:cTn id="19" fill="hold">
                            <p:stCondLst>
                              <p:cond delay="1000"/>
                            </p:stCondLst>
                            <p:childTnLst>
                              <p:par>
                                <p:cTn id="20" presetID="1" presetClass="entr" presetSubtype="0"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childTnLst>
                                </p:cTn>
                              </p:par>
                            </p:childTnLst>
                          </p:cTn>
                        </p:par>
                        <p:par>
                          <p:cTn id="22" fill="hold">
                            <p:stCondLst>
                              <p:cond delay="1000"/>
                            </p:stCondLst>
                            <p:childTnLst>
                              <p:par>
                                <p:cTn id="23" presetID="2" presetClass="entr" presetSubtype="8"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0-#ppt_w/2"/>
                                          </p:val>
                                        </p:tav>
                                        <p:tav tm="100000">
                                          <p:val>
                                            <p:strVal val="#ppt_x"/>
                                          </p:val>
                                        </p:tav>
                                      </p:tavLst>
                                    </p:anim>
                                    <p:anim calcmode="lin" valueType="num">
                                      <p:cBhvr additive="base">
                                        <p:cTn id="26"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3" name="组合 7"/>
          <p:cNvGrpSpPr/>
          <p:nvPr/>
        </p:nvGrpSpPr>
        <p:grpSpPr>
          <a:xfrm>
            <a:off x="548442" y="1242996"/>
            <a:ext cx="3553200" cy="461665"/>
            <a:chOff x="548443" y="1281397"/>
            <a:chExt cx="3553200" cy="461665"/>
          </a:xfrm>
        </p:grpSpPr>
        <p:sp>
          <p:nvSpPr>
            <p:cNvPr id="4" name="燕尾形 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3124573" cy="461665"/>
            </a:xfrm>
            <a:prstGeom prst="rect">
              <a:avLst/>
            </a:prstGeom>
          </p:spPr>
          <p:txBody>
            <a:bodyPr wrap="none">
              <a:spAutoFit/>
            </a:bodyPr>
            <a:lstStyle/>
            <a:p>
              <a:r>
                <a:rPr lang="en-US" altLang="zh-CN" sz="2400" b="1" dirty="0" smtClean="0"/>
                <a:t>1</a:t>
              </a:r>
              <a:r>
                <a:rPr lang="zh-CN" altLang="en-US" sz="2400" b="1" dirty="0" smtClean="0"/>
                <a:t>、计算机联锁的发展</a:t>
              </a:r>
              <a:endParaRPr lang="zh-CN" altLang="en-US" sz="2400" b="1" dirty="0"/>
            </a:p>
          </p:txBody>
        </p:sp>
      </p:grpSp>
      <p:sp>
        <p:nvSpPr>
          <p:cNvPr id="25" name="TextBox 24"/>
          <p:cNvSpPr txBox="1"/>
          <p:nvPr/>
        </p:nvSpPr>
        <p:spPr>
          <a:xfrm>
            <a:off x="8049432" y="3957640"/>
            <a:ext cx="2500330" cy="830997"/>
          </a:xfrm>
          <a:prstGeom prst="rect">
            <a:avLst/>
          </a:prstGeom>
          <a:noFill/>
        </p:spPr>
        <p:txBody>
          <a:bodyPr wrap="square" rtlCol="0">
            <a:spAutoFit/>
          </a:bodyPr>
          <a:lstStyle/>
          <a:p>
            <a:pPr lvl="0" algn="ctr" defTabSz="914400">
              <a:defRPr/>
            </a:pPr>
            <a:r>
              <a:rPr kumimoji="0" lang="en-US" altLang="zh-CN"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TYJL-</a:t>
            </a:r>
            <a:r>
              <a:rPr lang="en-US" altLang="zh-CN" sz="2400" b="1" dirty="0" smtClean="0">
                <a:solidFill>
                  <a:prstClr val="black"/>
                </a:solidFill>
                <a:latin typeface="楷体_GB2312" pitchFamily="49" charset="-122"/>
                <a:ea typeface="楷体_GB2312" pitchFamily="49" charset="-122"/>
              </a:rPr>
              <a:t>TR9</a:t>
            </a:r>
            <a:r>
              <a:rPr kumimoji="0" lang="zh-CN" alt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型</a:t>
            </a:r>
            <a:endParaRPr kumimoji="0" lang="en-US" altLang="zh-CN"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计算机联锁系统</a:t>
            </a:r>
            <a:endParaRPr kumimoji="0" lang="zh-CN" altLang="en-US" sz="2400" b="1" i="0" u="none" strike="noStrike" kern="0" cap="none" spc="0" normalizeH="0" baseline="0" noProof="0" dirty="0">
              <a:ln>
                <a:noFill/>
              </a:ln>
              <a:solidFill>
                <a:srgbClr val="333399"/>
              </a:solidFill>
              <a:effectLst/>
              <a:uLnTx/>
              <a:uFillTx/>
              <a:latin typeface="Times New Roman" pitchFamily="18" charset="0"/>
              <a:ea typeface="+mj-ea"/>
              <a:cs typeface="Times New Roman" pitchFamily="18" charset="0"/>
            </a:endParaRPr>
          </a:p>
        </p:txBody>
      </p:sp>
      <p:pic>
        <p:nvPicPr>
          <p:cNvPr id="26" name="Picture 7"/>
          <p:cNvPicPr>
            <a:picLocks noChangeAspect="1" noChangeArrowheads="1"/>
          </p:cNvPicPr>
          <p:nvPr/>
        </p:nvPicPr>
        <p:blipFill>
          <a:blip r:embed="rId2"/>
          <a:srcRect/>
          <a:stretch>
            <a:fillRect/>
          </a:stretch>
        </p:blipFill>
        <p:spPr bwMode="auto">
          <a:xfrm>
            <a:off x="4406094" y="1885938"/>
            <a:ext cx="3429024" cy="5038340"/>
          </a:xfrm>
          <a:prstGeom prst="rect">
            <a:avLst/>
          </a:prstGeom>
          <a:noFill/>
          <a:ln w="9525">
            <a:noFill/>
            <a:miter lim="800000"/>
            <a:headEnd/>
            <a:tailEnd/>
          </a:ln>
        </p:spPr>
      </p:pic>
      <p:pic>
        <p:nvPicPr>
          <p:cNvPr id="27" name="Picture 2" descr="d:\360浏览器\360\360se\360se6\User Data\temp\4-1.jpg"/>
          <p:cNvPicPr>
            <a:picLocks noChangeAspect="1" noChangeArrowheads="1"/>
          </p:cNvPicPr>
          <p:nvPr/>
        </p:nvPicPr>
        <p:blipFill>
          <a:blip r:embed="rId3"/>
          <a:srcRect/>
          <a:stretch>
            <a:fillRect/>
          </a:stretch>
        </p:blipFill>
        <p:spPr bwMode="auto">
          <a:xfrm>
            <a:off x="477004" y="1885938"/>
            <a:ext cx="3857652" cy="500016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360浏览器\360\360se\360se6\User Data\temp\g3_2145816.jpg"/>
          <p:cNvPicPr>
            <a:picLocks noChangeAspect="1" noChangeArrowheads="1"/>
          </p:cNvPicPr>
          <p:nvPr/>
        </p:nvPicPr>
        <p:blipFill>
          <a:blip r:embed="rId2"/>
          <a:srcRect/>
          <a:stretch>
            <a:fillRect/>
          </a:stretch>
        </p:blipFill>
        <p:spPr bwMode="auto">
          <a:xfrm>
            <a:off x="191252" y="2028814"/>
            <a:ext cx="6801636" cy="4076692"/>
          </a:xfrm>
          <a:prstGeom prst="rect">
            <a:avLst/>
          </a:prstGeom>
          <a:noFill/>
        </p:spPr>
      </p:pic>
      <p:sp>
        <p:nvSpPr>
          <p:cNvPr id="4" name="TextBox 3"/>
          <p:cNvSpPr txBox="1"/>
          <p:nvPr/>
        </p:nvSpPr>
        <p:spPr>
          <a:xfrm>
            <a:off x="6834986" y="6457970"/>
            <a:ext cx="464347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TYJL-TR9</a:t>
            </a:r>
            <a:r>
              <a:rPr kumimoji="0" lang="zh-CN" alt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型计算机联锁系统</a:t>
            </a:r>
            <a:endParaRPr kumimoji="0" lang="zh-CN" altLang="en-US" sz="2400" b="1" i="0" u="none" strike="noStrike" kern="0" cap="none" spc="0" normalizeH="0" baseline="0" noProof="0" dirty="0">
              <a:ln>
                <a:noFill/>
              </a:ln>
              <a:solidFill>
                <a:srgbClr val="333399"/>
              </a:solidFill>
              <a:effectLst/>
              <a:uLnTx/>
              <a:uFillTx/>
              <a:latin typeface="Times New Roman" pitchFamily="18" charset="0"/>
              <a:ea typeface="+mj-ea"/>
              <a:cs typeface="Times New Roman" pitchFamily="18" charset="0"/>
            </a:endParaRPr>
          </a:p>
        </p:txBody>
      </p:sp>
      <p:grpSp>
        <p:nvGrpSpPr>
          <p:cNvPr id="5" name="组合 4"/>
          <p:cNvGrpSpPr/>
          <p:nvPr/>
        </p:nvGrpSpPr>
        <p:grpSpPr>
          <a:xfrm>
            <a:off x="7120738" y="1242996"/>
            <a:ext cx="4273723" cy="4890821"/>
            <a:chOff x="4632159" y="1714488"/>
            <a:chExt cx="4273723" cy="4890821"/>
          </a:xfrm>
        </p:grpSpPr>
        <p:pic>
          <p:nvPicPr>
            <p:cNvPr id="6" name="Picture 4" descr="d:\360浏览器\360\360se\360se6\User Data\temp\fa12620d-f940-45af-b8e1-88450fddf943.jpg"/>
            <p:cNvPicPr>
              <a:picLocks noChangeAspect="1" noChangeArrowheads="1"/>
            </p:cNvPicPr>
            <p:nvPr/>
          </p:nvPicPr>
          <p:blipFill>
            <a:blip r:embed="rId3"/>
            <a:srcRect/>
            <a:stretch>
              <a:fillRect/>
            </a:stretch>
          </p:blipFill>
          <p:spPr bwMode="auto">
            <a:xfrm>
              <a:off x="4632159" y="1714488"/>
              <a:ext cx="4273723" cy="4872046"/>
            </a:xfrm>
            <a:prstGeom prst="rect">
              <a:avLst/>
            </a:prstGeom>
            <a:noFill/>
          </p:spPr>
        </p:pic>
        <p:sp>
          <p:nvSpPr>
            <p:cNvPr id="7" name="TextBox 6"/>
            <p:cNvSpPr txBox="1"/>
            <p:nvPr/>
          </p:nvSpPr>
          <p:spPr>
            <a:xfrm>
              <a:off x="6500826" y="6143644"/>
              <a:ext cx="1112805"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Times New Roman" pitchFamily="18" charset="0"/>
                  <a:ea typeface="+mj-ea"/>
                  <a:cs typeface="Times New Roman" pitchFamily="18" charset="0"/>
                </a:rPr>
                <a:t>沈阳站</a:t>
              </a:r>
              <a:endParaRPr kumimoji="0" lang="zh-CN" altLang="en-US" sz="2400" b="1" i="0" u="none" strike="noStrike" kern="0" cap="none" spc="0" normalizeH="0" baseline="0" noProof="0" dirty="0">
                <a:ln>
                  <a:noFill/>
                </a:ln>
                <a:solidFill>
                  <a:schemeClr val="bg1"/>
                </a:solidFill>
                <a:effectLst/>
                <a:uLnTx/>
                <a:uFillTx/>
                <a:latin typeface="Times New Roman" pitchFamily="18" charset="0"/>
                <a:ea typeface="+mj-ea"/>
                <a:cs typeface="Times New Roman" pitchFamily="18" charset="0"/>
              </a:endParaRPr>
            </a:p>
          </p:txBody>
        </p:sp>
      </p:grpSp>
      <p:sp>
        <p:nvSpPr>
          <p:cNvPr id="8" name="矩形 7"/>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9" name="组合 7"/>
          <p:cNvGrpSpPr/>
          <p:nvPr/>
        </p:nvGrpSpPr>
        <p:grpSpPr>
          <a:xfrm>
            <a:off x="548442" y="1242996"/>
            <a:ext cx="3553200" cy="461665"/>
            <a:chOff x="548443" y="1281397"/>
            <a:chExt cx="3553200" cy="461665"/>
          </a:xfrm>
        </p:grpSpPr>
        <p:sp>
          <p:nvSpPr>
            <p:cNvPr id="10" name="燕尾形 9"/>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燕尾形 10"/>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977070" y="1281397"/>
              <a:ext cx="3124573" cy="461665"/>
            </a:xfrm>
            <a:prstGeom prst="rect">
              <a:avLst/>
            </a:prstGeom>
          </p:spPr>
          <p:txBody>
            <a:bodyPr wrap="none">
              <a:spAutoFit/>
            </a:bodyPr>
            <a:lstStyle/>
            <a:p>
              <a:r>
                <a:rPr lang="en-US" altLang="zh-CN" sz="2400" b="1" dirty="0" smtClean="0"/>
                <a:t>1</a:t>
              </a:r>
              <a:r>
                <a:rPr lang="zh-CN" altLang="en-US" sz="2400" b="1" dirty="0" smtClean="0"/>
                <a:t>、计算机联锁的发展</a:t>
              </a:r>
              <a:endParaRPr lang="zh-CN" altLang="en-US" sz="2400" b="1" dirty="0"/>
            </a:p>
          </p:txBody>
        </p: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91384"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3" name="组合 7"/>
          <p:cNvGrpSpPr/>
          <p:nvPr/>
        </p:nvGrpSpPr>
        <p:grpSpPr>
          <a:xfrm>
            <a:off x="548442" y="1242996"/>
            <a:ext cx="3553200" cy="461665"/>
            <a:chOff x="548443" y="1281397"/>
            <a:chExt cx="3553200" cy="461665"/>
          </a:xfrm>
        </p:grpSpPr>
        <p:sp>
          <p:nvSpPr>
            <p:cNvPr id="4" name="燕尾形 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3124573" cy="461665"/>
            </a:xfrm>
            <a:prstGeom prst="rect">
              <a:avLst/>
            </a:prstGeom>
          </p:spPr>
          <p:txBody>
            <a:bodyPr wrap="none">
              <a:spAutoFit/>
            </a:bodyPr>
            <a:lstStyle/>
            <a:p>
              <a:r>
                <a:rPr lang="en-US" altLang="zh-CN" sz="2400" b="1" dirty="0" smtClean="0"/>
                <a:t>1</a:t>
              </a:r>
              <a:r>
                <a:rPr lang="zh-CN" altLang="en-US" sz="2400" b="1" dirty="0" smtClean="0"/>
                <a:t>、计算机联锁的发展</a:t>
              </a:r>
              <a:endParaRPr lang="zh-CN" altLang="en-US" sz="2400" b="1" dirty="0"/>
            </a:p>
          </p:txBody>
        </p:sp>
      </p:grpSp>
      <p:pic>
        <p:nvPicPr>
          <p:cNvPr id="7" name="Picture 7"/>
          <p:cNvPicPr>
            <a:picLocks noChangeAspect="1" noChangeArrowheads="1"/>
          </p:cNvPicPr>
          <p:nvPr/>
        </p:nvPicPr>
        <p:blipFill>
          <a:blip r:embed="rId2"/>
          <a:srcRect/>
          <a:stretch>
            <a:fillRect/>
          </a:stretch>
        </p:blipFill>
        <p:spPr bwMode="auto">
          <a:xfrm>
            <a:off x="7120738" y="171426"/>
            <a:ext cx="4408489" cy="6781800"/>
          </a:xfrm>
          <a:prstGeom prst="rect">
            <a:avLst/>
          </a:prstGeom>
          <a:noFill/>
          <a:ln w="9525">
            <a:noFill/>
            <a:miter lim="800000"/>
            <a:headEnd/>
            <a:tailEnd/>
          </a:ln>
          <a:effectLst/>
        </p:spPr>
      </p:pic>
      <p:sp>
        <p:nvSpPr>
          <p:cNvPr id="22" name="矩形 21"/>
          <p:cNvSpPr/>
          <p:nvPr/>
        </p:nvSpPr>
        <p:spPr>
          <a:xfrm>
            <a:off x="7120738" y="6386532"/>
            <a:ext cx="4517583" cy="523220"/>
          </a:xfrm>
          <a:prstGeom prst="rect">
            <a:avLst/>
          </a:prstGeom>
        </p:spPr>
        <p:txBody>
          <a:bodyPr wrap="none">
            <a:spAutoFit/>
          </a:bodyPr>
          <a:lstStyle/>
          <a:p>
            <a:r>
              <a:rPr lang="en-US" altLang="zh-CN" sz="2800" b="1" dirty="0" smtClean="0">
                <a:solidFill>
                  <a:srgbClr val="FFFF00"/>
                </a:solidFill>
                <a:latin typeface="楷体_GB2312" pitchFamily="49" charset="-122"/>
                <a:ea typeface="楷体_GB2312" pitchFamily="49" charset="-122"/>
              </a:rPr>
              <a:t>DS6</a:t>
            </a:r>
            <a:r>
              <a:rPr lang="zh-CN" altLang="en-US" sz="2800" b="1" dirty="0" smtClean="0">
                <a:solidFill>
                  <a:srgbClr val="FFFF00"/>
                </a:solidFill>
                <a:latin typeface="楷体_GB2312" pitchFamily="49" charset="-122"/>
                <a:ea typeface="楷体_GB2312" pitchFamily="49" charset="-122"/>
              </a:rPr>
              <a:t>一</a:t>
            </a:r>
            <a:r>
              <a:rPr lang="en-US" altLang="zh-CN" sz="2800" b="1" dirty="0" smtClean="0">
                <a:solidFill>
                  <a:srgbClr val="FFFF00"/>
                </a:solidFill>
                <a:latin typeface="楷体_GB2312" pitchFamily="49" charset="-122"/>
                <a:ea typeface="楷体_GB2312" pitchFamily="49" charset="-122"/>
              </a:rPr>
              <a:t>K5B</a:t>
            </a:r>
            <a:r>
              <a:rPr lang="zh-CN" altLang="en-US" sz="2800" b="1" dirty="0" smtClean="0">
                <a:solidFill>
                  <a:srgbClr val="FFFF00"/>
                </a:solidFill>
                <a:latin typeface="楷体_GB2312" pitchFamily="49" charset="-122"/>
                <a:ea typeface="楷体_GB2312" pitchFamily="49" charset="-122"/>
              </a:rPr>
              <a:t>型计算机联锁系统</a:t>
            </a:r>
            <a:endParaRPr lang="zh-CN" altLang="en-US" b="1" dirty="0">
              <a:solidFill>
                <a:srgbClr val="FFFF00"/>
              </a:solidFill>
            </a:endParaRPr>
          </a:p>
        </p:txBody>
      </p:sp>
      <p:grpSp>
        <p:nvGrpSpPr>
          <p:cNvPr id="20" name="组合 19"/>
          <p:cNvGrpSpPr/>
          <p:nvPr/>
        </p:nvGrpSpPr>
        <p:grpSpPr>
          <a:xfrm>
            <a:off x="691318" y="2743194"/>
            <a:ext cx="5643602" cy="2616947"/>
            <a:chOff x="585561" y="2199859"/>
            <a:chExt cx="5643602" cy="2616947"/>
          </a:xfrm>
        </p:grpSpPr>
        <p:grpSp>
          <p:nvGrpSpPr>
            <p:cNvPr id="8" name="组合 19"/>
            <p:cNvGrpSpPr/>
            <p:nvPr/>
          </p:nvGrpSpPr>
          <p:grpSpPr>
            <a:xfrm>
              <a:off x="585561" y="2199859"/>
              <a:ext cx="5643602" cy="2616947"/>
              <a:chOff x="-94500" y="2840891"/>
              <a:chExt cx="5643602" cy="2616947"/>
            </a:xfrm>
          </p:grpSpPr>
          <p:sp>
            <p:nvSpPr>
              <p:cNvPr id="14" name="矩形 13"/>
              <p:cNvSpPr/>
              <p:nvPr/>
            </p:nvSpPr>
            <p:spPr>
              <a:xfrm>
                <a:off x="2048640" y="2840891"/>
                <a:ext cx="1857388" cy="830997"/>
              </a:xfrm>
              <a:prstGeom prst="rect">
                <a:avLst/>
              </a:prstGeom>
              <a:solidFill>
                <a:schemeClr val="bg1"/>
              </a:solidFill>
              <a:ln w="28575">
                <a:solidFill>
                  <a:srgbClr val="0303EB"/>
                </a:solidFill>
              </a:ln>
            </p:spPr>
            <p:txBody>
              <a:bodyPr wrap="square">
                <a:spAutoFit/>
              </a:bodyPr>
              <a:lstStyle/>
              <a:p>
                <a:r>
                  <a:rPr lang="zh-CN" altLang="en-US" sz="2400" b="1" dirty="0" smtClean="0">
                    <a:solidFill>
                      <a:prstClr val="black"/>
                    </a:solidFill>
                    <a:latin typeface="+mn-ea"/>
                  </a:rPr>
                  <a:t>通号总公司研究设计院</a:t>
                </a:r>
                <a:endParaRPr lang="zh-CN" altLang="en-US" b="1" dirty="0">
                  <a:latin typeface="+mn-ea"/>
                </a:endParaRPr>
              </a:p>
            </p:txBody>
          </p:sp>
          <p:sp>
            <p:nvSpPr>
              <p:cNvPr id="15" name="矩形 14"/>
              <p:cNvSpPr/>
              <p:nvPr/>
            </p:nvSpPr>
            <p:spPr>
              <a:xfrm>
                <a:off x="-94500" y="4626841"/>
                <a:ext cx="3143272" cy="830997"/>
              </a:xfrm>
              <a:prstGeom prst="rect">
                <a:avLst/>
              </a:prstGeom>
              <a:solidFill>
                <a:schemeClr val="bg1"/>
              </a:solidFill>
              <a:ln w="28575">
                <a:solidFill>
                  <a:srgbClr val="0303EB"/>
                </a:solidFill>
              </a:ln>
            </p:spPr>
            <p:txBody>
              <a:bodyPr wrap="square">
                <a:spAutoFit/>
              </a:bodyPr>
              <a:lstStyle/>
              <a:p>
                <a:r>
                  <a:rPr lang="en-US" altLang="zh-CN" sz="2400" b="1" dirty="0" smtClean="0">
                    <a:solidFill>
                      <a:prstClr val="black"/>
                    </a:solidFill>
                    <a:latin typeface="楷体_GB2312" pitchFamily="49" charset="-122"/>
                    <a:ea typeface="楷体_GB2312" pitchFamily="49" charset="-122"/>
                  </a:rPr>
                  <a:t>DS</a:t>
                </a:r>
                <a:r>
                  <a:rPr lang="zh-CN" altLang="en-US" sz="2400" b="1" dirty="0" smtClean="0">
                    <a:solidFill>
                      <a:prstClr val="black"/>
                    </a:solidFill>
                    <a:latin typeface="楷体_GB2312" pitchFamily="49" charset="-122"/>
                    <a:ea typeface="楷体_GB2312" pitchFamily="49" charset="-122"/>
                  </a:rPr>
                  <a:t>一</a:t>
                </a:r>
                <a:r>
                  <a:rPr lang="en-US" altLang="zh-CN" sz="2400" b="1" dirty="0" smtClean="0">
                    <a:solidFill>
                      <a:prstClr val="black"/>
                    </a:solidFill>
                    <a:latin typeface="楷体_GB2312" pitchFamily="49" charset="-122"/>
                    <a:ea typeface="楷体_GB2312" pitchFamily="49" charset="-122"/>
                  </a:rPr>
                  <a:t>Ⅱ</a:t>
                </a:r>
                <a:r>
                  <a:rPr lang="zh-CN" altLang="en-US" sz="2400" b="1" dirty="0" smtClean="0">
                    <a:solidFill>
                      <a:prstClr val="black"/>
                    </a:solidFill>
                    <a:latin typeface="楷体_GB2312" pitchFamily="49" charset="-122"/>
                    <a:ea typeface="楷体_GB2312" pitchFamily="49" charset="-122"/>
                  </a:rPr>
                  <a:t>型双机热备结构计算机联锁系统</a:t>
                </a:r>
                <a:endParaRPr lang="zh-CN" altLang="en-US" b="1" dirty="0"/>
              </a:p>
            </p:txBody>
          </p:sp>
          <p:sp>
            <p:nvSpPr>
              <p:cNvPr id="16" name="矩形 15"/>
              <p:cNvSpPr/>
              <p:nvPr/>
            </p:nvSpPr>
            <p:spPr>
              <a:xfrm>
                <a:off x="3405962" y="4626841"/>
                <a:ext cx="2143140" cy="830997"/>
              </a:xfrm>
              <a:prstGeom prst="rect">
                <a:avLst/>
              </a:prstGeom>
              <a:solidFill>
                <a:schemeClr val="bg1"/>
              </a:solidFill>
              <a:ln w="28575">
                <a:solidFill>
                  <a:srgbClr val="0303EB"/>
                </a:solidFill>
              </a:ln>
            </p:spPr>
            <p:txBody>
              <a:bodyPr wrap="square">
                <a:spAutoFit/>
              </a:bodyPr>
              <a:lstStyle/>
              <a:p>
                <a:r>
                  <a:rPr lang="en-US" altLang="zh-CN" sz="2400" b="1" dirty="0" smtClean="0">
                    <a:solidFill>
                      <a:prstClr val="black"/>
                    </a:solidFill>
                    <a:latin typeface="楷体_GB2312" pitchFamily="49" charset="-122"/>
                    <a:ea typeface="楷体_GB2312" pitchFamily="49" charset="-122"/>
                  </a:rPr>
                  <a:t>DS6</a:t>
                </a:r>
                <a:r>
                  <a:rPr lang="zh-CN" altLang="en-US" sz="2400" b="1" dirty="0" smtClean="0">
                    <a:solidFill>
                      <a:prstClr val="black"/>
                    </a:solidFill>
                    <a:latin typeface="楷体_GB2312" pitchFamily="49" charset="-122"/>
                    <a:ea typeface="楷体_GB2312" pitchFamily="49" charset="-122"/>
                  </a:rPr>
                  <a:t>一</a:t>
                </a:r>
                <a:r>
                  <a:rPr lang="en-US" altLang="zh-CN" sz="2400" b="1" dirty="0" smtClean="0">
                    <a:solidFill>
                      <a:prstClr val="black"/>
                    </a:solidFill>
                    <a:latin typeface="楷体_GB2312" pitchFamily="49" charset="-122"/>
                    <a:ea typeface="楷体_GB2312" pitchFamily="49" charset="-122"/>
                  </a:rPr>
                  <a:t>K5B</a:t>
                </a:r>
                <a:r>
                  <a:rPr lang="zh-CN" altLang="en-US" sz="2400" b="1" dirty="0" smtClean="0">
                    <a:solidFill>
                      <a:prstClr val="black"/>
                    </a:solidFill>
                    <a:latin typeface="楷体_GB2312" pitchFamily="49" charset="-122"/>
                    <a:ea typeface="楷体_GB2312" pitchFamily="49" charset="-122"/>
                  </a:rPr>
                  <a:t>型计算机联锁系统</a:t>
                </a:r>
                <a:endParaRPr lang="zh-CN" altLang="en-US" b="1" dirty="0"/>
              </a:p>
            </p:txBody>
          </p:sp>
        </p:grpSp>
        <p:sp>
          <p:nvSpPr>
            <p:cNvPr id="19" name="任意多边形 18"/>
            <p:cNvSpPr/>
            <p:nvPr/>
          </p:nvSpPr>
          <p:spPr>
            <a:xfrm>
              <a:off x="2120078" y="3028946"/>
              <a:ext cx="2962141" cy="927279"/>
            </a:xfrm>
            <a:custGeom>
              <a:avLst/>
              <a:gdLst>
                <a:gd name="connsiteX0" fmla="*/ 0 w 2962141"/>
                <a:gd name="connsiteY0" fmla="*/ 927279 h 927279"/>
                <a:gd name="connsiteX1" fmla="*/ 1429555 w 2962141"/>
                <a:gd name="connsiteY1" fmla="*/ 0 h 927279"/>
                <a:gd name="connsiteX2" fmla="*/ 2962141 w 2962141"/>
                <a:gd name="connsiteY2" fmla="*/ 927279 h 927279"/>
              </a:gdLst>
              <a:ahLst/>
              <a:cxnLst>
                <a:cxn ang="0">
                  <a:pos x="connsiteX0" y="connsiteY0"/>
                </a:cxn>
                <a:cxn ang="0">
                  <a:pos x="connsiteX1" y="connsiteY1"/>
                </a:cxn>
                <a:cxn ang="0">
                  <a:pos x="connsiteX2" y="connsiteY2"/>
                </a:cxn>
              </a:cxnLst>
              <a:rect l="l" t="t" r="r" b="b"/>
              <a:pathLst>
                <a:path w="2962141" h="927279">
                  <a:moveTo>
                    <a:pt x="0" y="927279"/>
                  </a:moveTo>
                  <a:lnTo>
                    <a:pt x="1429555" y="0"/>
                  </a:lnTo>
                  <a:lnTo>
                    <a:pt x="2962141" y="927279"/>
                  </a:ln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91384"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3" name="组合 7"/>
          <p:cNvGrpSpPr/>
          <p:nvPr/>
        </p:nvGrpSpPr>
        <p:grpSpPr>
          <a:xfrm>
            <a:off x="548442" y="1242996"/>
            <a:ext cx="3553200" cy="461665"/>
            <a:chOff x="548443" y="1281397"/>
            <a:chExt cx="3553200" cy="461665"/>
          </a:xfrm>
        </p:grpSpPr>
        <p:sp>
          <p:nvSpPr>
            <p:cNvPr id="4" name="燕尾形 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3124573" cy="461665"/>
            </a:xfrm>
            <a:prstGeom prst="rect">
              <a:avLst/>
            </a:prstGeom>
          </p:spPr>
          <p:txBody>
            <a:bodyPr wrap="none">
              <a:spAutoFit/>
            </a:bodyPr>
            <a:lstStyle/>
            <a:p>
              <a:r>
                <a:rPr lang="en-US" altLang="zh-CN" sz="2400" b="1" dirty="0" smtClean="0"/>
                <a:t>1</a:t>
              </a:r>
              <a:r>
                <a:rPr lang="zh-CN" altLang="en-US" sz="2400" b="1" dirty="0" smtClean="0"/>
                <a:t>、计算机联锁的发展</a:t>
              </a:r>
              <a:endParaRPr lang="zh-CN" altLang="en-US" sz="2400" b="1" dirty="0"/>
            </a:p>
          </p:txBody>
        </p:sp>
      </p:grpSp>
      <p:pic>
        <p:nvPicPr>
          <p:cNvPr id="7" name="Picture 4" descr="d:\360浏览器\360\360se\360se6\User Data\temp\u=1697624876,1724250460&amp;fm=23&amp;gp=0.jpg"/>
          <p:cNvPicPr>
            <a:picLocks noChangeAspect="1" noChangeArrowheads="1"/>
          </p:cNvPicPr>
          <p:nvPr/>
        </p:nvPicPr>
        <p:blipFill>
          <a:blip r:embed="rId2"/>
          <a:srcRect t="4773" b="10909"/>
          <a:stretch>
            <a:fillRect/>
          </a:stretch>
        </p:blipFill>
        <p:spPr bwMode="auto">
          <a:xfrm>
            <a:off x="1119946" y="2671756"/>
            <a:ext cx="4714887" cy="3643338"/>
          </a:xfrm>
          <a:prstGeom prst="rect">
            <a:avLst/>
          </a:prstGeom>
          <a:noFill/>
        </p:spPr>
      </p:pic>
      <p:pic>
        <p:nvPicPr>
          <p:cNvPr id="8" name="Picture 2" descr="d:\360浏览器\360\360se\360se6\User Data\temp\201052017304306.jpg"/>
          <p:cNvPicPr>
            <a:picLocks noChangeAspect="1" noChangeArrowheads="1"/>
          </p:cNvPicPr>
          <p:nvPr/>
        </p:nvPicPr>
        <p:blipFill>
          <a:blip r:embed="rId3"/>
          <a:srcRect/>
          <a:stretch>
            <a:fillRect/>
          </a:stretch>
        </p:blipFill>
        <p:spPr bwMode="auto">
          <a:xfrm>
            <a:off x="5977730" y="2671755"/>
            <a:ext cx="5286412" cy="3637053"/>
          </a:xfrm>
          <a:prstGeom prst="rect">
            <a:avLst/>
          </a:prstGeom>
          <a:noFill/>
        </p:spPr>
      </p:pic>
      <p:sp>
        <p:nvSpPr>
          <p:cNvPr id="9" name="TextBox 8"/>
          <p:cNvSpPr txBox="1"/>
          <p:nvPr/>
        </p:nvSpPr>
        <p:spPr>
          <a:xfrm>
            <a:off x="5620540" y="1743062"/>
            <a:ext cx="490619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DS6</a:t>
            </a:r>
            <a:r>
              <a:rPr kumimoji="0" lang="zh-CN" alt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一</a:t>
            </a:r>
            <a:r>
              <a:rPr kumimoji="0" lang="en-US" altLang="zh-CN"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K5B</a:t>
            </a:r>
            <a:r>
              <a:rPr kumimoji="0" lang="zh-CN" alt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型计算机联锁系统</a:t>
            </a:r>
            <a:endParaRPr kumimoji="0" lang="zh-CN" altLang="en-US" sz="2400" b="1" i="0" u="none" strike="noStrike" kern="0" cap="none" spc="0" normalizeH="0" baseline="0" noProof="0" dirty="0">
              <a:ln>
                <a:noFill/>
              </a:ln>
              <a:solidFill>
                <a:srgbClr val="333399"/>
              </a:solidFill>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4" name="组合 7"/>
          <p:cNvGrpSpPr/>
          <p:nvPr/>
        </p:nvGrpSpPr>
        <p:grpSpPr>
          <a:xfrm>
            <a:off x="548442" y="1242996"/>
            <a:ext cx="3553200" cy="461665"/>
            <a:chOff x="548443" y="1281397"/>
            <a:chExt cx="3553200" cy="461665"/>
          </a:xfrm>
        </p:grpSpPr>
        <p:sp>
          <p:nvSpPr>
            <p:cNvPr id="5" name="燕尾形 4"/>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燕尾形 5"/>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977070" y="1281397"/>
              <a:ext cx="3124573" cy="461665"/>
            </a:xfrm>
            <a:prstGeom prst="rect">
              <a:avLst/>
            </a:prstGeom>
          </p:spPr>
          <p:txBody>
            <a:bodyPr wrap="none">
              <a:spAutoFit/>
            </a:bodyPr>
            <a:lstStyle/>
            <a:p>
              <a:r>
                <a:rPr lang="en-US" altLang="zh-CN" sz="2400" b="1" dirty="0" smtClean="0"/>
                <a:t>1</a:t>
              </a:r>
              <a:r>
                <a:rPr lang="zh-CN" altLang="en-US" sz="2400" b="1" dirty="0" smtClean="0"/>
                <a:t>、计算机联锁的发展</a:t>
              </a:r>
              <a:endParaRPr lang="zh-CN" altLang="en-US" sz="2400" b="1" dirty="0"/>
            </a:p>
          </p:txBody>
        </p:sp>
      </p:grpSp>
      <p:grpSp>
        <p:nvGrpSpPr>
          <p:cNvPr id="16" name="组合 15"/>
          <p:cNvGrpSpPr/>
          <p:nvPr/>
        </p:nvGrpSpPr>
        <p:grpSpPr>
          <a:xfrm>
            <a:off x="6977862" y="1171558"/>
            <a:ext cx="4195763" cy="5791200"/>
            <a:chOff x="6977862" y="1171558"/>
            <a:chExt cx="4195763" cy="5791200"/>
          </a:xfrm>
        </p:grpSpPr>
        <p:pic>
          <p:nvPicPr>
            <p:cNvPr id="8" name="Picture 5" descr="IMG_0112"/>
            <p:cNvPicPr>
              <a:picLocks noChangeAspect="1" noChangeArrowheads="1"/>
            </p:cNvPicPr>
            <p:nvPr/>
          </p:nvPicPr>
          <p:blipFill>
            <a:blip r:embed="rId2" cstate="print"/>
            <a:srcRect/>
            <a:stretch>
              <a:fillRect/>
            </a:stretch>
          </p:blipFill>
          <p:spPr bwMode="auto">
            <a:xfrm>
              <a:off x="6977862" y="1171558"/>
              <a:ext cx="4195763" cy="5791200"/>
            </a:xfrm>
            <a:prstGeom prst="rect">
              <a:avLst/>
            </a:prstGeom>
            <a:noFill/>
            <a:ln w="9525">
              <a:noFill/>
              <a:miter lim="800000"/>
              <a:headEnd/>
              <a:tailEnd/>
            </a:ln>
          </p:spPr>
        </p:pic>
        <p:sp>
          <p:nvSpPr>
            <p:cNvPr id="9" name="Text Box 7"/>
            <p:cNvSpPr txBox="1">
              <a:spLocks noChangeArrowheads="1"/>
            </p:cNvSpPr>
            <p:nvPr/>
          </p:nvSpPr>
          <p:spPr bwMode="auto">
            <a:xfrm>
              <a:off x="7049300" y="4143358"/>
              <a:ext cx="549275" cy="2743200"/>
            </a:xfrm>
            <a:prstGeom prst="rect">
              <a:avLst/>
            </a:prstGeom>
            <a:solidFill>
              <a:srgbClr val="00FF99"/>
            </a:solidFill>
            <a:ln w="9525">
              <a:noFill/>
              <a:miter lim="800000"/>
              <a:headEnd/>
              <a:tailEnd/>
            </a:ln>
            <a:effectLst/>
          </p:spPr>
          <p:txBody>
            <a:bodyPr vert="eaVert">
              <a:spAutoFit/>
            </a:bodyPr>
            <a:lstStyle/>
            <a:p>
              <a:pPr>
                <a:spcBef>
                  <a:spcPct val="50000"/>
                </a:spcBef>
              </a:pPr>
              <a:r>
                <a:rPr lang="zh-CN" altLang="en-US" sz="2400" dirty="0">
                  <a:latin typeface="Tahoma" pitchFamily="34" charset="0"/>
                </a:rPr>
                <a:t>北方交大微联公司</a:t>
              </a:r>
            </a:p>
          </p:txBody>
        </p:sp>
      </p:grpSp>
      <p:grpSp>
        <p:nvGrpSpPr>
          <p:cNvPr id="15" name="组合 14"/>
          <p:cNvGrpSpPr/>
          <p:nvPr/>
        </p:nvGrpSpPr>
        <p:grpSpPr>
          <a:xfrm>
            <a:off x="691318" y="2814632"/>
            <a:ext cx="5357850" cy="2343337"/>
            <a:chOff x="691318" y="2814632"/>
            <a:chExt cx="5357850" cy="2343337"/>
          </a:xfrm>
        </p:grpSpPr>
        <p:sp>
          <p:nvSpPr>
            <p:cNvPr id="10" name="矩形 9"/>
            <p:cNvSpPr/>
            <p:nvPr/>
          </p:nvSpPr>
          <p:spPr>
            <a:xfrm>
              <a:off x="2048640" y="2814632"/>
              <a:ext cx="2646878" cy="461665"/>
            </a:xfrm>
            <a:prstGeom prst="rect">
              <a:avLst/>
            </a:prstGeom>
            <a:ln w="28575">
              <a:solidFill>
                <a:srgbClr val="00AEEE"/>
              </a:solidFill>
            </a:ln>
          </p:spPr>
          <p:txBody>
            <a:bodyPr wrap="none">
              <a:spAutoFit/>
            </a:bodyPr>
            <a:lstStyle/>
            <a:p>
              <a:r>
                <a:rPr lang="zh-CN" altLang="en-US" sz="2400" b="1" dirty="0" smtClean="0">
                  <a:latin typeface="+mn-ea"/>
                </a:rPr>
                <a:t>北京交大微联公司</a:t>
              </a:r>
              <a:endParaRPr lang="zh-CN" altLang="en-US" b="1" dirty="0">
                <a:latin typeface="+mn-ea"/>
              </a:endParaRPr>
            </a:p>
          </p:txBody>
        </p:sp>
        <p:sp>
          <p:nvSpPr>
            <p:cNvPr id="11" name="矩形 10"/>
            <p:cNvSpPr/>
            <p:nvPr/>
          </p:nvSpPr>
          <p:spPr>
            <a:xfrm>
              <a:off x="3620276" y="3957640"/>
              <a:ext cx="2428892" cy="1200329"/>
            </a:xfrm>
            <a:prstGeom prst="rect">
              <a:avLst/>
            </a:prstGeom>
            <a:ln w="28575">
              <a:solidFill>
                <a:srgbClr val="00AEEE"/>
              </a:solidFill>
            </a:ln>
          </p:spPr>
          <p:txBody>
            <a:bodyPr wrap="square">
              <a:spAutoFit/>
            </a:bodyPr>
            <a:lstStyle/>
            <a:p>
              <a:r>
                <a:rPr lang="en-US" altLang="zh-CN" sz="2400" b="1" dirty="0" smtClean="0">
                  <a:latin typeface="+mn-ea"/>
                </a:rPr>
                <a:t>JD</a:t>
              </a:r>
              <a:r>
                <a:rPr lang="zh-CN" altLang="en-US" sz="2400" b="1" dirty="0" smtClean="0">
                  <a:latin typeface="+mn-ea"/>
                </a:rPr>
                <a:t>一</a:t>
              </a:r>
              <a:r>
                <a:rPr lang="en-US" altLang="zh-CN" sz="2400" b="1" dirty="0" smtClean="0">
                  <a:latin typeface="+mn-ea"/>
                </a:rPr>
                <a:t>1A</a:t>
              </a:r>
              <a:r>
                <a:rPr lang="zh-CN" altLang="en-US" sz="2400" b="1" dirty="0" smtClean="0">
                  <a:latin typeface="+mn-ea"/>
                </a:rPr>
                <a:t>型双机热备结构计算机联锁系统</a:t>
              </a:r>
              <a:endParaRPr lang="zh-CN" altLang="en-US" b="1" dirty="0">
                <a:latin typeface="+mn-ea"/>
              </a:endParaRPr>
            </a:p>
          </p:txBody>
        </p:sp>
        <p:sp>
          <p:nvSpPr>
            <p:cNvPr id="12" name="矩形 11"/>
            <p:cNvSpPr/>
            <p:nvPr/>
          </p:nvSpPr>
          <p:spPr>
            <a:xfrm>
              <a:off x="691318" y="3957640"/>
              <a:ext cx="2357454" cy="830997"/>
            </a:xfrm>
            <a:prstGeom prst="rect">
              <a:avLst/>
            </a:prstGeom>
            <a:ln w="28575">
              <a:solidFill>
                <a:srgbClr val="00AEEE"/>
              </a:solidFill>
            </a:ln>
          </p:spPr>
          <p:txBody>
            <a:bodyPr wrap="square">
              <a:spAutoFit/>
            </a:bodyPr>
            <a:lstStyle/>
            <a:p>
              <a:r>
                <a:rPr lang="en-US" altLang="zh-CN" sz="2400" b="1" dirty="0" smtClean="0">
                  <a:latin typeface="+mn-ea"/>
                </a:rPr>
                <a:t>E132--JD</a:t>
              </a:r>
              <a:r>
                <a:rPr lang="zh-CN" altLang="en-US" sz="2400" b="1" dirty="0" smtClean="0">
                  <a:latin typeface="+mn-ea"/>
                </a:rPr>
                <a:t>型计算机联锁系统</a:t>
              </a:r>
              <a:endParaRPr lang="zh-CN" altLang="en-US" b="1" dirty="0">
                <a:latin typeface="+mn-ea"/>
              </a:endParaRPr>
            </a:p>
          </p:txBody>
        </p:sp>
        <p:sp>
          <p:nvSpPr>
            <p:cNvPr id="14" name="左大括号 13"/>
            <p:cNvSpPr/>
            <p:nvPr/>
          </p:nvSpPr>
          <p:spPr>
            <a:xfrm rot="5400000">
              <a:off x="2941615" y="2064533"/>
              <a:ext cx="642942" cy="3143272"/>
            </a:xfrm>
            <a:prstGeom prst="leftBrace">
              <a:avLst>
                <a:gd name="adj1" fmla="val 41385"/>
                <a:gd name="adj2" fmla="val 50000"/>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grpSp>
      <p:sp>
        <p:nvSpPr>
          <p:cNvPr id="21" name="矩形 20"/>
          <p:cNvSpPr/>
          <p:nvPr/>
        </p:nvSpPr>
        <p:spPr>
          <a:xfrm>
            <a:off x="5263350" y="6315094"/>
            <a:ext cx="1630575" cy="523220"/>
          </a:xfrm>
          <a:prstGeom prst="rect">
            <a:avLst/>
          </a:prstGeom>
        </p:spPr>
        <p:txBody>
          <a:bodyPr wrap="none">
            <a:spAutoFit/>
          </a:bodyPr>
          <a:lstStyle/>
          <a:p>
            <a:r>
              <a:rPr lang="en-US" altLang="zh-CN" sz="2800" b="1" dirty="0" smtClean="0">
                <a:latin typeface="+mn-ea"/>
              </a:rPr>
              <a:t>JD</a:t>
            </a:r>
            <a:r>
              <a:rPr lang="zh-CN" altLang="en-US" sz="2800" b="1" dirty="0" smtClean="0">
                <a:latin typeface="+mn-ea"/>
              </a:rPr>
              <a:t>一</a:t>
            </a:r>
            <a:r>
              <a:rPr lang="en-US" altLang="zh-CN" sz="2800" b="1" dirty="0" smtClean="0">
                <a:latin typeface="+mn-ea"/>
              </a:rPr>
              <a:t>1A</a:t>
            </a:r>
            <a:r>
              <a:rPr lang="zh-CN" altLang="en-US" sz="2800" b="1" dirty="0" smtClean="0">
                <a:latin typeface="+mn-ea"/>
              </a:rPr>
              <a:t>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63218" y="1600186"/>
            <a:ext cx="7286676" cy="5243524"/>
            <a:chOff x="762756" y="2386004"/>
            <a:chExt cx="5500726" cy="4533631"/>
          </a:xfrm>
        </p:grpSpPr>
        <p:pic>
          <p:nvPicPr>
            <p:cNvPr id="3" name="Picture 2" descr="d:\360浏览器\360\360se\360se6\User Data\temp\20120315105501735.jpg"/>
            <p:cNvPicPr>
              <a:picLocks noChangeAspect="1" noChangeArrowheads="1"/>
            </p:cNvPicPr>
            <p:nvPr/>
          </p:nvPicPr>
          <p:blipFill>
            <a:blip r:embed="rId2"/>
            <a:srcRect l="4000"/>
            <a:stretch>
              <a:fillRect/>
            </a:stretch>
          </p:blipFill>
          <p:spPr bwMode="auto">
            <a:xfrm>
              <a:off x="1119946" y="2386004"/>
              <a:ext cx="5143536" cy="4004994"/>
            </a:xfrm>
            <a:prstGeom prst="rect">
              <a:avLst/>
            </a:prstGeom>
            <a:noFill/>
            <a:ln>
              <a:solidFill>
                <a:srgbClr val="080808"/>
              </a:solidFill>
            </a:ln>
          </p:spPr>
        </p:pic>
        <p:sp>
          <p:nvSpPr>
            <p:cNvPr id="4" name="TextBox 3"/>
            <p:cNvSpPr txBox="1"/>
            <p:nvPr/>
          </p:nvSpPr>
          <p:spPr>
            <a:xfrm>
              <a:off x="762756" y="6457970"/>
              <a:ext cx="542928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normalizeH="0" baseline="0" noProof="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uLnTx/>
                  <a:uFillTx/>
                  <a:latin typeface="Times New Roman" pitchFamily="18" charset="0"/>
                  <a:ea typeface="+mj-ea"/>
                  <a:cs typeface="Times New Roman" pitchFamily="18" charset="0"/>
                </a:rPr>
                <a:t>北京交大</a:t>
              </a:r>
              <a:r>
                <a:rPr kumimoji="0" lang="en-US" altLang="zh-CN" sz="2400" b="1" i="0" u="none" strike="noStrike" kern="0" normalizeH="0" baseline="0" noProof="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uLnTx/>
                  <a:uFillTx/>
                  <a:latin typeface="Times New Roman" pitchFamily="18" charset="0"/>
                  <a:ea typeface="+mj-ea"/>
                  <a:cs typeface="Times New Roman" pitchFamily="18" charset="0"/>
                </a:rPr>
                <a:t>JD-1A</a:t>
              </a:r>
              <a:r>
                <a:rPr kumimoji="0" lang="zh-CN" altLang="en-US" sz="2400" b="1" i="0" u="none" strike="noStrike" kern="0" normalizeH="0" baseline="0" noProof="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uLnTx/>
                  <a:uFillTx/>
                  <a:latin typeface="Times New Roman" pitchFamily="18" charset="0"/>
                  <a:ea typeface="+mj-ea"/>
                  <a:cs typeface="Times New Roman" pitchFamily="18" charset="0"/>
                </a:rPr>
                <a:t>型计算机联锁系统</a:t>
              </a:r>
              <a:endParaRPr kumimoji="0" lang="zh-CN" altLang="en-US" sz="2400" b="1" i="0" u="none" strike="noStrike" kern="0" normalizeH="0" baseline="0" noProof="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uLnTx/>
                <a:uFillTx/>
                <a:latin typeface="Times New Roman" pitchFamily="18" charset="0"/>
                <a:ea typeface="+mj-ea"/>
                <a:cs typeface="Times New Roman" pitchFamily="18" charset="0"/>
              </a:endParaRPr>
            </a:p>
          </p:txBody>
        </p:sp>
      </p:grpSp>
      <p:sp>
        <p:nvSpPr>
          <p:cNvPr id="5" name="矩形 4"/>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6" name="组合 7"/>
          <p:cNvGrpSpPr/>
          <p:nvPr/>
        </p:nvGrpSpPr>
        <p:grpSpPr>
          <a:xfrm>
            <a:off x="548442" y="1242996"/>
            <a:ext cx="3553200" cy="461665"/>
            <a:chOff x="548443" y="1281397"/>
            <a:chExt cx="3553200" cy="461665"/>
          </a:xfrm>
        </p:grpSpPr>
        <p:sp>
          <p:nvSpPr>
            <p:cNvPr id="7" name="燕尾形 6"/>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977070" y="1281397"/>
              <a:ext cx="3124573" cy="461665"/>
            </a:xfrm>
            <a:prstGeom prst="rect">
              <a:avLst/>
            </a:prstGeom>
          </p:spPr>
          <p:txBody>
            <a:bodyPr wrap="none">
              <a:spAutoFit/>
            </a:bodyPr>
            <a:lstStyle/>
            <a:p>
              <a:r>
                <a:rPr lang="en-US" altLang="zh-CN" sz="2400" b="1" dirty="0" smtClean="0"/>
                <a:t>1</a:t>
              </a:r>
              <a:r>
                <a:rPr lang="zh-CN" altLang="en-US" sz="2400" b="1" dirty="0" smtClean="0"/>
                <a:t>、计算机联锁的发展</a:t>
              </a:r>
              <a:endParaRPr lang="zh-CN" altLang="en-US" sz="24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48706" y="2100252"/>
            <a:ext cx="8501122" cy="4714908"/>
            <a:chOff x="381082" y="1714488"/>
            <a:chExt cx="8334322" cy="4819383"/>
          </a:xfrm>
        </p:grpSpPr>
        <p:pic>
          <p:nvPicPr>
            <p:cNvPr id="3" name="Picture 2" descr="d:\360浏览器\360\360se\360se6\User Data\temp\BJL9-2.jpg"/>
            <p:cNvPicPr>
              <a:picLocks noChangeAspect="1" noChangeArrowheads="1"/>
            </p:cNvPicPr>
            <p:nvPr/>
          </p:nvPicPr>
          <p:blipFill>
            <a:blip r:embed="rId2"/>
            <a:srcRect/>
            <a:stretch>
              <a:fillRect/>
            </a:stretch>
          </p:blipFill>
          <p:spPr bwMode="auto">
            <a:xfrm>
              <a:off x="381082" y="1714488"/>
              <a:ext cx="8334322" cy="4794329"/>
            </a:xfrm>
            <a:prstGeom prst="rect">
              <a:avLst/>
            </a:prstGeom>
            <a:noFill/>
          </p:spPr>
        </p:pic>
        <p:sp>
          <p:nvSpPr>
            <p:cNvPr id="4" name="TextBox 3"/>
            <p:cNvSpPr txBox="1"/>
            <p:nvPr/>
          </p:nvSpPr>
          <p:spPr>
            <a:xfrm>
              <a:off x="3571868" y="6072206"/>
              <a:ext cx="1890261"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Times New Roman" pitchFamily="18" charset="0"/>
                  <a:ea typeface="+mj-ea"/>
                  <a:cs typeface="Times New Roman" pitchFamily="18" charset="0"/>
                </a:rPr>
                <a:t>卡斯柯</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mj-ea"/>
                  <a:cs typeface="Times New Roman" pitchFamily="18" charset="0"/>
                </a:rPr>
                <a:t>CIS-I</a:t>
              </a:r>
              <a:endParaRPr kumimoji="0" lang="zh-CN" altLang="en-US" sz="2400" b="1" i="0" u="none" strike="noStrike" kern="0" cap="none" spc="0" normalizeH="0" baseline="0" noProof="0" dirty="0">
                <a:ln>
                  <a:noFill/>
                </a:ln>
                <a:solidFill>
                  <a:sysClr val="window" lastClr="FFFFFF"/>
                </a:solidFill>
                <a:effectLst/>
                <a:uLnTx/>
                <a:uFillTx/>
                <a:latin typeface="Times New Roman" pitchFamily="18" charset="0"/>
                <a:ea typeface="+mj-ea"/>
                <a:cs typeface="Times New Roman" pitchFamily="18" charset="0"/>
              </a:endParaRPr>
            </a:p>
          </p:txBody>
        </p:sp>
      </p:grpSp>
      <p:sp>
        <p:nvSpPr>
          <p:cNvPr id="5" name="矩形 4"/>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6" name="组合 7"/>
          <p:cNvGrpSpPr/>
          <p:nvPr/>
        </p:nvGrpSpPr>
        <p:grpSpPr>
          <a:xfrm>
            <a:off x="548442" y="1242996"/>
            <a:ext cx="3553200" cy="461665"/>
            <a:chOff x="548443" y="1281397"/>
            <a:chExt cx="3553200" cy="461665"/>
          </a:xfrm>
        </p:grpSpPr>
        <p:sp>
          <p:nvSpPr>
            <p:cNvPr id="7" name="燕尾形 6"/>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977070" y="1281397"/>
              <a:ext cx="3124573" cy="461665"/>
            </a:xfrm>
            <a:prstGeom prst="rect">
              <a:avLst/>
            </a:prstGeom>
          </p:spPr>
          <p:txBody>
            <a:bodyPr wrap="none">
              <a:spAutoFit/>
            </a:bodyPr>
            <a:lstStyle/>
            <a:p>
              <a:r>
                <a:rPr lang="en-US" altLang="zh-CN" sz="2400" b="1" dirty="0" smtClean="0"/>
                <a:t>1</a:t>
              </a:r>
              <a:r>
                <a:rPr lang="zh-CN" altLang="en-US" sz="2400" b="1" dirty="0" smtClean="0"/>
                <a:t>、计算机联锁的发展</a:t>
              </a:r>
              <a:endParaRPr lang="zh-CN" altLang="en-US" sz="2400" b="1" dirty="0"/>
            </a:p>
          </p:txBody>
        </p:sp>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91516" y="2028814"/>
            <a:ext cx="9144064" cy="4786346"/>
            <a:chOff x="500034" y="1714488"/>
            <a:chExt cx="8358246" cy="4319317"/>
          </a:xfrm>
        </p:grpSpPr>
        <p:pic>
          <p:nvPicPr>
            <p:cNvPr id="3" name="Picture 2" descr="d:\360浏览器\360\360se\360se6\User Data\temp\u=801004495,724742858&amp;fm=23&amp;gp=0.jpg"/>
            <p:cNvPicPr>
              <a:picLocks noChangeAspect="1" noChangeArrowheads="1"/>
            </p:cNvPicPr>
            <p:nvPr/>
          </p:nvPicPr>
          <p:blipFill>
            <a:blip r:embed="rId2"/>
            <a:srcRect t="3131" b="2929"/>
            <a:stretch>
              <a:fillRect/>
            </a:stretch>
          </p:blipFill>
          <p:spPr bwMode="auto">
            <a:xfrm>
              <a:off x="1000100" y="1714488"/>
              <a:ext cx="7072362" cy="4286280"/>
            </a:xfrm>
            <a:prstGeom prst="rect">
              <a:avLst/>
            </a:prstGeom>
            <a:noFill/>
          </p:spPr>
        </p:pic>
        <p:sp>
          <p:nvSpPr>
            <p:cNvPr id="4" name="TextBox 3"/>
            <p:cNvSpPr txBox="1"/>
            <p:nvPr/>
          </p:nvSpPr>
          <p:spPr>
            <a:xfrm>
              <a:off x="500034" y="5572140"/>
              <a:ext cx="8358246" cy="461665"/>
            </a:xfrm>
            <a:prstGeom prst="rect">
              <a:avLst/>
            </a:prstGeom>
            <a:noFill/>
          </p:spPr>
          <p:txBody>
            <a:bodyPr wrap="square" rtlCol="0">
              <a:spAutoFit/>
            </a:bodyPr>
            <a:lstStyle/>
            <a:p>
              <a:pPr algn="ctr"/>
              <a:r>
                <a:rPr lang="zh-CN" altLang="en-US" sz="2400" b="1" dirty="0" smtClean="0">
                  <a:solidFill>
                    <a:schemeClr val="bg1"/>
                  </a:solidFill>
                  <a:latin typeface="+mj-ea"/>
                  <a:ea typeface="+mj-ea"/>
                  <a:cs typeface="Times New Roman" pitchFamily="18" charset="0"/>
                </a:rPr>
                <a:t>西安通号公司计算机联锁控制台</a:t>
              </a:r>
              <a:endParaRPr lang="en-US" altLang="zh-CN" sz="2400" b="1" dirty="0" smtClean="0">
                <a:solidFill>
                  <a:schemeClr val="bg1"/>
                </a:solidFill>
                <a:latin typeface="+mj-ea"/>
                <a:ea typeface="+mj-ea"/>
                <a:cs typeface="Times New Roman" pitchFamily="18" charset="0"/>
              </a:endParaRPr>
            </a:p>
          </p:txBody>
        </p:sp>
      </p:grpSp>
      <p:sp>
        <p:nvSpPr>
          <p:cNvPr id="5" name="矩形 4"/>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6" name="组合 7"/>
          <p:cNvGrpSpPr/>
          <p:nvPr/>
        </p:nvGrpSpPr>
        <p:grpSpPr>
          <a:xfrm>
            <a:off x="548442" y="1242996"/>
            <a:ext cx="3553200" cy="461665"/>
            <a:chOff x="548443" y="1281397"/>
            <a:chExt cx="3553200" cy="461665"/>
          </a:xfrm>
        </p:grpSpPr>
        <p:sp>
          <p:nvSpPr>
            <p:cNvPr id="7" name="燕尾形 6"/>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977070" y="1281397"/>
              <a:ext cx="3124573" cy="461665"/>
            </a:xfrm>
            <a:prstGeom prst="rect">
              <a:avLst/>
            </a:prstGeom>
          </p:spPr>
          <p:txBody>
            <a:bodyPr wrap="none">
              <a:spAutoFit/>
            </a:bodyPr>
            <a:lstStyle/>
            <a:p>
              <a:r>
                <a:rPr lang="en-US" altLang="zh-CN" sz="2400" b="1" dirty="0" smtClean="0"/>
                <a:t>1</a:t>
              </a:r>
              <a:r>
                <a:rPr lang="zh-CN" altLang="en-US" sz="2400" b="1" dirty="0" smtClean="0"/>
                <a:t>、计算机联锁的发展</a:t>
              </a:r>
              <a:endParaRPr lang="zh-CN" altLang="en-US" sz="2400" b="1" dirty="0"/>
            </a:p>
          </p:txBody>
        </p:sp>
      </p:gr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3" name="组合 7"/>
          <p:cNvGrpSpPr/>
          <p:nvPr/>
        </p:nvGrpSpPr>
        <p:grpSpPr>
          <a:xfrm>
            <a:off x="548442" y="1242996"/>
            <a:ext cx="3553200" cy="461665"/>
            <a:chOff x="548443" y="1281397"/>
            <a:chExt cx="3553200" cy="461665"/>
          </a:xfrm>
        </p:grpSpPr>
        <p:sp>
          <p:nvSpPr>
            <p:cNvPr id="4" name="燕尾形 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3124573" cy="461665"/>
            </a:xfrm>
            <a:prstGeom prst="rect">
              <a:avLst/>
            </a:prstGeom>
          </p:spPr>
          <p:txBody>
            <a:bodyPr wrap="none">
              <a:spAutoFit/>
            </a:bodyPr>
            <a:lstStyle/>
            <a:p>
              <a:r>
                <a:rPr lang="en-US" altLang="zh-CN" sz="2400" b="1" dirty="0" smtClean="0"/>
                <a:t>1</a:t>
              </a:r>
              <a:r>
                <a:rPr lang="zh-CN" altLang="en-US" sz="2400" b="1" dirty="0" smtClean="0"/>
                <a:t>、计算机联锁的发展</a:t>
              </a:r>
              <a:endParaRPr lang="zh-CN" altLang="en-US" sz="2400" b="1" dirty="0"/>
            </a:p>
          </p:txBody>
        </p:sp>
      </p:grpSp>
      <p:graphicFrame>
        <p:nvGraphicFramePr>
          <p:cNvPr id="7" name="表格 6"/>
          <p:cNvGraphicFramePr>
            <a:graphicFrameLocks noGrp="1"/>
          </p:cNvGraphicFramePr>
          <p:nvPr/>
        </p:nvGraphicFramePr>
        <p:xfrm>
          <a:off x="262690" y="1957376"/>
          <a:ext cx="5929354" cy="5072098"/>
        </p:xfrm>
        <a:graphic>
          <a:graphicData uri="http://schemas.openxmlformats.org/drawingml/2006/table">
            <a:tbl>
              <a:tblPr/>
              <a:tblGrid>
                <a:gridCol w="968629"/>
                <a:gridCol w="2528170"/>
                <a:gridCol w="2432555"/>
              </a:tblGrid>
              <a:tr h="390161">
                <a:tc>
                  <a:txBody>
                    <a:bodyPr/>
                    <a:lstStyle/>
                    <a:p>
                      <a:pPr algn="ctr">
                        <a:lnSpc>
                          <a:spcPct val="150000"/>
                        </a:lnSpc>
                        <a:spcAft>
                          <a:spcPts val="0"/>
                        </a:spcAft>
                      </a:pPr>
                      <a:r>
                        <a:rPr lang="zh-CN" sz="1600" b="1" kern="100" dirty="0">
                          <a:latin typeface="Calibri"/>
                          <a:ea typeface="宋体"/>
                          <a:cs typeface="Times New Roman"/>
                        </a:rPr>
                        <a:t>型号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100">
                          <a:latin typeface="Calibri"/>
                          <a:ea typeface="宋体"/>
                          <a:cs typeface="Times New Roman"/>
                        </a:rPr>
                        <a:t>开发企业（单位）</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100">
                          <a:latin typeface="Calibri"/>
                          <a:ea typeface="宋体"/>
                          <a:cs typeface="Times New Roman"/>
                        </a:rPr>
                        <a:t>应用</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1291">
                <a:tc>
                  <a:txBody>
                    <a:bodyPr/>
                    <a:lstStyle/>
                    <a:p>
                      <a:pPr algn="ctr">
                        <a:lnSpc>
                          <a:spcPct val="150000"/>
                        </a:lnSpc>
                        <a:spcAft>
                          <a:spcPts val="0"/>
                        </a:spcAft>
                      </a:pPr>
                      <a:r>
                        <a:rPr lang="en-US" sz="1600" b="1" kern="100" dirty="0">
                          <a:latin typeface="Calibri"/>
                          <a:ea typeface="宋体"/>
                          <a:cs typeface="Times New Roman"/>
                        </a:rPr>
                        <a:t>TYJL-</a:t>
                      </a:r>
                      <a:r>
                        <a:rPr lang="zh-CN" sz="1600" b="1" kern="100" dirty="0">
                          <a:latin typeface="Calibri"/>
                          <a:ea typeface="宋体"/>
                          <a:cs typeface="Times New Roman"/>
                        </a:rPr>
                        <a:t>Ⅱ型</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100" dirty="0">
                          <a:latin typeface="Calibri"/>
                          <a:ea typeface="宋体"/>
                          <a:cs typeface="Times New Roman"/>
                        </a:rPr>
                        <a:t>中国铁道科学研究院</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600" b="1" kern="100" dirty="0">
                          <a:latin typeface="Calibri"/>
                          <a:ea typeface="宋体"/>
                          <a:cs typeface="Times New Roman"/>
                        </a:rPr>
                        <a:t>北京地铁</a:t>
                      </a:r>
                      <a:r>
                        <a:rPr lang="en-US" sz="1600" b="1" kern="100" dirty="0">
                          <a:latin typeface="Calibri"/>
                          <a:ea typeface="宋体"/>
                          <a:cs typeface="Times New Roman"/>
                        </a:rPr>
                        <a:t>1</a:t>
                      </a:r>
                      <a:r>
                        <a:rPr lang="zh-CN" sz="1600" b="1" kern="100" dirty="0">
                          <a:latin typeface="Calibri"/>
                          <a:ea typeface="宋体"/>
                          <a:cs typeface="Times New Roman"/>
                        </a:rPr>
                        <a:t>号线四惠车辆段</a:t>
                      </a:r>
                    </a:p>
                    <a:p>
                      <a:pPr algn="just">
                        <a:lnSpc>
                          <a:spcPct val="150000"/>
                        </a:lnSpc>
                        <a:spcAft>
                          <a:spcPts val="0"/>
                        </a:spcAft>
                      </a:pPr>
                      <a:r>
                        <a:rPr lang="zh-CN" sz="1600" b="1" kern="100" dirty="0">
                          <a:latin typeface="Calibri"/>
                          <a:ea typeface="宋体"/>
                          <a:cs typeface="Times New Roman"/>
                        </a:rPr>
                        <a:t>北京</a:t>
                      </a:r>
                      <a:r>
                        <a:rPr lang="en-US" sz="1600" b="1" kern="100" dirty="0">
                          <a:latin typeface="Calibri"/>
                          <a:ea typeface="宋体"/>
                          <a:cs typeface="Times New Roman"/>
                        </a:rPr>
                        <a:t>13</a:t>
                      </a:r>
                      <a:r>
                        <a:rPr lang="zh-CN" sz="1600" b="1" kern="100" dirty="0">
                          <a:latin typeface="Calibri"/>
                          <a:ea typeface="宋体"/>
                          <a:cs typeface="Times New Roman"/>
                        </a:rPr>
                        <a:t>号线正线车站以及车辆段</a:t>
                      </a:r>
                    </a:p>
                    <a:p>
                      <a:pPr algn="just">
                        <a:lnSpc>
                          <a:spcPct val="150000"/>
                        </a:lnSpc>
                        <a:spcAft>
                          <a:spcPts val="0"/>
                        </a:spcAft>
                      </a:pPr>
                      <a:r>
                        <a:rPr lang="zh-CN" sz="1600" b="1" kern="100" dirty="0">
                          <a:latin typeface="Calibri"/>
                          <a:ea typeface="宋体"/>
                          <a:cs typeface="Times New Roman"/>
                        </a:rPr>
                        <a:t>广州地铁</a:t>
                      </a:r>
                      <a:r>
                        <a:rPr lang="en-US" sz="1600" b="1" kern="100" dirty="0">
                          <a:latin typeface="Calibri"/>
                          <a:ea typeface="宋体"/>
                          <a:cs typeface="Times New Roman"/>
                        </a:rPr>
                        <a:t>2</a:t>
                      </a:r>
                      <a:r>
                        <a:rPr lang="zh-CN" sz="1600" b="1" kern="100" dirty="0">
                          <a:latin typeface="Calibri"/>
                          <a:ea typeface="宋体"/>
                          <a:cs typeface="Times New Roman"/>
                        </a:rPr>
                        <a:t>号线车辆段</a:t>
                      </a:r>
                    </a:p>
                    <a:p>
                      <a:pPr algn="just">
                        <a:lnSpc>
                          <a:spcPct val="150000"/>
                        </a:lnSpc>
                        <a:spcAft>
                          <a:spcPts val="0"/>
                        </a:spcAft>
                      </a:pPr>
                      <a:r>
                        <a:rPr lang="zh-CN" sz="1600" b="1" kern="100" dirty="0">
                          <a:latin typeface="Calibri"/>
                          <a:ea typeface="宋体"/>
                          <a:cs typeface="Times New Roman"/>
                        </a:rPr>
                        <a:t>深圳地铁车辆段</a:t>
                      </a:r>
                    </a:p>
                    <a:p>
                      <a:pPr algn="just">
                        <a:lnSpc>
                          <a:spcPct val="150000"/>
                        </a:lnSpc>
                        <a:spcAft>
                          <a:spcPts val="0"/>
                        </a:spcAft>
                      </a:pPr>
                      <a:r>
                        <a:rPr lang="zh-CN" sz="1600" b="1" kern="100" dirty="0">
                          <a:latin typeface="Calibri"/>
                          <a:ea typeface="宋体"/>
                          <a:cs typeface="Times New Roman"/>
                        </a:rPr>
                        <a:t>南京地铁</a:t>
                      </a:r>
                      <a:r>
                        <a:rPr lang="en-US" sz="1600" b="1" kern="100" dirty="0">
                          <a:latin typeface="Calibri"/>
                          <a:ea typeface="宋体"/>
                          <a:cs typeface="Times New Roman"/>
                        </a:rPr>
                        <a:t>1</a:t>
                      </a:r>
                      <a:r>
                        <a:rPr lang="zh-CN" sz="1600" b="1" kern="100" dirty="0">
                          <a:latin typeface="Calibri"/>
                          <a:ea typeface="宋体"/>
                          <a:cs typeface="Times New Roman"/>
                        </a:rPr>
                        <a:t>号线车辆段</a:t>
                      </a:r>
                    </a:p>
                    <a:p>
                      <a:pPr algn="just">
                        <a:lnSpc>
                          <a:spcPct val="150000"/>
                        </a:lnSpc>
                        <a:spcAft>
                          <a:spcPts val="0"/>
                        </a:spcAft>
                      </a:pPr>
                      <a:r>
                        <a:rPr lang="zh-CN" sz="1600" b="1" kern="100" dirty="0">
                          <a:latin typeface="Calibri"/>
                          <a:ea typeface="宋体"/>
                          <a:cs typeface="Times New Roman"/>
                        </a:rPr>
                        <a:t>重庆单轨交通</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80323">
                <a:tc>
                  <a:txBody>
                    <a:bodyPr/>
                    <a:lstStyle/>
                    <a:p>
                      <a:pPr algn="ctr">
                        <a:lnSpc>
                          <a:spcPct val="150000"/>
                        </a:lnSpc>
                        <a:spcAft>
                          <a:spcPts val="0"/>
                        </a:spcAft>
                      </a:pPr>
                      <a:r>
                        <a:rPr lang="en-US" sz="1600" b="1" kern="100">
                          <a:solidFill>
                            <a:srgbClr val="000000"/>
                          </a:solidFill>
                          <a:latin typeface="Calibri"/>
                          <a:ea typeface="宋体"/>
                          <a:cs typeface="Times New Roman"/>
                        </a:rPr>
                        <a:t>VPI</a:t>
                      </a:r>
                      <a:r>
                        <a:rPr lang="zh-CN" sz="1600" b="1" kern="100">
                          <a:solidFill>
                            <a:srgbClr val="000000"/>
                          </a:solidFill>
                          <a:latin typeface="Calibri"/>
                          <a:ea typeface="宋体"/>
                          <a:cs typeface="Times New Roman"/>
                        </a:rPr>
                        <a:t>型</a:t>
                      </a:r>
                      <a:endParaRPr lang="zh-CN" sz="1600" b="1"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100">
                          <a:solidFill>
                            <a:srgbClr val="000000"/>
                          </a:solidFill>
                          <a:latin typeface="Arial"/>
                          <a:ea typeface="宋体"/>
                          <a:cs typeface="Arial"/>
                        </a:rPr>
                        <a:t>卡斯柯信号有限公司</a:t>
                      </a:r>
                      <a:endParaRPr lang="zh-CN" sz="1600" b="1" kern="100">
                        <a:latin typeface="Calibri"/>
                        <a:ea typeface="宋体"/>
                        <a:cs typeface="Times New Roman"/>
                      </a:endParaRPr>
                    </a:p>
                    <a:p>
                      <a:pPr algn="ctr">
                        <a:lnSpc>
                          <a:spcPct val="150000"/>
                        </a:lnSpc>
                        <a:spcAft>
                          <a:spcPts val="0"/>
                        </a:spcAft>
                      </a:pPr>
                      <a:r>
                        <a:rPr lang="zh-CN" sz="1600" b="1" kern="100">
                          <a:solidFill>
                            <a:srgbClr val="000000"/>
                          </a:solidFill>
                          <a:latin typeface="Arial"/>
                          <a:ea typeface="宋体"/>
                          <a:cs typeface="Arial"/>
                        </a:rPr>
                        <a:t>（与法国阿尔斯通合资）</a:t>
                      </a:r>
                      <a:endParaRPr lang="zh-CN" sz="1600" b="1"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600" b="1" kern="100" dirty="0">
                          <a:solidFill>
                            <a:srgbClr val="000000"/>
                          </a:solidFill>
                          <a:latin typeface="Calibri"/>
                          <a:ea typeface="宋体"/>
                          <a:cs typeface="Times New Roman"/>
                        </a:rPr>
                        <a:t>上海地铁</a:t>
                      </a:r>
                      <a:r>
                        <a:rPr lang="en-US" sz="1600" b="1" kern="100" dirty="0">
                          <a:solidFill>
                            <a:srgbClr val="000000"/>
                          </a:solidFill>
                          <a:latin typeface="Calibri"/>
                          <a:ea typeface="宋体"/>
                          <a:cs typeface="Times New Roman"/>
                        </a:rPr>
                        <a:t>2</a:t>
                      </a:r>
                      <a:r>
                        <a:rPr lang="zh-CN" sz="1600" b="1" kern="100" dirty="0">
                          <a:solidFill>
                            <a:srgbClr val="000000"/>
                          </a:solidFill>
                          <a:latin typeface="Calibri"/>
                          <a:ea typeface="宋体"/>
                          <a:cs typeface="Times New Roman"/>
                        </a:rPr>
                        <a:t>号、</a:t>
                      </a:r>
                      <a:r>
                        <a:rPr lang="en-US" sz="1600" b="1" kern="100" dirty="0">
                          <a:solidFill>
                            <a:srgbClr val="000000"/>
                          </a:solidFill>
                          <a:latin typeface="Calibri"/>
                          <a:ea typeface="宋体"/>
                          <a:cs typeface="Times New Roman"/>
                        </a:rPr>
                        <a:t>3</a:t>
                      </a:r>
                      <a:r>
                        <a:rPr lang="zh-CN" sz="1600" b="1" kern="100" dirty="0">
                          <a:solidFill>
                            <a:srgbClr val="000000"/>
                          </a:solidFill>
                          <a:latin typeface="Calibri"/>
                          <a:ea typeface="宋体"/>
                          <a:cs typeface="Times New Roman"/>
                        </a:rPr>
                        <a:t>号、</a:t>
                      </a:r>
                      <a:r>
                        <a:rPr lang="en-US" sz="1600" b="1" kern="100" dirty="0">
                          <a:solidFill>
                            <a:srgbClr val="000000"/>
                          </a:solidFill>
                          <a:latin typeface="Calibri"/>
                          <a:ea typeface="宋体"/>
                          <a:cs typeface="Times New Roman"/>
                        </a:rPr>
                        <a:t>4</a:t>
                      </a:r>
                      <a:r>
                        <a:rPr lang="zh-CN" sz="1600" b="1" kern="100" dirty="0">
                          <a:solidFill>
                            <a:srgbClr val="000000"/>
                          </a:solidFill>
                          <a:latin typeface="Calibri"/>
                          <a:ea typeface="宋体"/>
                          <a:cs typeface="Times New Roman"/>
                        </a:rPr>
                        <a:t>号、</a:t>
                      </a:r>
                      <a:r>
                        <a:rPr lang="en-US" sz="1600" b="1" kern="100" dirty="0">
                          <a:solidFill>
                            <a:srgbClr val="000000"/>
                          </a:solidFill>
                          <a:latin typeface="Calibri"/>
                          <a:ea typeface="宋体"/>
                          <a:cs typeface="Times New Roman"/>
                        </a:rPr>
                        <a:t>5</a:t>
                      </a:r>
                      <a:r>
                        <a:rPr lang="zh-CN" sz="1600" b="1" kern="100" dirty="0">
                          <a:solidFill>
                            <a:srgbClr val="000000"/>
                          </a:solidFill>
                          <a:latin typeface="Calibri"/>
                          <a:ea typeface="宋体"/>
                          <a:cs typeface="Times New Roman"/>
                        </a:rPr>
                        <a:t>号、</a:t>
                      </a:r>
                      <a:r>
                        <a:rPr lang="en-US" sz="1600" b="1" kern="100" dirty="0">
                          <a:solidFill>
                            <a:srgbClr val="000000"/>
                          </a:solidFill>
                          <a:latin typeface="Calibri"/>
                          <a:ea typeface="宋体"/>
                          <a:cs typeface="Times New Roman"/>
                        </a:rPr>
                        <a:t>6</a:t>
                      </a:r>
                      <a:r>
                        <a:rPr lang="zh-CN" sz="1600" b="1" kern="100" dirty="0">
                          <a:solidFill>
                            <a:srgbClr val="000000"/>
                          </a:solidFill>
                          <a:latin typeface="Calibri"/>
                          <a:ea typeface="宋体"/>
                          <a:cs typeface="Times New Roman"/>
                        </a:rPr>
                        <a:t>号、</a:t>
                      </a:r>
                      <a:r>
                        <a:rPr lang="en-US" sz="1600" b="1" kern="100" dirty="0">
                          <a:solidFill>
                            <a:srgbClr val="000000"/>
                          </a:solidFill>
                          <a:latin typeface="Calibri"/>
                          <a:ea typeface="宋体"/>
                          <a:cs typeface="Times New Roman"/>
                        </a:rPr>
                        <a:t>8</a:t>
                      </a:r>
                      <a:r>
                        <a:rPr lang="zh-CN" sz="1600" b="1" kern="100" dirty="0">
                          <a:solidFill>
                            <a:srgbClr val="000000"/>
                          </a:solidFill>
                          <a:latin typeface="Calibri"/>
                          <a:ea typeface="宋体"/>
                          <a:cs typeface="Times New Roman"/>
                        </a:rPr>
                        <a:t>号线停车场</a:t>
                      </a:r>
                      <a:endParaRPr lang="zh-CN" sz="16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80323">
                <a:tc>
                  <a:txBody>
                    <a:bodyPr/>
                    <a:lstStyle/>
                    <a:p>
                      <a:pPr algn="ctr">
                        <a:lnSpc>
                          <a:spcPct val="150000"/>
                        </a:lnSpc>
                        <a:spcAft>
                          <a:spcPts val="0"/>
                        </a:spcAft>
                      </a:pPr>
                      <a:r>
                        <a:rPr lang="en-US" sz="1600" b="1" kern="100">
                          <a:latin typeface="Calibri"/>
                          <a:ea typeface="宋体"/>
                          <a:cs typeface="Times New Roman"/>
                        </a:rPr>
                        <a:t>VPI-2</a:t>
                      </a:r>
                      <a:r>
                        <a:rPr lang="zh-CN" sz="1600" b="1" kern="100">
                          <a:latin typeface="Calibri"/>
                          <a:ea typeface="宋体"/>
                          <a:cs typeface="Times New Roman"/>
                        </a:rPr>
                        <a:t>型</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100">
                          <a:latin typeface="Calibri"/>
                          <a:ea typeface="宋体"/>
                          <a:cs typeface="Times New Roman"/>
                        </a:rPr>
                        <a:t>卡斯柯信号有限公司</a:t>
                      </a:r>
                    </a:p>
                    <a:p>
                      <a:pPr algn="ctr">
                        <a:lnSpc>
                          <a:spcPct val="150000"/>
                        </a:lnSpc>
                        <a:spcAft>
                          <a:spcPts val="0"/>
                        </a:spcAft>
                      </a:pPr>
                      <a:r>
                        <a:rPr lang="zh-CN" sz="1600" b="1" kern="100">
                          <a:latin typeface="Calibri"/>
                          <a:ea typeface="宋体"/>
                          <a:cs typeface="Times New Roman"/>
                        </a:rPr>
                        <a:t>（与法国阿尔斯通合资）</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600" b="1" kern="100" dirty="0">
                          <a:latin typeface="Calibri"/>
                          <a:ea typeface="宋体"/>
                          <a:cs typeface="Times New Roman"/>
                        </a:rPr>
                        <a:t>上海地铁</a:t>
                      </a:r>
                      <a:r>
                        <a:rPr lang="en-US" sz="1600" b="1" kern="100" dirty="0">
                          <a:latin typeface="Calibri"/>
                          <a:ea typeface="宋体"/>
                          <a:cs typeface="Times New Roman"/>
                        </a:rPr>
                        <a:t>3</a:t>
                      </a:r>
                      <a:r>
                        <a:rPr lang="zh-CN" sz="1600" b="1" kern="100" dirty="0">
                          <a:latin typeface="Calibri"/>
                          <a:ea typeface="宋体"/>
                          <a:cs typeface="Times New Roman"/>
                        </a:rPr>
                        <a:t>号线正线</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8" name="表格 7"/>
          <p:cNvGraphicFramePr>
            <a:graphicFrameLocks noGrp="1"/>
          </p:cNvGraphicFramePr>
          <p:nvPr/>
        </p:nvGraphicFramePr>
        <p:xfrm>
          <a:off x="6263482" y="1957376"/>
          <a:ext cx="5786478" cy="5085901"/>
        </p:xfrm>
        <a:graphic>
          <a:graphicData uri="http://schemas.openxmlformats.org/drawingml/2006/table">
            <a:tbl>
              <a:tblPr/>
              <a:tblGrid>
                <a:gridCol w="945289"/>
                <a:gridCol w="1936339"/>
                <a:gridCol w="2904850"/>
              </a:tblGrid>
              <a:tr h="398862">
                <a:tc>
                  <a:txBody>
                    <a:bodyPr/>
                    <a:lstStyle/>
                    <a:p>
                      <a:pPr algn="ctr">
                        <a:lnSpc>
                          <a:spcPct val="150000"/>
                        </a:lnSpc>
                        <a:spcAft>
                          <a:spcPts val="0"/>
                        </a:spcAft>
                      </a:pPr>
                      <a:r>
                        <a:rPr lang="zh-CN" sz="1600" b="1" kern="100" dirty="0">
                          <a:latin typeface="Calibri"/>
                          <a:ea typeface="宋体"/>
                          <a:cs typeface="Times New Roman"/>
                        </a:rPr>
                        <a:t>型号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100">
                          <a:latin typeface="Calibri"/>
                          <a:ea typeface="宋体"/>
                          <a:cs typeface="Times New Roman"/>
                        </a:rPr>
                        <a:t>开发企业（单位）</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100">
                          <a:latin typeface="Calibri"/>
                          <a:ea typeface="宋体"/>
                          <a:cs typeface="Times New Roman"/>
                        </a:rPr>
                        <a:t>应用</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7724">
                <a:tc>
                  <a:txBody>
                    <a:bodyPr/>
                    <a:lstStyle/>
                    <a:p>
                      <a:pPr algn="ctr">
                        <a:lnSpc>
                          <a:spcPct val="150000"/>
                        </a:lnSpc>
                        <a:spcAft>
                          <a:spcPts val="0"/>
                        </a:spcAft>
                      </a:pPr>
                      <a:r>
                        <a:rPr lang="en-US" sz="1600" b="1" kern="100" dirty="0">
                          <a:latin typeface="Calibri"/>
                          <a:ea typeface="宋体"/>
                          <a:cs typeface="Times New Roman"/>
                        </a:rPr>
                        <a:t>DS6-11</a:t>
                      </a:r>
                      <a:r>
                        <a:rPr lang="zh-CN" sz="1600" b="1" kern="100" dirty="0">
                          <a:latin typeface="Calibri"/>
                          <a:ea typeface="宋体"/>
                          <a:cs typeface="Times New Roman"/>
                        </a:rPr>
                        <a:t>型</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100">
                          <a:latin typeface="Calibri"/>
                          <a:ea typeface="宋体"/>
                          <a:cs typeface="Times New Roman"/>
                        </a:rPr>
                        <a:t>北京全路通信信号研究设计院</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600" b="1" kern="100" dirty="0">
                          <a:latin typeface="Calibri"/>
                          <a:ea typeface="宋体"/>
                          <a:cs typeface="Times New Roman"/>
                        </a:rPr>
                        <a:t>大连快速轨道交通</a:t>
                      </a:r>
                      <a:r>
                        <a:rPr lang="en-US" sz="1600" b="1" kern="100" dirty="0">
                          <a:latin typeface="Calibri"/>
                          <a:ea typeface="宋体"/>
                          <a:cs typeface="Times New Roman"/>
                        </a:rPr>
                        <a:t>3</a:t>
                      </a:r>
                      <a:r>
                        <a:rPr lang="zh-CN" sz="1600" b="1" kern="100" dirty="0">
                          <a:latin typeface="Calibri"/>
                          <a:ea typeface="宋体"/>
                          <a:cs typeface="Times New Roman"/>
                        </a:rPr>
                        <a:t>号线正线</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7724">
                <a:tc>
                  <a:txBody>
                    <a:bodyPr/>
                    <a:lstStyle/>
                    <a:p>
                      <a:pPr algn="ctr">
                        <a:lnSpc>
                          <a:spcPct val="150000"/>
                        </a:lnSpc>
                        <a:spcAft>
                          <a:spcPts val="0"/>
                        </a:spcAft>
                      </a:pPr>
                      <a:r>
                        <a:rPr lang="en-US" sz="1600" b="1" kern="100">
                          <a:latin typeface="Calibri"/>
                          <a:ea typeface="宋体"/>
                          <a:cs typeface="Times New Roman"/>
                        </a:rPr>
                        <a:t>MicroLok</a:t>
                      </a:r>
                      <a:r>
                        <a:rPr lang="zh-CN" sz="1600" b="1" kern="100">
                          <a:latin typeface="Calibri"/>
                          <a:ea typeface="宋体"/>
                          <a:cs typeface="Times New Roman"/>
                        </a:rPr>
                        <a:t>Ⅱ型</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100">
                          <a:latin typeface="Calibri"/>
                          <a:ea typeface="宋体"/>
                          <a:cs typeface="Times New Roman"/>
                        </a:rPr>
                        <a:t>美国</a:t>
                      </a:r>
                      <a:r>
                        <a:rPr lang="en-US" sz="1600" b="1" kern="100">
                          <a:latin typeface="Calibri"/>
                          <a:ea typeface="宋体"/>
                          <a:cs typeface="Times New Roman"/>
                        </a:rPr>
                        <a:t>USSI</a:t>
                      </a:r>
                      <a:r>
                        <a:rPr lang="zh-CN" sz="1600" b="1" kern="100">
                          <a:latin typeface="Calibri"/>
                          <a:ea typeface="宋体"/>
                          <a:cs typeface="Times New Roman"/>
                        </a:rPr>
                        <a:t>公司</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600" b="1" kern="100" dirty="0">
                          <a:latin typeface="Calibri"/>
                          <a:ea typeface="宋体"/>
                          <a:cs typeface="Times New Roman"/>
                        </a:rPr>
                        <a:t>西安地铁</a:t>
                      </a:r>
                      <a:r>
                        <a:rPr lang="en-US" sz="1600" b="1" kern="100" dirty="0">
                          <a:latin typeface="Calibri"/>
                          <a:ea typeface="宋体"/>
                          <a:cs typeface="Times New Roman"/>
                        </a:rPr>
                        <a:t>2</a:t>
                      </a:r>
                      <a:r>
                        <a:rPr lang="zh-CN" sz="1600" b="1" kern="100" dirty="0">
                          <a:latin typeface="Calibri"/>
                          <a:ea typeface="宋体"/>
                          <a:cs typeface="Times New Roman"/>
                        </a:rPr>
                        <a:t>号线正线</a:t>
                      </a:r>
                    </a:p>
                    <a:p>
                      <a:pPr algn="just">
                        <a:lnSpc>
                          <a:spcPct val="150000"/>
                        </a:lnSpc>
                        <a:spcAft>
                          <a:spcPts val="0"/>
                        </a:spcAft>
                      </a:pPr>
                      <a:r>
                        <a:rPr lang="zh-CN" sz="1600" b="1" kern="100" dirty="0">
                          <a:latin typeface="Calibri"/>
                          <a:ea typeface="宋体"/>
                          <a:cs typeface="Times New Roman"/>
                        </a:rPr>
                        <a:t>上海地铁</a:t>
                      </a:r>
                      <a:r>
                        <a:rPr lang="en-US" sz="1600" b="1" kern="100" dirty="0">
                          <a:latin typeface="Calibri"/>
                          <a:ea typeface="宋体"/>
                          <a:cs typeface="Times New Roman"/>
                        </a:rPr>
                        <a:t>2</a:t>
                      </a:r>
                      <a:r>
                        <a:rPr lang="zh-CN" sz="1600" b="1" kern="100" dirty="0">
                          <a:latin typeface="Calibri"/>
                          <a:ea typeface="宋体"/>
                          <a:cs typeface="Times New Roman"/>
                        </a:rPr>
                        <a:t>号线正线</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96587">
                <a:tc>
                  <a:txBody>
                    <a:bodyPr/>
                    <a:lstStyle/>
                    <a:p>
                      <a:pPr algn="ctr">
                        <a:lnSpc>
                          <a:spcPct val="150000"/>
                        </a:lnSpc>
                        <a:spcAft>
                          <a:spcPts val="0"/>
                        </a:spcAft>
                      </a:pPr>
                      <a:r>
                        <a:rPr lang="en-US" sz="1600" b="1" kern="100">
                          <a:latin typeface="Calibri"/>
                          <a:ea typeface="宋体"/>
                          <a:cs typeface="Times New Roman"/>
                        </a:rPr>
                        <a:t>SICAS</a:t>
                      </a:r>
                      <a:r>
                        <a:rPr lang="zh-CN" sz="1600" b="1" kern="100">
                          <a:latin typeface="Calibri"/>
                          <a:ea typeface="宋体"/>
                          <a:cs typeface="Times New Roman"/>
                        </a:rPr>
                        <a:t>型</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100">
                          <a:latin typeface="Calibri"/>
                          <a:ea typeface="宋体"/>
                          <a:cs typeface="Times New Roman"/>
                        </a:rPr>
                        <a:t>德国西门子公司</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600" b="1" kern="100" dirty="0">
                          <a:latin typeface="Calibri"/>
                          <a:ea typeface="宋体"/>
                          <a:cs typeface="Times New Roman"/>
                        </a:rPr>
                        <a:t>上海地铁</a:t>
                      </a:r>
                      <a:r>
                        <a:rPr lang="en-US" sz="1600" b="1" kern="100" dirty="0">
                          <a:latin typeface="Calibri"/>
                          <a:ea typeface="宋体"/>
                          <a:cs typeface="Times New Roman"/>
                        </a:rPr>
                        <a:t>5</a:t>
                      </a:r>
                      <a:r>
                        <a:rPr lang="zh-CN" sz="1600" b="1" kern="100" dirty="0">
                          <a:latin typeface="Calibri"/>
                          <a:ea typeface="宋体"/>
                          <a:cs typeface="Times New Roman"/>
                        </a:rPr>
                        <a:t>号线正线、广州地铁</a:t>
                      </a:r>
                      <a:r>
                        <a:rPr lang="en-US" sz="1600" b="1" kern="100" dirty="0">
                          <a:latin typeface="Calibri"/>
                          <a:ea typeface="宋体"/>
                          <a:cs typeface="Times New Roman"/>
                        </a:rPr>
                        <a:t>1</a:t>
                      </a:r>
                      <a:r>
                        <a:rPr lang="zh-CN" sz="1600" b="1" kern="100" dirty="0">
                          <a:latin typeface="Calibri"/>
                          <a:ea typeface="宋体"/>
                          <a:cs typeface="Times New Roman"/>
                        </a:rPr>
                        <a:t>号线和</a:t>
                      </a:r>
                      <a:r>
                        <a:rPr lang="en-US" sz="1600" b="1" kern="100" dirty="0">
                          <a:latin typeface="Calibri"/>
                          <a:ea typeface="宋体"/>
                          <a:cs typeface="Times New Roman"/>
                        </a:rPr>
                        <a:t>2</a:t>
                      </a:r>
                      <a:r>
                        <a:rPr lang="zh-CN" sz="1600" b="1" kern="100" dirty="0">
                          <a:latin typeface="Calibri"/>
                          <a:ea typeface="宋体"/>
                          <a:cs typeface="Times New Roman"/>
                        </a:rPr>
                        <a:t>号线正线、深圳地铁</a:t>
                      </a:r>
                      <a:r>
                        <a:rPr lang="en-US" sz="1600" b="1" kern="100" dirty="0">
                          <a:latin typeface="Calibri"/>
                          <a:ea typeface="宋体"/>
                          <a:cs typeface="Times New Roman"/>
                        </a:rPr>
                        <a:t>1</a:t>
                      </a:r>
                      <a:r>
                        <a:rPr lang="zh-CN" sz="1600" b="1" kern="100" dirty="0">
                          <a:latin typeface="Calibri"/>
                          <a:ea typeface="宋体"/>
                          <a:cs typeface="Times New Roman"/>
                        </a:rPr>
                        <a:t>号线正线、南京地铁</a:t>
                      </a:r>
                      <a:r>
                        <a:rPr lang="en-US" sz="1600" b="1" kern="100" dirty="0">
                          <a:latin typeface="Calibri"/>
                          <a:ea typeface="宋体"/>
                          <a:cs typeface="Times New Roman"/>
                        </a:rPr>
                        <a:t>l</a:t>
                      </a:r>
                      <a:r>
                        <a:rPr lang="zh-CN" sz="1600" b="1" kern="100" dirty="0">
                          <a:latin typeface="Calibri"/>
                          <a:ea typeface="宋体"/>
                          <a:cs typeface="Times New Roman"/>
                        </a:rPr>
                        <a:t>号线正线</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7724">
                <a:tc>
                  <a:txBody>
                    <a:bodyPr/>
                    <a:lstStyle/>
                    <a:p>
                      <a:pPr algn="ctr">
                        <a:lnSpc>
                          <a:spcPct val="150000"/>
                        </a:lnSpc>
                        <a:spcAft>
                          <a:spcPts val="0"/>
                        </a:spcAft>
                      </a:pPr>
                      <a:r>
                        <a:rPr lang="en-US" sz="1600" b="1" kern="100">
                          <a:latin typeface="Calibri"/>
                          <a:ea typeface="宋体"/>
                          <a:cs typeface="Times New Roman"/>
                        </a:rPr>
                        <a:t>PMI</a:t>
                      </a:r>
                      <a:r>
                        <a:rPr lang="zh-CN" sz="1600" b="1" kern="100">
                          <a:latin typeface="Calibri"/>
                          <a:ea typeface="宋体"/>
                          <a:cs typeface="Times New Roman"/>
                        </a:rPr>
                        <a:t>型计算机联锁</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100">
                          <a:latin typeface="Calibri"/>
                          <a:ea typeface="宋体"/>
                          <a:cs typeface="Times New Roman"/>
                        </a:rPr>
                        <a:t>阿尔卡特股份有限公司</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600" b="1" kern="100" dirty="0">
                          <a:latin typeface="Calibri"/>
                          <a:ea typeface="宋体"/>
                          <a:cs typeface="Times New Roman"/>
                        </a:rPr>
                        <a:t>上海地铁</a:t>
                      </a:r>
                      <a:r>
                        <a:rPr lang="en-US" sz="1600" b="1" kern="100" dirty="0">
                          <a:latin typeface="Calibri"/>
                          <a:ea typeface="宋体"/>
                          <a:cs typeface="Times New Roman"/>
                        </a:rPr>
                        <a:t>6</a:t>
                      </a:r>
                      <a:r>
                        <a:rPr lang="zh-CN" sz="1600" b="1" kern="100" dirty="0">
                          <a:latin typeface="Calibri"/>
                          <a:ea typeface="宋体"/>
                          <a:cs typeface="Times New Roman"/>
                        </a:rPr>
                        <a:t>号线、</a:t>
                      </a:r>
                      <a:r>
                        <a:rPr lang="en-US" sz="1600" b="1" kern="100" dirty="0">
                          <a:latin typeface="Calibri"/>
                          <a:ea typeface="宋体"/>
                          <a:cs typeface="Times New Roman"/>
                        </a:rPr>
                        <a:t>8</a:t>
                      </a:r>
                      <a:r>
                        <a:rPr lang="zh-CN" sz="1600" b="1" kern="100" dirty="0">
                          <a:latin typeface="Calibri"/>
                          <a:ea typeface="宋体"/>
                          <a:cs typeface="Times New Roman"/>
                        </a:rPr>
                        <a:t>号线、</a:t>
                      </a:r>
                      <a:r>
                        <a:rPr lang="en-US" sz="1600" b="1" kern="100" dirty="0">
                          <a:latin typeface="Calibri"/>
                          <a:ea typeface="宋体"/>
                          <a:cs typeface="Times New Roman"/>
                        </a:rPr>
                        <a:t>9</a:t>
                      </a:r>
                      <a:r>
                        <a:rPr lang="zh-CN" sz="1600" b="1" kern="100" dirty="0">
                          <a:latin typeface="Calibri"/>
                          <a:ea typeface="宋体"/>
                          <a:cs typeface="Times New Roman"/>
                        </a:rPr>
                        <a:t>号线正线</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7724">
                <a:tc>
                  <a:txBody>
                    <a:bodyPr/>
                    <a:lstStyle/>
                    <a:p>
                      <a:pPr algn="ctr">
                        <a:lnSpc>
                          <a:spcPct val="150000"/>
                        </a:lnSpc>
                        <a:spcAft>
                          <a:spcPts val="0"/>
                        </a:spcAft>
                      </a:pPr>
                      <a:r>
                        <a:rPr lang="en-US" sz="1600" b="1" kern="100" dirty="0">
                          <a:latin typeface="Calibri"/>
                          <a:ea typeface="宋体"/>
                          <a:cs typeface="Times New Roman"/>
                        </a:rPr>
                        <a:t>DS6-60</a:t>
                      </a:r>
                      <a:r>
                        <a:rPr lang="zh-CN" sz="1600" b="1" kern="100" dirty="0">
                          <a:latin typeface="Calibri"/>
                          <a:ea typeface="宋体"/>
                          <a:cs typeface="Times New Roman"/>
                        </a:rPr>
                        <a:t>型</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b="1" kern="100">
                          <a:latin typeface="Calibri"/>
                          <a:ea typeface="宋体"/>
                          <a:cs typeface="Times New Roman"/>
                        </a:rPr>
                        <a:t>北京全路通信信号研究设计院</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600" b="1" kern="100" dirty="0">
                          <a:latin typeface="Calibri"/>
                          <a:ea typeface="宋体"/>
                          <a:cs typeface="Times New Roman"/>
                        </a:rPr>
                        <a:t>长春轻轨</a:t>
                      </a:r>
                      <a:r>
                        <a:rPr lang="en-US" sz="1600" b="1" kern="100" dirty="0">
                          <a:latin typeface="Calibri"/>
                          <a:ea typeface="宋体"/>
                          <a:cs typeface="Times New Roman"/>
                        </a:rPr>
                        <a:t>4</a:t>
                      </a:r>
                      <a:r>
                        <a:rPr lang="zh-CN" sz="1600" b="1" kern="100" dirty="0">
                          <a:latin typeface="Calibri"/>
                          <a:ea typeface="宋体"/>
                          <a:cs typeface="Times New Roman"/>
                        </a:rPr>
                        <a:t>号线南三环车辆段</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3" name="组合 7"/>
          <p:cNvGrpSpPr/>
          <p:nvPr/>
        </p:nvGrpSpPr>
        <p:grpSpPr>
          <a:xfrm>
            <a:off x="548442" y="1242996"/>
            <a:ext cx="2315682" cy="461665"/>
            <a:chOff x="548443" y="1281397"/>
            <a:chExt cx="2315682" cy="461665"/>
          </a:xfrm>
        </p:grpSpPr>
        <p:sp>
          <p:nvSpPr>
            <p:cNvPr id="4" name="燕尾形 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1887055" cy="461665"/>
            </a:xfrm>
            <a:prstGeom prst="rect">
              <a:avLst/>
            </a:prstGeom>
          </p:spPr>
          <p:txBody>
            <a:bodyPr wrap="none">
              <a:spAutoFit/>
            </a:bodyPr>
            <a:lstStyle/>
            <a:p>
              <a:r>
                <a:rPr lang="en-US" altLang="zh-CN" sz="2400" b="1" dirty="0" smtClean="0"/>
                <a:t>2</a:t>
              </a:r>
              <a:r>
                <a:rPr lang="zh-CN" altLang="en-US" sz="2400" b="1" dirty="0" smtClean="0"/>
                <a:t>、设备组成</a:t>
              </a:r>
              <a:endParaRPr lang="zh-CN" altLang="en-US" sz="2400" b="1" dirty="0"/>
            </a:p>
          </p:txBody>
        </p:sp>
      </p:grpSp>
      <p:grpSp>
        <p:nvGrpSpPr>
          <p:cNvPr id="7" name="组合 6"/>
          <p:cNvGrpSpPr/>
          <p:nvPr/>
        </p:nvGrpSpPr>
        <p:grpSpPr>
          <a:xfrm>
            <a:off x="2905896" y="1743062"/>
            <a:ext cx="7869166" cy="4556249"/>
            <a:chOff x="1691953" y="548680"/>
            <a:chExt cx="7797158" cy="4556249"/>
          </a:xfrm>
        </p:grpSpPr>
        <p:sp>
          <p:nvSpPr>
            <p:cNvPr id="8" name="Rectangle 4"/>
            <p:cNvSpPr>
              <a:spLocks noChangeArrowheads="1"/>
            </p:cNvSpPr>
            <p:nvPr/>
          </p:nvSpPr>
          <p:spPr bwMode="auto">
            <a:xfrm>
              <a:off x="2412033" y="577255"/>
              <a:ext cx="44450" cy="215900"/>
            </a:xfrm>
            <a:prstGeom prst="rect">
              <a:avLst/>
            </a:prstGeom>
            <a:noFill/>
            <a:ln w="9525">
              <a:noFill/>
              <a:miter lim="800000"/>
              <a:headEnd/>
              <a:tailEnd/>
            </a:ln>
          </p:spPr>
          <p:txBody>
            <a:bodyPr wrap="non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en-US" altLang="zh-CN" sz="1400">
                  <a:solidFill>
                    <a:srgbClr val="000000"/>
                  </a:solidFill>
                </a:rPr>
                <a:t> </a:t>
              </a:r>
              <a:endParaRPr lang="en-US" altLang="zh-CN" sz="1400"/>
            </a:p>
          </p:txBody>
        </p:sp>
        <p:grpSp>
          <p:nvGrpSpPr>
            <p:cNvPr id="9" name="Group 5"/>
            <p:cNvGrpSpPr>
              <a:grpSpLocks/>
            </p:cNvGrpSpPr>
            <p:nvPr/>
          </p:nvGrpSpPr>
          <p:grpSpPr bwMode="auto">
            <a:xfrm>
              <a:off x="5237784" y="548680"/>
              <a:ext cx="377825" cy="268288"/>
              <a:chOff x="2695" y="1153"/>
              <a:chExt cx="238" cy="169"/>
            </a:xfrm>
          </p:grpSpPr>
          <p:sp>
            <p:nvSpPr>
              <p:cNvPr id="363" name="Freeform 6"/>
              <p:cNvSpPr>
                <a:spLocks/>
              </p:cNvSpPr>
              <p:nvPr/>
            </p:nvSpPr>
            <p:spPr bwMode="auto">
              <a:xfrm>
                <a:off x="2695" y="1153"/>
                <a:ext cx="238" cy="169"/>
              </a:xfrm>
              <a:custGeom>
                <a:avLst/>
                <a:gdLst/>
                <a:ahLst/>
                <a:cxnLst>
                  <a:cxn ang="0">
                    <a:pos x="0" y="93"/>
                  </a:cxn>
                  <a:cxn ang="0">
                    <a:pos x="0" y="1749"/>
                  </a:cxn>
                  <a:cxn ang="0">
                    <a:pos x="0" y="1762"/>
                  </a:cxn>
                  <a:cxn ang="0">
                    <a:pos x="5" y="1775"/>
                  </a:cxn>
                  <a:cxn ang="0">
                    <a:pos x="11" y="1787"/>
                  </a:cxn>
                  <a:cxn ang="0">
                    <a:pos x="18" y="1796"/>
                  </a:cxn>
                  <a:cxn ang="0">
                    <a:pos x="27" y="1806"/>
                  </a:cxn>
                  <a:cxn ang="0">
                    <a:pos x="36" y="1811"/>
                  </a:cxn>
                  <a:cxn ang="0">
                    <a:pos x="46" y="1816"/>
                  </a:cxn>
                  <a:cxn ang="0">
                    <a:pos x="57" y="1818"/>
                  </a:cxn>
                  <a:cxn ang="0">
                    <a:pos x="618" y="1848"/>
                  </a:cxn>
                  <a:cxn ang="0">
                    <a:pos x="1312" y="1858"/>
                  </a:cxn>
                  <a:cxn ang="0">
                    <a:pos x="1957" y="1848"/>
                  </a:cxn>
                  <a:cxn ang="0">
                    <a:pos x="2556" y="1818"/>
                  </a:cxn>
                  <a:cxn ang="0">
                    <a:pos x="2576" y="1816"/>
                  </a:cxn>
                  <a:cxn ang="0">
                    <a:pos x="2594" y="1809"/>
                  </a:cxn>
                  <a:cxn ang="0">
                    <a:pos x="2608" y="1799"/>
                  </a:cxn>
                  <a:cxn ang="0">
                    <a:pos x="2617" y="1787"/>
                  </a:cxn>
                  <a:cxn ang="0">
                    <a:pos x="2624" y="1765"/>
                  </a:cxn>
                  <a:cxn ang="0">
                    <a:pos x="2624" y="1753"/>
                  </a:cxn>
                  <a:cxn ang="0">
                    <a:pos x="2624" y="1739"/>
                  </a:cxn>
                  <a:cxn ang="0">
                    <a:pos x="2624" y="93"/>
                  </a:cxn>
                  <a:cxn ang="0">
                    <a:pos x="2624" y="75"/>
                  </a:cxn>
                  <a:cxn ang="0">
                    <a:pos x="2614" y="57"/>
                  </a:cxn>
                  <a:cxn ang="0">
                    <a:pos x="2602" y="44"/>
                  </a:cxn>
                  <a:cxn ang="0">
                    <a:pos x="2586" y="33"/>
                  </a:cxn>
                  <a:cxn ang="0">
                    <a:pos x="2569" y="29"/>
                  </a:cxn>
                  <a:cxn ang="0">
                    <a:pos x="2551" y="29"/>
                  </a:cxn>
                  <a:cxn ang="0">
                    <a:pos x="1939" y="5"/>
                  </a:cxn>
                  <a:cxn ang="0">
                    <a:pos x="1312" y="0"/>
                  </a:cxn>
                  <a:cxn ang="0">
                    <a:pos x="677" y="10"/>
                  </a:cxn>
                  <a:cxn ang="0">
                    <a:pos x="80" y="29"/>
                  </a:cxn>
                  <a:cxn ang="0">
                    <a:pos x="66" y="29"/>
                  </a:cxn>
                  <a:cxn ang="0">
                    <a:pos x="50" y="31"/>
                  </a:cxn>
                  <a:cxn ang="0">
                    <a:pos x="36" y="36"/>
                  </a:cxn>
                  <a:cxn ang="0">
                    <a:pos x="22" y="44"/>
                  </a:cxn>
                  <a:cxn ang="0">
                    <a:pos x="15" y="53"/>
                  </a:cxn>
                  <a:cxn ang="0">
                    <a:pos x="6" y="65"/>
                  </a:cxn>
                  <a:cxn ang="0">
                    <a:pos x="1" y="79"/>
                  </a:cxn>
                  <a:cxn ang="0">
                    <a:pos x="0" y="93"/>
                  </a:cxn>
                </a:cxnLst>
                <a:rect l="0" t="0" r="r" b="b"/>
                <a:pathLst>
                  <a:path w="2624" h="1858">
                    <a:moveTo>
                      <a:pt x="0" y="93"/>
                    </a:moveTo>
                    <a:lnTo>
                      <a:pt x="0" y="1749"/>
                    </a:lnTo>
                    <a:lnTo>
                      <a:pt x="0" y="1762"/>
                    </a:lnTo>
                    <a:lnTo>
                      <a:pt x="5" y="1775"/>
                    </a:lnTo>
                    <a:lnTo>
                      <a:pt x="11" y="1787"/>
                    </a:lnTo>
                    <a:lnTo>
                      <a:pt x="18" y="1796"/>
                    </a:lnTo>
                    <a:lnTo>
                      <a:pt x="27" y="1806"/>
                    </a:lnTo>
                    <a:lnTo>
                      <a:pt x="36" y="1811"/>
                    </a:lnTo>
                    <a:lnTo>
                      <a:pt x="46" y="1816"/>
                    </a:lnTo>
                    <a:lnTo>
                      <a:pt x="57" y="1818"/>
                    </a:lnTo>
                    <a:lnTo>
                      <a:pt x="618" y="1848"/>
                    </a:lnTo>
                    <a:lnTo>
                      <a:pt x="1312" y="1858"/>
                    </a:lnTo>
                    <a:lnTo>
                      <a:pt x="1957" y="1848"/>
                    </a:lnTo>
                    <a:lnTo>
                      <a:pt x="2556" y="1818"/>
                    </a:lnTo>
                    <a:lnTo>
                      <a:pt x="2576" y="1816"/>
                    </a:lnTo>
                    <a:lnTo>
                      <a:pt x="2594" y="1809"/>
                    </a:lnTo>
                    <a:lnTo>
                      <a:pt x="2608" y="1799"/>
                    </a:lnTo>
                    <a:lnTo>
                      <a:pt x="2617" y="1787"/>
                    </a:lnTo>
                    <a:lnTo>
                      <a:pt x="2624" y="1765"/>
                    </a:lnTo>
                    <a:lnTo>
                      <a:pt x="2624" y="1753"/>
                    </a:lnTo>
                    <a:lnTo>
                      <a:pt x="2624" y="1739"/>
                    </a:lnTo>
                    <a:lnTo>
                      <a:pt x="2624" y="93"/>
                    </a:lnTo>
                    <a:lnTo>
                      <a:pt x="2624" y="75"/>
                    </a:lnTo>
                    <a:lnTo>
                      <a:pt x="2614" y="57"/>
                    </a:lnTo>
                    <a:lnTo>
                      <a:pt x="2602" y="44"/>
                    </a:lnTo>
                    <a:lnTo>
                      <a:pt x="2586" y="33"/>
                    </a:lnTo>
                    <a:lnTo>
                      <a:pt x="2569" y="29"/>
                    </a:lnTo>
                    <a:lnTo>
                      <a:pt x="2551" y="29"/>
                    </a:lnTo>
                    <a:lnTo>
                      <a:pt x="1939" y="5"/>
                    </a:lnTo>
                    <a:lnTo>
                      <a:pt x="1312" y="0"/>
                    </a:lnTo>
                    <a:lnTo>
                      <a:pt x="677" y="10"/>
                    </a:lnTo>
                    <a:lnTo>
                      <a:pt x="80" y="29"/>
                    </a:lnTo>
                    <a:lnTo>
                      <a:pt x="66" y="29"/>
                    </a:lnTo>
                    <a:lnTo>
                      <a:pt x="50" y="31"/>
                    </a:lnTo>
                    <a:lnTo>
                      <a:pt x="36" y="36"/>
                    </a:lnTo>
                    <a:lnTo>
                      <a:pt x="22" y="44"/>
                    </a:lnTo>
                    <a:lnTo>
                      <a:pt x="15" y="53"/>
                    </a:lnTo>
                    <a:lnTo>
                      <a:pt x="6" y="65"/>
                    </a:lnTo>
                    <a:lnTo>
                      <a:pt x="1" y="79"/>
                    </a:lnTo>
                    <a:lnTo>
                      <a:pt x="0" y="93"/>
                    </a:lnTo>
                    <a:close/>
                  </a:path>
                </a:pathLst>
              </a:custGeom>
              <a:solidFill>
                <a:srgbClr val="DFDFFF"/>
              </a:solidFill>
              <a:ln w="1588">
                <a:solidFill>
                  <a:srgbClr val="00000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nvGrpSpPr>
              <p:cNvPr id="364" name="Group 7"/>
              <p:cNvGrpSpPr>
                <a:grpSpLocks/>
              </p:cNvGrpSpPr>
              <p:nvPr/>
            </p:nvGrpSpPr>
            <p:grpSpPr bwMode="auto">
              <a:xfrm>
                <a:off x="2718" y="1171"/>
                <a:ext cx="193" cy="132"/>
                <a:chOff x="2718" y="1171"/>
                <a:chExt cx="193" cy="132"/>
              </a:xfrm>
            </p:grpSpPr>
            <p:sp>
              <p:nvSpPr>
                <p:cNvPr id="366" name="Freeform 8"/>
                <p:cNvSpPr>
                  <a:spLocks/>
                </p:cNvSpPr>
                <p:nvPr/>
              </p:nvSpPr>
              <p:spPr bwMode="auto">
                <a:xfrm>
                  <a:off x="2718" y="1171"/>
                  <a:ext cx="193" cy="132"/>
                </a:xfrm>
                <a:custGeom>
                  <a:avLst/>
                  <a:gdLst/>
                  <a:ahLst/>
                  <a:cxnLst>
                    <a:cxn ang="0">
                      <a:pos x="0" y="73"/>
                    </a:cxn>
                    <a:cxn ang="0">
                      <a:pos x="0" y="1369"/>
                    </a:cxn>
                    <a:cxn ang="0">
                      <a:pos x="1" y="1379"/>
                    </a:cxn>
                    <a:cxn ang="0">
                      <a:pos x="4" y="1389"/>
                    </a:cxn>
                    <a:cxn ang="0">
                      <a:pos x="9" y="1398"/>
                    </a:cxn>
                    <a:cxn ang="0">
                      <a:pos x="14" y="1405"/>
                    </a:cxn>
                    <a:cxn ang="0">
                      <a:pos x="22" y="1412"/>
                    </a:cxn>
                    <a:cxn ang="0">
                      <a:pos x="29" y="1418"/>
                    </a:cxn>
                    <a:cxn ang="0">
                      <a:pos x="38" y="1421"/>
                    </a:cxn>
                    <a:cxn ang="0">
                      <a:pos x="46" y="1423"/>
                    </a:cxn>
                    <a:cxn ang="0">
                      <a:pos x="501" y="1446"/>
                    </a:cxn>
                    <a:cxn ang="0">
                      <a:pos x="1060" y="1454"/>
                    </a:cxn>
                    <a:cxn ang="0">
                      <a:pos x="1581" y="1446"/>
                    </a:cxn>
                    <a:cxn ang="0">
                      <a:pos x="2066" y="1423"/>
                    </a:cxn>
                    <a:cxn ang="0">
                      <a:pos x="2081" y="1421"/>
                    </a:cxn>
                    <a:cxn ang="0">
                      <a:pos x="2096" y="1416"/>
                    </a:cxn>
                    <a:cxn ang="0">
                      <a:pos x="2107" y="1407"/>
                    </a:cxn>
                    <a:cxn ang="0">
                      <a:pos x="2115" y="1398"/>
                    </a:cxn>
                    <a:cxn ang="0">
                      <a:pos x="2120" y="1381"/>
                    </a:cxn>
                    <a:cxn ang="0">
                      <a:pos x="2120" y="1372"/>
                    </a:cxn>
                    <a:cxn ang="0">
                      <a:pos x="2120" y="1361"/>
                    </a:cxn>
                    <a:cxn ang="0">
                      <a:pos x="2120" y="73"/>
                    </a:cxn>
                    <a:cxn ang="0">
                      <a:pos x="2120" y="58"/>
                    </a:cxn>
                    <a:cxn ang="0">
                      <a:pos x="2113" y="44"/>
                    </a:cxn>
                    <a:cxn ang="0">
                      <a:pos x="2103" y="34"/>
                    </a:cxn>
                    <a:cxn ang="0">
                      <a:pos x="2090" y="26"/>
                    </a:cxn>
                    <a:cxn ang="0">
                      <a:pos x="2076" y="23"/>
                    </a:cxn>
                    <a:cxn ang="0">
                      <a:pos x="2060" y="23"/>
                    </a:cxn>
                    <a:cxn ang="0">
                      <a:pos x="1567" y="4"/>
                    </a:cxn>
                    <a:cxn ang="0">
                      <a:pos x="1060" y="0"/>
                    </a:cxn>
                    <a:cxn ang="0">
                      <a:pos x="548" y="8"/>
                    </a:cxn>
                    <a:cxn ang="0">
                      <a:pos x="64" y="23"/>
                    </a:cxn>
                    <a:cxn ang="0">
                      <a:pos x="53" y="23"/>
                    </a:cxn>
                    <a:cxn ang="0">
                      <a:pos x="40" y="23"/>
                    </a:cxn>
                    <a:cxn ang="0">
                      <a:pos x="31" y="28"/>
                    </a:cxn>
                    <a:cxn ang="0">
                      <a:pos x="19" y="34"/>
                    </a:cxn>
                    <a:cxn ang="0">
                      <a:pos x="12" y="41"/>
                    </a:cxn>
                    <a:cxn ang="0">
                      <a:pos x="4" y="51"/>
                    </a:cxn>
                    <a:cxn ang="0">
                      <a:pos x="1" y="61"/>
                    </a:cxn>
                    <a:cxn ang="0">
                      <a:pos x="0" y="73"/>
                    </a:cxn>
                  </a:cxnLst>
                  <a:rect l="0" t="0" r="r" b="b"/>
                  <a:pathLst>
                    <a:path w="2120" h="1454">
                      <a:moveTo>
                        <a:pt x="0" y="73"/>
                      </a:moveTo>
                      <a:lnTo>
                        <a:pt x="0" y="1369"/>
                      </a:lnTo>
                      <a:lnTo>
                        <a:pt x="1" y="1379"/>
                      </a:lnTo>
                      <a:lnTo>
                        <a:pt x="4" y="1389"/>
                      </a:lnTo>
                      <a:lnTo>
                        <a:pt x="9" y="1398"/>
                      </a:lnTo>
                      <a:lnTo>
                        <a:pt x="14" y="1405"/>
                      </a:lnTo>
                      <a:lnTo>
                        <a:pt x="22" y="1412"/>
                      </a:lnTo>
                      <a:lnTo>
                        <a:pt x="29" y="1418"/>
                      </a:lnTo>
                      <a:lnTo>
                        <a:pt x="38" y="1421"/>
                      </a:lnTo>
                      <a:lnTo>
                        <a:pt x="46" y="1423"/>
                      </a:lnTo>
                      <a:lnTo>
                        <a:pt x="501" y="1446"/>
                      </a:lnTo>
                      <a:lnTo>
                        <a:pt x="1060" y="1454"/>
                      </a:lnTo>
                      <a:lnTo>
                        <a:pt x="1581" y="1446"/>
                      </a:lnTo>
                      <a:lnTo>
                        <a:pt x="2066" y="1423"/>
                      </a:lnTo>
                      <a:lnTo>
                        <a:pt x="2081" y="1421"/>
                      </a:lnTo>
                      <a:lnTo>
                        <a:pt x="2096" y="1416"/>
                      </a:lnTo>
                      <a:lnTo>
                        <a:pt x="2107" y="1407"/>
                      </a:lnTo>
                      <a:lnTo>
                        <a:pt x="2115" y="1398"/>
                      </a:lnTo>
                      <a:lnTo>
                        <a:pt x="2120" y="1381"/>
                      </a:lnTo>
                      <a:lnTo>
                        <a:pt x="2120" y="1372"/>
                      </a:lnTo>
                      <a:lnTo>
                        <a:pt x="2120" y="1361"/>
                      </a:lnTo>
                      <a:lnTo>
                        <a:pt x="2120" y="73"/>
                      </a:lnTo>
                      <a:lnTo>
                        <a:pt x="2120" y="58"/>
                      </a:lnTo>
                      <a:lnTo>
                        <a:pt x="2113" y="44"/>
                      </a:lnTo>
                      <a:lnTo>
                        <a:pt x="2103" y="34"/>
                      </a:lnTo>
                      <a:lnTo>
                        <a:pt x="2090" y="26"/>
                      </a:lnTo>
                      <a:lnTo>
                        <a:pt x="2076" y="23"/>
                      </a:lnTo>
                      <a:lnTo>
                        <a:pt x="2060" y="23"/>
                      </a:lnTo>
                      <a:lnTo>
                        <a:pt x="1567" y="4"/>
                      </a:lnTo>
                      <a:lnTo>
                        <a:pt x="1060" y="0"/>
                      </a:lnTo>
                      <a:lnTo>
                        <a:pt x="548" y="8"/>
                      </a:lnTo>
                      <a:lnTo>
                        <a:pt x="64" y="23"/>
                      </a:lnTo>
                      <a:lnTo>
                        <a:pt x="53" y="23"/>
                      </a:lnTo>
                      <a:lnTo>
                        <a:pt x="40" y="23"/>
                      </a:lnTo>
                      <a:lnTo>
                        <a:pt x="31" y="28"/>
                      </a:lnTo>
                      <a:lnTo>
                        <a:pt x="19" y="34"/>
                      </a:lnTo>
                      <a:lnTo>
                        <a:pt x="12" y="41"/>
                      </a:lnTo>
                      <a:lnTo>
                        <a:pt x="4" y="51"/>
                      </a:lnTo>
                      <a:lnTo>
                        <a:pt x="1" y="61"/>
                      </a:lnTo>
                      <a:lnTo>
                        <a:pt x="0" y="73"/>
                      </a:lnTo>
                      <a:close/>
                    </a:path>
                  </a:pathLst>
                </a:custGeom>
                <a:solidFill>
                  <a:srgbClr val="BFBFDF"/>
                </a:solidFill>
                <a:ln w="1588">
                  <a:solidFill>
                    <a:srgbClr val="00000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67" name="Freeform 9"/>
                <p:cNvSpPr>
                  <a:spLocks/>
                </p:cNvSpPr>
                <p:nvPr/>
              </p:nvSpPr>
              <p:spPr bwMode="auto">
                <a:xfrm>
                  <a:off x="2719" y="1237"/>
                  <a:ext cx="191" cy="66"/>
                </a:xfrm>
                <a:custGeom>
                  <a:avLst/>
                  <a:gdLst/>
                  <a:ahLst/>
                  <a:cxnLst>
                    <a:cxn ang="0">
                      <a:pos x="0" y="672"/>
                    </a:cxn>
                    <a:cxn ang="0">
                      <a:pos x="5" y="679"/>
                    </a:cxn>
                    <a:cxn ang="0">
                      <a:pos x="13" y="686"/>
                    </a:cxn>
                    <a:cxn ang="0">
                      <a:pos x="20" y="692"/>
                    </a:cxn>
                    <a:cxn ang="0">
                      <a:pos x="29" y="695"/>
                    </a:cxn>
                    <a:cxn ang="0">
                      <a:pos x="37" y="697"/>
                    </a:cxn>
                    <a:cxn ang="0">
                      <a:pos x="492" y="720"/>
                    </a:cxn>
                    <a:cxn ang="0">
                      <a:pos x="1051" y="728"/>
                    </a:cxn>
                    <a:cxn ang="0">
                      <a:pos x="1572" y="720"/>
                    </a:cxn>
                    <a:cxn ang="0">
                      <a:pos x="2057" y="697"/>
                    </a:cxn>
                    <a:cxn ang="0">
                      <a:pos x="2072" y="695"/>
                    </a:cxn>
                    <a:cxn ang="0">
                      <a:pos x="2087" y="690"/>
                    </a:cxn>
                    <a:cxn ang="0">
                      <a:pos x="2098" y="681"/>
                    </a:cxn>
                    <a:cxn ang="0">
                      <a:pos x="2106" y="672"/>
                    </a:cxn>
                    <a:cxn ang="0">
                      <a:pos x="1051" y="0"/>
                    </a:cxn>
                    <a:cxn ang="0">
                      <a:pos x="0" y="672"/>
                    </a:cxn>
                  </a:cxnLst>
                  <a:rect l="0" t="0" r="r" b="b"/>
                  <a:pathLst>
                    <a:path w="2106" h="728">
                      <a:moveTo>
                        <a:pt x="0" y="672"/>
                      </a:moveTo>
                      <a:lnTo>
                        <a:pt x="5" y="679"/>
                      </a:lnTo>
                      <a:lnTo>
                        <a:pt x="13" y="686"/>
                      </a:lnTo>
                      <a:lnTo>
                        <a:pt x="20" y="692"/>
                      </a:lnTo>
                      <a:lnTo>
                        <a:pt x="29" y="695"/>
                      </a:lnTo>
                      <a:lnTo>
                        <a:pt x="37" y="697"/>
                      </a:lnTo>
                      <a:lnTo>
                        <a:pt x="492" y="720"/>
                      </a:lnTo>
                      <a:lnTo>
                        <a:pt x="1051" y="728"/>
                      </a:lnTo>
                      <a:lnTo>
                        <a:pt x="1572" y="720"/>
                      </a:lnTo>
                      <a:lnTo>
                        <a:pt x="2057" y="697"/>
                      </a:lnTo>
                      <a:lnTo>
                        <a:pt x="2072" y="695"/>
                      </a:lnTo>
                      <a:lnTo>
                        <a:pt x="2087" y="690"/>
                      </a:lnTo>
                      <a:lnTo>
                        <a:pt x="2098" y="681"/>
                      </a:lnTo>
                      <a:lnTo>
                        <a:pt x="2106" y="672"/>
                      </a:lnTo>
                      <a:lnTo>
                        <a:pt x="1051" y="0"/>
                      </a:lnTo>
                      <a:lnTo>
                        <a:pt x="0" y="672"/>
                      </a:lnTo>
                      <a:close/>
                    </a:path>
                  </a:pathLst>
                </a:custGeom>
                <a:solidFill>
                  <a:srgbClr val="FFFFFF"/>
                </a:solidFill>
                <a:ln w="1588">
                  <a:solidFill>
                    <a:srgbClr val="00000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68" name="Freeform 10"/>
                <p:cNvSpPr>
                  <a:spLocks/>
                </p:cNvSpPr>
                <p:nvPr/>
              </p:nvSpPr>
              <p:spPr bwMode="auto">
                <a:xfrm>
                  <a:off x="2719" y="1171"/>
                  <a:ext cx="190" cy="66"/>
                </a:xfrm>
                <a:custGeom>
                  <a:avLst/>
                  <a:gdLst/>
                  <a:ahLst/>
                  <a:cxnLst>
                    <a:cxn ang="0">
                      <a:pos x="1049" y="726"/>
                    </a:cxn>
                    <a:cxn ang="0">
                      <a:pos x="2091" y="33"/>
                    </a:cxn>
                    <a:cxn ang="0">
                      <a:pos x="2078" y="25"/>
                    </a:cxn>
                    <a:cxn ang="0">
                      <a:pos x="2065" y="22"/>
                    </a:cxn>
                    <a:cxn ang="0">
                      <a:pos x="2049" y="22"/>
                    </a:cxn>
                    <a:cxn ang="0">
                      <a:pos x="1556" y="4"/>
                    </a:cxn>
                    <a:cxn ang="0">
                      <a:pos x="1049" y="0"/>
                    </a:cxn>
                    <a:cxn ang="0">
                      <a:pos x="536" y="8"/>
                    </a:cxn>
                    <a:cxn ang="0">
                      <a:pos x="53" y="22"/>
                    </a:cxn>
                    <a:cxn ang="0">
                      <a:pos x="41" y="22"/>
                    </a:cxn>
                    <a:cxn ang="0">
                      <a:pos x="28" y="23"/>
                    </a:cxn>
                    <a:cxn ang="0">
                      <a:pos x="18" y="27"/>
                    </a:cxn>
                    <a:cxn ang="0">
                      <a:pos x="6" y="33"/>
                    </a:cxn>
                    <a:cxn ang="0">
                      <a:pos x="0" y="40"/>
                    </a:cxn>
                    <a:cxn ang="0">
                      <a:pos x="1049" y="726"/>
                    </a:cxn>
                  </a:cxnLst>
                  <a:rect l="0" t="0" r="r" b="b"/>
                  <a:pathLst>
                    <a:path w="2091" h="726">
                      <a:moveTo>
                        <a:pt x="1049" y="726"/>
                      </a:moveTo>
                      <a:lnTo>
                        <a:pt x="2091" y="33"/>
                      </a:lnTo>
                      <a:lnTo>
                        <a:pt x="2078" y="25"/>
                      </a:lnTo>
                      <a:lnTo>
                        <a:pt x="2065" y="22"/>
                      </a:lnTo>
                      <a:lnTo>
                        <a:pt x="2049" y="22"/>
                      </a:lnTo>
                      <a:lnTo>
                        <a:pt x="1556" y="4"/>
                      </a:lnTo>
                      <a:lnTo>
                        <a:pt x="1049" y="0"/>
                      </a:lnTo>
                      <a:lnTo>
                        <a:pt x="536" y="8"/>
                      </a:lnTo>
                      <a:lnTo>
                        <a:pt x="53" y="22"/>
                      </a:lnTo>
                      <a:lnTo>
                        <a:pt x="41" y="22"/>
                      </a:lnTo>
                      <a:lnTo>
                        <a:pt x="28" y="23"/>
                      </a:lnTo>
                      <a:lnTo>
                        <a:pt x="18" y="27"/>
                      </a:lnTo>
                      <a:lnTo>
                        <a:pt x="6" y="33"/>
                      </a:lnTo>
                      <a:lnTo>
                        <a:pt x="0" y="40"/>
                      </a:lnTo>
                      <a:lnTo>
                        <a:pt x="1049" y="726"/>
                      </a:lnTo>
                      <a:close/>
                    </a:path>
                  </a:pathLst>
                </a:custGeom>
                <a:solidFill>
                  <a:srgbClr val="9F9FBF"/>
                </a:solidFill>
                <a:ln w="1588">
                  <a:solidFill>
                    <a:srgbClr val="00000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69" name="Freeform 11"/>
                <p:cNvSpPr>
                  <a:spLocks/>
                </p:cNvSpPr>
                <p:nvPr/>
              </p:nvSpPr>
              <p:spPr bwMode="auto">
                <a:xfrm>
                  <a:off x="2724" y="1175"/>
                  <a:ext cx="180" cy="124"/>
                </a:xfrm>
                <a:custGeom>
                  <a:avLst/>
                  <a:gdLst/>
                  <a:ahLst/>
                  <a:cxnLst>
                    <a:cxn ang="0">
                      <a:pos x="0" y="69"/>
                    </a:cxn>
                    <a:cxn ang="0">
                      <a:pos x="0" y="1281"/>
                    </a:cxn>
                    <a:cxn ang="0">
                      <a:pos x="0" y="1291"/>
                    </a:cxn>
                    <a:cxn ang="0">
                      <a:pos x="3" y="1300"/>
                    </a:cxn>
                    <a:cxn ang="0">
                      <a:pos x="7" y="1308"/>
                    </a:cxn>
                    <a:cxn ang="0">
                      <a:pos x="13" y="1316"/>
                    </a:cxn>
                    <a:cxn ang="0">
                      <a:pos x="19" y="1323"/>
                    </a:cxn>
                    <a:cxn ang="0">
                      <a:pos x="27" y="1327"/>
                    </a:cxn>
                    <a:cxn ang="0">
                      <a:pos x="35" y="1330"/>
                    </a:cxn>
                    <a:cxn ang="0">
                      <a:pos x="42" y="1332"/>
                    </a:cxn>
                    <a:cxn ang="0">
                      <a:pos x="468" y="1353"/>
                    </a:cxn>
                    <a:cxn ang="0">
                      <a:pos x="991" y="1360"/>
                    </a:cxn>
                    <a:cxn ang="0">
                      <a:pos x="1478" y="1353"/>
                    </a:cxn>
                    <a:cxn ang="0">
                      <a:pos x="1931" y="1332"/>
                    </a:cxn>
                    <a:cxn ang="0">
                      <a:pos x="1946" y="1330"/>
                    </a:cxn>
                    <a:cxn ang="0">
                      <a:pos x="1961" y="1325"/>
                    </a:cxn>
                    <a:cxn ang="0">
                      <a:pos x="1969" y="1318"/>
                    </a:cxn>
                    <a:cxn ang="0">
                      <a:pos x="1977" y="1308"/>
                    </a:cxn>
                    <a:cxn ang="0">
                      <a:pos x="1983" y="1293"/>
                    </a:cxn>
                    <a:cxn ang="0">
                      <a:pos x="1983" y="1284"/>
                    </a:cxn>
                    <a:cxn ang="0">
                      <a:pos x="1983" y="1273"/>
                    </a:cxn>
                    <a:cxn ang="0">
                      <a:pos x="1983" y="69"/>
                    </a:cxn>
                    <a:cxn ang="0">
                      <a:pos x="1983" y="54"/>
                    </a:cxn>
                    <a:cxn ang="0">
                      <a:pos x="1975" y="42"/>
                    </a:cxn>
                    <a:cxn ang="0">
                      <a:pos x="1966" y="32"/>
                    </a:cxn>
                    <a:cxn ang="0">
                      <a:pos x="1954" y="25"/>
                    </a:cxn>
                    <a:cxn ang="0">
                      <a:pos x="1941" y="22"/>
                    </a:cxn>
                    <a:cxn ang="0">
                      <a:pos x="1927" y="22"/>
                    </a:cxn>
                    <a:cxn ang="0">
                      <a:pos x="1465" y="5"/>
                    </a:cxn>
                    <a:cxn ang="0">
                      <a:pos x="991" y="0"/>
                    </a:cxn>
                    <a:cxn ang="0">
                      <a:pos x="512" y="8"/>
                    </a:cxn>
                    <a:cxn ang="0">
                      <a:pos x="60" y="22"/>
                    </a:cxn>
                    <a:cxn ang="0">
                      <a:pos x="49" y="22"/>
                    </a:cxn>
                    <a:cxn ang="0">
                      <a:pos x="37" y="23"/>
                    </a:cxn>
                    <a:cxn ang="0">
                      <a:pos x="28" y="27"/>
                    </a:cxn>
                    <a:cxn ang="0">
                      <a:pos x="16" y="32"/>
                    </a:cxn>
                    <a:cxn ang="0">
                      <a:pos x="11" y="39"/>
                    </a:cxn>
                    <a:cxn ang="0">
                      <a:pos x="4" y="47"/>
                    </a:cxn>
                    <a:cxn ang="0">
                      <a:pos x="1" y="57"/>
                    </a:cxn>
                    <a:cxn ang="0">
                      <a:pos x="0" y="69"/>
                    </a:cxn>
                  </a:cxnLst>
                  <a:rect l="0" t="0" r="r" b="b"/>
                  <a:pathLst>
                    <a:path w="1983" h="1360">
                      <a:moveTo>
                        <a:pt x="0" y="69"/>
                      </a:moveTo>
                      <a:lnTo>
                        <a:pt x="0" y="1281"/>
                      </a:lnTo>
                      <a:lnTo>
                        <a:pt x="0" y="1291"/>
                      </a:lnTo>
                      <a:lnTo>
                        <a:pt x="3" y="1300"/>
                      </a:lnTo>
                      <a:lnTo>
                        <a:pt x="7" y="1308"/>
                      </a:lnTo>
                      <a:lnTo>
                        <a:pt x="13" y="1316"/>
                      </a:lnTo>
                      <a:lnTo>
                        <a:pt x="19" y="1323"/>
                      </a:lnTo>
                      <a:lnTo>
                        <a:pt x="27" y="1327"/>
                      </a:lnTo>
                      <a:lnTo>
                        <a:pt x="35" y="1330"/>
                      </a:lnTo>
                      <a:lnTo>
                        <a:pt x="42" y="1332"/>
                      </a:lnTo>
                      <a:lnTo>
                        <a:pt x="468" y="1353"/>
                      </a:lnTo>
                      <a:lnTo>
                        <a:pt x="991" y="1360"/>
                      </a:lnTo>
                      <a:lnTo>
                        <a:pt x="1478" y="1353"/>
                      </a:lnTo>
                      <a:lnTo>
                        <a:pt x="1931" y="1332"/>
                      </a:lnTo>
                      <a:lnTo>
                        <a:pt x="1946" y="1330"/>
                      </a:lnTo>
                      <a:lnTo>
                        <a:pt x="1961" y="1325"/>
                      </a:lnTo>
                      <a:lnTo>
                        <a:pt x="1969" y="1318"/>
                      </a:lnTo>
                      <a:lnTo>
                        <a:pt x="1977" y="1308"/>
                      </a:lnTo>
                      <a:lnTo>
                        <a:pt x="1983" y="1293"/>
                      </a:lnTo>
                      <a:lnTo>
                        <a:pt x="1983" y="1284"/>
                      </a:lnTo>
                      <a:lnTo>
                        <a:pt x="1983" y="1273"/>
                      </a:lnTo>
                      <a:lnTo>
                        <a:pt x="1983" y="69"/>
                      </a:lnTo>
                      <a:lnTo>
                        <a:pt x="1983" y="54"/>
                      </a:lnTo>
                      <a:lnTo>
                        <a:pt x="1975" y="42"/>
                      </a:lnTo>
                      <a:lnTo>
                        <a:pt x="1966" y="32"/>
                      </a:lnTo>
                      <a:lnTo>
                        <a:pt x="1954" y="25"/>
                      </a:lnTo>
                      <a:lnTo>
                        <a:pt x="1941" y="22"/>
                      </a:lnTo>
                      <a:lnTo>
                        <a:pt x="1927" y="22"/>
                      </a:lnTo>
                      <a:lnTo>
                        <a:pt x="1465" y="5"/>
                      </a:lnTo>
                      <a:lnTo>
                        <a:pt x="991" y="0"/>
                      </a:lnTo>
                      <a:lnTo>
                        <a:pt x="512" y="8"/>
                      </a:lnTo>
                      <a:lnTo>
                        <a:pt x="60" y="22"/>
                      </a:lnTo>
                      <a:lnTo>
                        <a:pt x="49" y="22"/>
                      </a:lnTo>
                      <a:lnTo>
                        <a:pt x="37" y="23"/>
                      </a:lnTo>
                      <a:lnTo>
                        <a:pt x="28" y="27"/>
                      </a:lnTo>
                      <a:lnTo>
                        <a:pt x="16" y="32"/>
                      </a:lnTo>
                      <a:lnTo>
                        <a:pt x="11" y="39"/>
                      </a:lnTo>
                      <a:lnTo>
                        <a:pt x="4" y="47"/>
                      </a:lnTo>
                      <a:lnTo>
                        <a:pt x="1" y="57"/>
                      </a:lnTo>
                      <a:lnTo>
                        <a:pt x="0" y="69"/>
                      </a:lnTo>
                      <a:close/>
                    </a:path>
                  </a:pathLst>
                </a:custGeom>
                <a:solidFill>
                  <a:srgbClr val="000000"/>
                </a:solidFill>
                <a:ln w="1588">
                  <a:solidFill>
                    <a:srgbClr val="00000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sp>
            <p:nvSpPr>
              <p:cNvPr id="365" name="Rectangle 12"/>
              <p:cNvSpPr>
                <a:spLocks noChangeArrowheads="1"/>
              </p:cNvSpPr>
              <p:nvPr/>
            </p:nvSpPr>
            <p:spPr bwMode="auto">
              <a:xfrm>
                <a:off x="2892" y="1309"/>
                <a:ext cx="9" cy="3"/>
              </a:xfrm>
              <a:prstGeom prst="rect">
                <a:avLst/>
              </a:prstGeom>
              <a:solidFill>
                <a:srgbClr val="00FF00"/>
              </a:solidFill>
              <a:ln w="1588">
                <a:solidFill>
                  <a:srgbClr val="00000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10" name="Group 13"/>
            <p:cNvGrpSpPr>
              <a:grpSpLocks/>
            </p:cNvGrpSpPr>
            <p:nvPr/>
          </p:nvGrpSpPr>
          <p:grpSpPr bwMode="auto">
            <a:xfrm>
              <a:off x="5788647" y="548680"/>
              <a:ext cx="377825" cy="268288"/>
              <a:chOff x="3042" y="1153"/>
              <a:chExt cx="238" cy="169"/>
            </a:xfrm>
          </p:grpSpPr>
          <p:sp>
            <p:nvSpPr>
              <p:cNvPr id="356" name="Freeform 14"/>
              <p:cNvSpPr>
                <a:spLocks/>
              </p:cNvSpPr>
              <p:nvPr/>
            </p:nvSpPr>
            <p:spPr bwMode="auto">
              <a:xfrm>
                <a:off x="3042" y="1153"/>
                <a:ext cx="238" cy="169"/>
              </a:xfrm>
              <a:custGeom>
                <a:avLst/>
                <a:gdLst/>
                <a:ahLst/>
                <a:cxnLst>
                  <a:cxn ang="0">
                    <a:pos x="0" y="93"/>
                  </a:cxn>
                  <a:cxn ang="0">
                    <a:pos x="0" y="1749"/>
                  </a:cxn>
                  <a:cxn ang="0">
                    <a:pos x="0" y="1762"/>
                  </a:cxn>
                  <a:cxn ang="0">
                    <a:pos x="4" y="1775"/>
                  </a:cxn>
                  <a:cxn ang="0">
                    <a:pos x="11" y="1787"/>
                  </a:cxn>
                  <a:cxn ang="0">
                    <a:pos x="17" y="1796"/>
                  </a:cxn>
                  <a:cxn ang="0">
                    <a:pos x="26" y="1806"/>
                  </a:cxn>
                  <a:cxn ang="0">
                    <a:pos x="36" y="1811"/>
                  </a:cxn>
                  <a:cxn ang="0">
                    <a:pos x="46" y="1816"/>
                  </a:cxn>
                  <a:cxn ang="0">
                    <a:pos x="57" y="1818"/>
                  </a:cxn>
                  <a:cxn ang="0">
                    <a:pos x="618" y="1848"/>
                  </a:cxn>
                  <a:cxn ang="0">
                    <a:pos x="1311" y="1858"/>
                  </a:cxn>
                  <a:cxn ang="0">
                    <a:pos x="1956" y="1848"/>
                  </a:cxn>
                  <a:cxn ang="0">
                    <a:pos x="2556" y="1818"/>
                  </a:cxn>
                  <a:cxn ang="0">
                    <a:pos x="2575" y="1816"/>
                  </a:cxn>
                  <a:cxn ang="0">
                    <a:pos x="2594" y="1809"/>
                  </a:cxn>
                  <a:cxn ang="0">
                    <a:pos x="2607" y="1799"/>
                  </a:cxn>
                  <a:cxn ang="0">
                    <a:pos x="2617" y="1787"/>
                  </a:cxn>
                  <a:cxn ang="0">
                    <a:pos x="2623" y="1765"/>
                  </a:cxn>
                  <a:cxn ang="0">
                    <a:pos x="2623" y="1753"/>
                  </a:cxn>
                  <a:cxn ang="0">
                    <a:pos x="2623" y="1739"/>
                  </a:cxn>
                  <a:cxn ang="0">
                    <a:pos x="2623" y="93"/>
                  </a:cxn>
                  <a:cxn ang="0">
                    <a:pos x="2623" y="75"/>
                  </a:cxn>
                  <a:cxn ang="0">
                    <a:pos x="2614" y="57"/>
                  </a:cxn>
                  <a:cxn ang="0">
                    <a:pos x="2602" y="44"/>
                  </a:cxn>
                  <a:cxn ang="0">
                    <a:pos x="2585" y="33"/>
                  </a:cxn>
                  <a:cxn ang="0">
                    <a:pos x="2569" y="29"/>
                  </a:cxn>
                  <a:cxn ang="0">
                    <a:pos x="2550" y="29"/>
                  </a:cxn>
                  <a:cxn ang="0">
                    <a:pos x="1939" y="5"/>
                  </a:cxn>
                  <a:cxn ang="0">
                    <a:pos x="1311" y="0"/>
                  </a:cxn>
                  <a:cxn ang="0">
                    <a:pos x="677" y="10"/>
                  </a:cxn>
                  <a:cxn ang="0">
                    <a:pos x="80" y="29"/>
                  </a:cxn>
                  <a:cxn ang="0">
                    <a:pos x="65" y="29"/>
                  </a:cxn>
                  <a:cxn ang="0">
                    <a:pos x="49" y="31"/>
                  </a:cxn>
                  <a:cxn ang="0">
                    <a:pos x="36" y="36"/>
                  </a:cxn>
                  <a:cxn ang="0">
                    <a:pos x="22" y="44"/>
                  </a:cxn>
                  <a:cxn ang="0">
                    <a:pos x="14" y="53"/>
                  </a:cxn>
                  <a:cxn ang="0">
                    <a:pos x="5" y="65"/>
                  </a:cxn>
                  <a:cxn ang="0">
                    <a:pos x="1" y="79"/>
                  </a:cxn>
                  <a:cxn ang="0">
                    <a:pos x="0" y="93"/>
                  </a:cxn>
                </a:cxnLst>
                <a:rect l="0" t="0" r="r" b="b"/>
                <a:pathLst>
                  <a:path w="2623" h="1858">
                    <a:moveTo>
                      <a:pt x="0" y="93"/>
                    </a:moveTo>
                    <a:lnTo>
                      <a:pt x="0" y="1749"/>
                    </a:lnTo>
                    <a:lnTo>
                      <a:pt x="0" y="1762"/>
                    </a:lnTo>
                    <a:lnTo>
                      <a:pt x="4" y="1775"/>
                    </a:lnTo>
                    <a:lnTo>
                      <a:pt x="11" y="1787"/>
                    </a:lnTo>
                    <a:lnTo>
                      <a:pt x="17" y="1796"/>
                    </a:lnTo>
                    <a:lnTo>
                      <a:pt x="26" y="1806"/>
                    </a:lnTo>
                    <a:lnTo>
                      <a:pt x="36" y="1811"/>
                    </a:lnTo>
                    <a:lnTo>
                      <a:pt x="46" y="1816"/>
                    </a:lnTo>
                    <a:lnTo>
                      <a:pt x="57" y="1818"/>
                    </a:lnTo>
                    <a:lnTo>
                      <a:pt x="618" y="1848"/>
                    </a:lnTo>
                    <a:lnTo>
                      <a:pt x="1311" y="1858"/>
                    </a:lnTo>
                    <a:lnTo>
                      <a:pt x="1956" y="1848"/>
                    </a:lnTo>
                    <a:lnTo>
                      <a:pt x="2556" y="1818"/>
                    </a:lnTo>
                    <a:lnTo>
                      <a:pt x="2575" y="1816"/>
                    </a:lnTo>
                    <a:lnTo>
                      <a:pt x="2594" y="1809"/>
                    </a:lnTo>
                    <a:lnTo>
                      <a:pt x="2607" y="1799"/>
                    </a:lnTo>
                    <a:lnTo>
                      <a:pt x="2617" y="1787"/>
                    </a:lnTo>
                    <a:lnTo>
                      <a:pt x="2623" y="1765"/>
                    </a:lnTo>
                    <a:lnTo>
                      <a:pt x="2623" y="1753"/>
                    </a:lnTo>
                    <a:lnTo>
                      <a:pt x="2623" y="1739"/>
                    </a:lnTo>
                    <a:lnTo>
                      <a:pt x="2623" y="93"/>
                    </a:lnTo>
                    <a:lnTo>
                      <a:pt x="2623" y="75"/>
                    </a:lnTo>
                    <a:lnTo>
                      <a:pt x="2614" y="57"/>
                    </a:lnTo>
                    <a:lnTo>
                      <a:pt x="2602" y="44"/>
                    </a:lnTo>
                    <a:lnTo>
                      <a:pt x="2585" y="33"/>
                    </a:lnTo>
                    <a:lnTo>
                      <a:pt x="2569" y="29"/>
                    </a:lnTo>
                    <a:lnTo>
                      <a:pt x="2550" y="29"/>
                    </a:lnTo>
                    <a:lnTo>
                      <a:pt x="1939" y="5"/>
                    </a:lnTo>
                    <a:lnTo>
                      <a:pt x="1311" y="0"/>
                    </a:lnTo>
                    <a:lnTo>
                      <a:pt x="677" y="10"/>
                    </a:lnTo>
                    <a:lnTo>
                      <a:pt x="80" y="29"/>
                    </a:lnTo>
                    <a:lnTo>
                      <a:pt x="65" y="29"/>
                    </a:lnTo>
                    <a:lnTo>
                      <a:pt x="49" y="31"/>
                    </a:lnTo>
                    <a:lnTo>
                      <a:pt x="36" y="36"/>
                    </a:lnTo>
                    <a:lnTo>
                      <a:pt x="22" y="44"/>
                    </a:lnTo>
                    <a:lnTo>
                      <a:pt x="14" y="53"/>
                    </a:lnTo>
                    <a:lnTo>
                      <a:pt x="5" y="65"/>
                    </a:lnTo>
                    <a:lnTo>
                      <a:pt x="1" y="79"/>
                    </a:lnTo>
                    <a:lnTo>
                      <a:pt x="0" y="93"/>
                    </a:lnTo>
                    <a:close/>
                  </a:path>
                </a:pathLst>
              </a:custGeom>
              <a:solidFill>
                <a:srgbClr val="DFDFFF"/>
              </a:solidFill>
              <a:ln w="1588">
                <a:solidFill>
                  <a:srgbClr val="00000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nvGrpSpPr>
              <p:cNvPr id="357" name="Group 15"/>
              <p:cNvGrpSpPr>
                <a:grpSpLocks/>
              </p:cNvGrpSpPr>
              <p:nvPr/>
            </p:nvGrpSpPr>
            <p:grpSpPr bwMode="auto">
              <a:xfrm>
                <a:off x="3064" y="1171"/>
                <a:ext cx="193" cy="132"/>
                <a:chOff x="3064" y="1171"/>
                <a:chExt cx="193" cy="132"/>
              </a:xfrm>
            </p:grpSpPr>
            <p:sp>
              <p:nvSpPr>
                <p:cNvPr id="359" name="Freeform 16"/>
                <p:cNvSpPr>
                  <a:spLocks/>
                </p:cNvSpPr>
                <p:nvPr/>
              </p:nvSpPr>
              <p:spPr bwMode="auto">
                <a:xfrm>
                  <a:off x="3064" y="1171"/>
                  <a:ext cx="193" cy="132"/>
                </a:xfrm>
                <a:custGeom>
                  <a:avLst/>
                  <a:gdLst/>
                  <a:ahLst/>
                  <a:cxnLst>
                    <a:cxn ang="0">
                      <a:pos x="0" y="73"/>
                    </a:cxn>
                    <a:cxn ang="0">
                      <a:pos x="0" y="1369"/>
                    </a:cxn>
                    <a:cxn ang="0">
                      <a:pos x="1" y="1379"/>
                    </a:cxn>
                    <a:cxn ang="0">
                      <a:pos x="5" y="1389"/>
                    </a:cxn>
                    <a:cxn ang="0">
                      <a:pos x="9" y="1398"/>
                    </a:cxn>
                    <a:cxn ang="0">
                      <a:pos x="15" y="1405"/>
                    </a:cxn>
                    <a:cxn ang="0">
                      <a:pos x="22" y="1412"/>
                    </a:cxn>
                    <a:cxn ang="0">
                      <a:pos x="30" y="1418"/>
                    </a:cxn>
                    <a:cxn ang="0">
                      <a:pos x="39" y="1421"/>
                    </a:cxn>
                    <a:cxn ang="0">
                      <a:pos x="46" y="1423"/>
                    </a:cxn>
                    <a:cxn ang="0">
                      <a:pos x="501" y="1446"/>
                    </a:cxn>
                    <a:cxn ang="0">
                      <a:pos x="1060" y="1454"/>
                    </a:cxn>
                    <a:cxn ang="0">
                      <a:pos x="1582" y="1446"/>
                    </a:cxn>
                    <a:cxn ang="0">
                      <a:pos x="2066" y="1423"/>
                    </a:cxn>
                    <a:cxn ang="0">
                      <a:pos x="2082" y="1421"/>
                    </a:cxn>
                    <a:cxn ang="0">
                      <a:pos x="2097" y="1416"/>
                    </a:cxn>
                    <a:cxn ang="0">
                      <a:pos x="2108" y="1407"/>
                    </a:cxn>
                    <a:cxn ang="0">
                      <a:pos x="2115" y="1398"/>
                    </a:cxn>
                    <a:cxn ang="0">
                      <a:pos x="2121" y="1381"/>
                    </a:cxn>
                    <a:cxn ang="0">
                      <a:pos x="2121" y="1372"/>
                    </a:cxn>
                    <a:cxn ang="0">
                      <a:pos x="2121" y="1361"/>
                    </a:cxn>
                    <a:cxn ang="0">
                      <a:pos x="2121" y="73"/>
                    </a:cxn>
                    <a:cxn ang="0">
                      <a:pos x="2121" y="58"/>
                    </a:cxn>
                    <a:cxn ang="0">
                      <a:pos x="2113" y="44"/>
                    </a:cxn>
                    <a:cxn ang="0">
                      <a:pos x="2103" y="34"/>
                    </a:cxn>
                    <a:cxn ang="0">
                      <a:pos x="2090" y="26"/>
                    </a:cxn>
                    <a:cxn ang="0">
                      <a:pos x="2076" y="23"/>
                    </a:cxn>
                    <a:cxn ang="0">
                      <a:pos x="2061" y="23"/>
                    </a:cxn>
                    <a:cxn ang="0">
                      <a:pos x="1568" y="4"/>
                    </a:cxn>
                    <a:cxn ang="0">
                      <a:pos x="1060" y="0"/>
                    </a:cxn>
                    <a:cxn ang="0">
                      <a:pos x="548" y="8"/>
                    </a:cxn>
                    <a:cxn ang="0">
                      <a:pos x="65" y="23"/>
                    </a:cxn>
                    <a:cxn ang="0">
                      <a:pos x="54" y="23"/>
                    </a:cxn>
                    <a:cxn ang="0">
                      <a:pos x="41" y="23"/>
                    </a:cxn>
                    <a:cxn ang="0">
                      <a:pos x="31" y="28"/>
                    </a:cxn>
                    <a:cxn ang="0">
                      <a:pos x="19" y="34"/>
                    </a:cxn>
                    <a:cxn ang="0">
                      <a:pos x="12" y="41"/>
                    </a:cxn>
                    <a:cxn ang="0">
                      <a:pos x="5" y="51"/>
                    </a:cxn>
                    <a:cxn ang="0">
                      <a:pos x="1" y="61"/>
                    </a:cxn>
                    <a:cxn ang="0">
                      <a:pos x="0" y="73"/>
                    </a:cxn>
                  </a:cxnLst>
                  <a:rect l="0" t="0" r="r" b="b"/>
                  <a:pathLst>
                    <a:path w="2121" h="1454">
                      <a:moveTo>
                        <a:pt x="0" y="73"/>
                      </a:moveTo>
                      <a:lnTo>
                        <a:pt x="0" y="1369"/>
                      </a:lnTo>
                      <a:lnTo>
                        <a:pt x="1" y="1379"/>
                      </a:lnTo>
                      <a:lnTo>
                        <a:pt x="5" y="1389"/>
                      </a:lnTo>
                      <a:lnTo>
                        <a:pt x="9" y="1398"/>
                      </a:lnTo>
                      <a:lnTo>
                        <a:pt x="15" y="1405"/>
                      </a:lnTo>
                      <a:lnTo>
                        <a:pt x="22" y="1412"/>
                      </a:lnTo>
                      <a:lnTo>
                        <a:pt x="30" y="1418"/>
                      </a:lnTo>
                      <a:lnTo>
                        <a:pt x="39" y="1421"/>
                      </a:lnTo>
                      <a:lnTo>
                        <a:pt x="46" y="1423"/>
                      </a:lnTo>
                      <a:lnTo>
                        <a:pt x="501" y="1446"/>
                      </a:lnTo>
                      <a:lnTo>
                        <a:pt x="1060" y="1454"/>
                      </a:lnTo>
                      <a:lnTo>
                        <a:pt x="1582" y="1446"/>
                      </a:lnTo>
                      <a:lnTo>
                        <a:pt x="2066" y="1423"/>
                      </a:lnTo>
                      <a:lnTo>
                        <a:pt x="2082" y="1421"/>
                      </a:lnTo>
                      <a:lnTo>
                        <a:pt x="2097" y="1416"/>
                      </a:lnTo>
                      <a:lnTo>
                        <a:pt x="2108" y="1407"/>
                      </a:lnTo>
                      <a:lnTo>
                        <a:pt x="2115" y="1398"/>
                      </a:lnTo>
                      <a:lnTo>
                        <a:pt x="2121" y="1381"/>
                      </a:lnTo>
                      <a:lnTo>
                        <a:pt x="2121" y="1372"/>
                      </a:lnTo>
                      <a:lnTo>
                        <a:pt x="2121" y="1361"/>
                      </a:lnTo>
                      <a:lnTo>
                        <a:pt x="2121" y="73"/>
                      </a:lnTo>
                      <a:lnTo>
                        <a:pt x="2121" y="58"/>
                      </a:lnTo>
                      <a:lnTo>
                        <a:pt x="2113" y="44"/>
                      </a:lnTo>
                      <a:lnTo>
                        <a:pt x="2103" y="34"/>
                      </a:lnTo>
                      <a:lnTo>
                        <a:pt x="2090" y="26"/>
                      </a:lnTo>
                      <a:lnTo>
                        <a:pt x="2076" y="23"/>
                      </a:lnTo>
                      <a:lnTo>
                        <a:pt x="2061" y="23"/>
                      </a:lnTo>
                      <a:lnTo>
                        <a:pt x="1568" y="4"/>
                      </a:lnTo>
                      <a:lnTo>
                        <a:pt x="1060" y="0"/>
                      </a:lnTo>
                      <a:lnTo>
                        <a:pt x="548" y="8"/>
                      </a:lnTo>
                      <a:lnTo>
                        <a:pt x="65" y="23"/>
                      </a:lnTo>
                      <a:lnTo>
                        <a:pt x="54" y="23"/>
                      </a:lnTo>
                      <a:lnTo>
                        <a:pt x="41" y="23"/>
                      </a:lnTo>
                      <a:lnTo>
                        <a:pt x="31" y="28"/>
                      </a:lnTo>
                      <a:lnTo>
                        <a:pt x="19" y="34"/>
                      </a:lnTo>
                      <a:lnTo>
                        <a:pt x="12" y="41"/>
                      </a:lnTo>
                      <a:lnTo>
                        <a:pt x="5" y="51"/>
                      </a:lnTo>
                      <a:lnTo>
                        <a:pt x="1" y="61"/>
                      </a:lnTo>
                      <a:lnTo>
                        <a:pt x="0" y="73"/>
                      </a:lnTo>
                      <a:close/>
                    </a:path>
                  </a:pathLst>
                </a:custGeom>
                <a:solidFill>
                  <a:srgbClr val="BFBFDF"/>
                </a:solidFill>
                <a:ln w="1588">
                  <a:solidFill>
                    <a:srgbClr val="00000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60" name="Freeform 17"/>
                <p:cNvSpPr>
                  <a:spLocks/>
                </p:cNvSpPr>
                <p:nvPr/>
              </p:nvSpPr>
              <p:spPr bwMode="auto">
                <a:xfrm>
                  <a:off x="3065" y="1237"/>
                  <a:ext cx="192" cy="66"/>
                </a:xfrm>
                <a:custGeom>
                  <a:avLst/>
                  <a:gdLst/>
                  <a:ahLst/>
                  <a:cxnLst>
                    <a:cxn ang="0">
                      <a:pos x="0" y="672"/>
                    </a:cxn>
                    <a:cxn ang="0">
                      <a:pos x="6" y="679"/>
                    </a:cxn>
                    <a:cxn ang="0">
                      <a:pos x="13" y="686"/>
                    </a:cxn>
                    <a:cxn ang="0">
                      <a:pos x="21" y="692"/>
                    </a:cxn>
                    <a:cxn ang="0">
                      <a:pos x="30" y="695"/>
                    </a:cxn>
                    <a:cxn ang="0">
                      <a:pos x="37" y="697"/>
                    </a:cxn>
                    <a:cxn ang="0">
                      <a:pos x="492" y="720"/>
                    </a:cxn>
                    <a:cxn ang="0">
                      <a:pos x="1051" y="728"/>
                    </a:cxn>
                    <a:cxn ang="0">
                      <a:pos x="1573" y="720"/>
                    </a:cxn>
                    <a:cxn ang="0">
                      <a:pos x="2057" y="697"/>
                    </a:cxn>
                    <a:cxn ang="0">
                      <a:pos x="2073" y="695"/>
                    </a:cxn>
                    <a:cxn ang="0">
                      <a:pos x="2088" y="690"/>
                    </a:cxn>
                    <a:cxn ang="0">
                      <a:pos x="2099" y="681"/>
                    </a:cxn>
                    <a:cxn ang="0">
                      <a:pos x="2106" y="672"/>
                    </a:cxn>
                    <a:cxn ang="0">
                      <a:pos x="1051" y="0"/>
                    </a:cxn>
                    <a:cxn ang="0">
                      <a:pos x="0" y="672"/>
                    </a:cxn>
                  </a:cxnLst>
                  <a:rect l="0" t="0" r="r" b="b"/>
                  <a:pathLst>
                    <a:path w="2106" h="728">
                      <a:moveTo>
                        <a:pt x="0" y="672"/>
                      </a:moveTo>
                      <a:lnTo>
                        <a:pt x="6" y="679"/>
                      </a:lnTo>
                      <a:lnTo>
                        <a:pt x="13" y="686"/>
                      </a:lnTo>
                      <a:lnTo>
                        <a:pt x="21" y="692"/>
                      </a:lnTo>
                      <a:lnTo>
                        <a:pt x="30" y="695"/>
                      </a:lnTo>
                      <a:lnTo>
                        <a:pt x="37" y="697"/>
                      </a:lnTo>
                      <a:lnTo>
                        <a:pt x="492" y="720"/>
                      </a:lnTo>
                      <a:lnTo>
                        <a:pt x="1051" y="728"/>
                      </a:lnTo>
                      <a:lnTo>
                        <a:pt x="1573" y="720"/>
                      </a:lnTo>
                      <a:lnTo>
                        <a:pt x="2057" y="697"/>
                      </a:lnTo>
                      <a:lnTo>
                        <a:pt x="2073" y="695"/>
                      </a:lnTo>
                      <a:lnTo>
                        <a:pt x="2088" y="690"/>
                      </a:lnTo>
                      <a:lnTo>
                        <a:pt x="2099" y="681"/>
                      </a:lnTo>
                      <a:lnTo>
                        <a:pt x="2106" y="672"/>
                      </a:lnTo>
                      <a:lnTo>
                        <a:pt x="1051" y="0"/>
                      </a:lnTo>
                      <a:lnTo>
                        <a:pt x="0" y="672"/>
                      </a:lnTo>
                      <a:close/>
                    </a:path>
                  </a:pathLst>
                </a:custGeom>
                <a:solidFill>
                  <a:srgbClr val="FFFFFF"/>
                </a:solidFill>
                <a:ln w="1588">
                  <a:solidFill>
                    <a:srgbClr val="00000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61" name="Freeform 18"/>
                <p:cNvSpPr>
                  <a:spLocks/>
                </p:cNvSpPr>
                <p:nvPr/>
              </p:nvSpPr>
              <p:spPr bwMode="auto">
                <a:xfrm>
                  <a:off x="3065" y="1171"/>
                  <a:ext cx="190" cy="66"/>
                </a:xfrm>
                <a:custGeom>
                  <a:avLst/>
                  <a:gdLst/>
                  <a:ahLst/>
                  <a:cxnLst>
                    <a:cxn ang="0">
                      <a:pos x="1049" y="726"/>
                    </a:cxn>
                    <a:cxn ang="0">
                      <a:pos x="2091" y="33"/>
                    </a:cxn>
                    <a:cxn ang="0">
                      <a:pos x="2078" y="25"/>
                    </a:cxn>
                    <a:cxn ang="0">
                      <a:pos x="2065" y="22"/>
                    </a:cxn>
                    <a:cxn ang="0">
                      <a:pos x="2050" y="22"/>
                    </a:cxn>
                    <a:cxn ang="0">
                      <a:pos x="1557" y="4"/>
                    </a:cxn>
                    <a:cxn ang="0">
                      <a:pos x="1049" y="0"/>
                    </a:cxn>
                    <a:cxn ang="0">
                      <a:pos x="536" y="8"/>
                    </a:cxn>
                    <a:cxn ang="0">
                      <a:pos x="54" y="22"/>
                    </a:cxn>
                    <a:cxn ang="0">
                      <a:pos x="42" y="22"/>
                    </a:cxn>
                    <a:cxn ang="0">
                      <a:pos x="29" y="23"/>
                    </a:cxn>
                    <a:cxn ang="0">
                      <a:pos x="19" y="27"/>
                    </a:cxn>
                    <a:cxn ang="0">
                      <a:pos x="7" y="33"/>
                    </a:cxn>
                    <a:cxn ang="0">
                      <a:pos x="0" y="40"/>
                    </a:cxn>
                    <a:cxn ang="0">
                      <a:pos x="1049" y="726"/>
                    </a:cxn>
                  </a:cxnLst>
                  <a:rect l="0" t="0" r="r" b="b"/>
                  <a:pathLst>
                    <a:path w="2091" h="726">
                      <a:moveTo>
                        <a:pt x="1049" y="726"/>
                      </a:moveTo>
                      <a:lnTo>
                        <a:pt x="2091" y="33"/>
                      </a:lnTo>
                      <a:lnTo>
                        <a:pt x="2078" y="25"/>
                      </a:lnTo>
                      <a:lnTo>
                        <a:pt x="2065" y="22"/>
                      </a:lnTo>
                      <a:lnTo>
                        <a:pt x="2050" y="22"/>
                      </a:lnTo>
                      <a:lnTo>
                        <a:pt x="1557" y="4"/>
                      </a:lnTo>
                      <a:lnTo>
                        <a:pt x="1049" y="0"/>
                      </a:lnTo>
                      <a:lnTo>
                        <a:pt x="536" y="8"/>
                      </a:lnTo>
                      <a:lnTo>
                        <a:pt x="54" y="22"/>
                      </a:lnTo>
                      <a:lnTo>
                        <a:pt x="42" y="22"/>
                      </a:lnTo>
                      <a:lnTo>
                        <a:pt x="29" y="23"/>
                      </a:lnTo>
                      <a:lnTo>
                        <a:pt x="19" y="27"/>
                      </a:lnTo>
                      <a:lnTo>
                        <a:pt x="7" y="33"/>
                      </a:lnTo>
                      <a:lnTo>
                        <a:pt x="0" y="40"/>
                      </a:lnTo>
                      <a:lnTo>
                        <a:pt x="1049" y="726"/>
                      </a:lnTo>
                      <a:close/>
                    </a:path>
                  </a:pathLst>
                </a:custGeom>
                <a:solidFill>
                  <a:srgbClr val="9F9FBF"/>
                </a:solidFill>
                <a:ln w="1588">
                  <a:solidFill>
                    <a:srgbClr val="00000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62" name="Freeform 19"/>
                <p:cNvSpPr>
                  <a:spLocks/>
                </p:cNvSpPr>
                <p:nvPr/>
              </p:nvSpPr>
              <p:spPr bwMode="auto">
                <a:xfrm>
                  <a:off x="3071" y="1175"/>
                  <a:ext cx="180" cy="124"/>
                </a:xfrm>
                <a:custGeom>
                  <a:avLst/>
                  <a:gdLst/>
                  <a:ahLst/>
                  <a:cxnLst>
                    <a:cxn ang="0">
                      <a:pos x="0" y="69"/>
                    </a:cxn>
                    <a:cxn ang="0">
                      <a:pos x="0" y="1281"/>
                    </a:cxn>
                    <a:cxn ang="0">
                      <a:pos x="0" y="1291"/>
                    </a:cxn>
                    <a:cxn ang="0">
                      <a:pos x="4" y="1300"/>
                    </a:cxn>
                    <a:cxn ang="0">
                      <a:pos x="8" y="1308"/>
                    </a:cxn>
                    <a:cxn ang="0">
                      <a:pos x="13" y="1316"/>
                    </a:cxn>
                    <a:cxn ang="0">
                      <a:pos x="20" y="1323"/>
                    </a:cxn>
                    <a:cxn ang="0">
                      <a:pos x="28" y="1327"/>
                    </a:cxn>
                    <a:cxn ang="0">
                      <a:pos x="35" y="1330"/>
                    </a:cxn>
                    <a:cxn ang="0">
                      <a:pos x="43" y="1332"/>
                    </a:cxn>
                    <a:cxn ang="0">
                      <a:pos x="468" y="1353"/>
                    </a:cxn>
                    <a:cxn ang="0">
                      <a:pos x="991" y="1360"/>
                    </a:cxn>
                    <a:cxn ang="0">
                      <a:pos x="1479" y="1353"/>
                    </a:cxn>
                    <a:cxn ang="0">
                      <a:pos x="1932" y="1332"/>
                    </a:cxn>
                    <a:cxn ang="0">
                      <a:pos x="1947" y="1330"/>
                    </a:cxn>
                    <a:cxn ang="0">
                      <a:pos x="1961" y="1325"/>
                    </a:cxn>
                    <a:cxn ang="0">
                      <a:pos x="1970" y="1318"/>
                    </a:cxn>
                    <a:cxn ang="0">
                      <a:pos x="1978" y="1308"/>
                    </a:cxn>
                    <a:cxn ang="0">
                      <a:pos x="1983" y="1293"/>
                    </a:cxn>
                    <a:cxn ang="0">
                      <a:pos x="1983" y="1284"/>
                    </a:cxn>
                    <a:cxn ang="0">
                      <a:pos x="1983" y="1273"/>
                    </a:cxn>
                    <a:cxn ang="0">
                      <a:pos x="1983" y="69"/>
                    </a:cxn>
                    <a:cxn ang="0">
                      <a:pos x="1983" y="54"/>
                    </a:cxn>
                    <a:cxn ang="0">
                      <a:pos x="1975" y="42"/>
                    </a:cxn>
                    <a:cxn ang="0">
                      <a:pos x="1967" y="32"/>
                    </a:cxn>
                    <a:cxn ang="0">
                      <a:pos x="1955" y="25"/>
                    </a:cxn>
                    <a:cxn ang="0">
                      <a:pos x="1941" y="22"/>
                    </a:cxn>
                    <a:cxn ang="0">
                      <a:pos x="1927" y="22"/>
                    </a:cxn>
                    <a:cxn ang="0">
                      <a:pos x="1466" y="5"/>
                    </a:cxn>
                    <a:cxn ang="0">
                      <a:pos x="991" y="0"/>
                    </a:cxn>
                    <a:cxn ang="0">
                      <a:pos x="512" y="8"/>
                    </a:cxn>
                    <a:cxn ang="0">
                      <a:pos x="60" y="22"/>
                    </a:cxn>
                    <a:cxn ang="0">
                      <a:pos x="49" y="22"/>
                    </a:cxn>
                    <a:cxn ang="0">
                      <a:pos x="37" y="23"/>
                    </a:cxn>
                    <a:cxn ang="0">
                      <a:pos x="29" y="27"/>
                    </a:cxn>
                    <a:cxn ang="0">
                      <a:pos x="17" y="32"/>
                    </a:cxn>
                    <a:cxn ang="0">
                      <a:pos x="11" y="39"/>
                    </a:cxn>
                    <a:cxn ang="0">
                      <a:pos x="5" y="47"/>
                    </a:cxn>
                    <a:cxn ang="0">
                      <a:pos x="1" y="57"/>
                    </a:cxn>
                    <a:cxn ang="0">
                      <a:pos x="0" y="69"/>
                    </a:cxn>
                  </a:cxnLst>
                  <a:rect l="0" t="0" r="r" b="b"/>
                  <a:pathLst>
                    <a:path w="1983" h="1360">
                      <a:moveTo>
                        <a:pt x="0" y="69"/>
                      </a:moveTo>
                      <a:lnTo>
                        <a:pt x="0" y="1281"/>
                      </a:lnTo>
                      <a:lnTo>
                        <a:pt x="0" y="1291"/>
                      </a:lnTo>
                      <a:lnTo>
                        <a:pt x="4" y="1300"/>
                      </a:lnTo>
                      <a:lnTo>
                        <a:pt x="8" y="1308"/>
                      </a:lnTo>
                      <a:lnTo>
                        <a:pt x="13" y="1316"/>
                      </a:lnTo>
                      <a:lnTo>
                        <a:pt x="20" y="1323"/>
                      </a:lnTo>
                      <a:lnTo>
                        <a:pt x="28" y="1327"/>
                      </a:lnTo>
                      <a:lnTo>
                        <a:pt x="35" y="1330"/>
                      </a:lnTo>
                      <a:lnTo>
                        <a:pt x="43" y="1332"/>
                      </a:lnTo>
                      <a:lnTo>
                        <a:pt x="468" y="1353"/>
                      </a:lnTo>
                      <a:lnTo>
                        <a:pt x="991" y="1360"/>
                      </a:lnTo>
                      <a:lnTo>
                        <a:pt x="1479" y="1353"/>
                      </a:lnTo>
                      <a:lnTo>
                        <a:pt x="1932" y="1332"/>
                      </a:lnTo>
                      <a:lnTo>
                        <a:pt x="1947" y="1330"/>
                      </a:lnTo>
                      <a:lnTo>
                        <a:pt x="1961" y="1325"/>
                      </a:lnTo>
                      <a:lnTo>
                        <a:pt x="1970" y="1318"/>
                      </a:lnTo>
                      <a:lnTo>
                        <a:pt x="1978" y="1308"/>
                      </a:lnTo>
                      <a:lnTo>
                        <a:pt x="1983" y="1293"/>
                      </a:lnTo>
                      <a:lnTo>
                        <a:pt x="1983" y="1284"/>
                      </a:lnTo>
                      <a:lnTo>
                        <a:pt x="1983" y="1273"/>
                      </a:lnTo>
                      <a:lnTo>
                        <a:pt x="1983" y="69"/>
                      </a:lnTo>
                      <a:lnTo>
                        <a:pt x="1983" y="54"/>
                      </a:lnTo>
                      <a:lnTo>
                        <a:pt x="1975" y="42"/>
                      </a:lnTo>
                      <a:lnTo>
                        <a:pt x="1967" y="32"/>
                      </a:lnTo>
                      <a:lnTo>
                        <a:pt x="1955" y="25"/>
                      </a:lnTo>
                      <a:lnTo>
                        <a:pt x="1941" y="22"/>
                      </a:lnTo>
                      <a:lnTo>
                        <a:pt x="1927" y="22"/>
                      </a:lnTo>
                      <a:lnTo>
                        <a:pt x="1466" y="5"/>
                      </a:lnTo>
                      <a:lnTo>
                        <a:pt x="991" y="0"/>
                      </a:lnTo>
                      <a:lnTo>
                        <a:pt x="512" y="8"/>
                      </a:lnTo>
                      <a:lnTo>
                        <a:pt x="60" y="22"/>
                      </a:lnTo>
                      <a:lnTo>
                        <a:pt x="49" y="22"/>
                      </a:lnTo>
                      <a:lnTo>
                        <a:pt x="37" y="23"/>
                      </a:lnTo>
                      <a:lnTo>
                        <a:pt x="29" y="27"/>
                      </a:lnTo>
                      <a:lnTo>
                        <a:pt x="17" y="32"/>
                      </a:lnTo>
                      <a:lnTo>
                        <a:pt x="11" y="39"/>
                      </a:lnTo>
                      <a:lnTo>
                        <a:pt x="5" y="47"/>
                      </a:lnTo>
                      <a:lnTo>
                        <a:pt x="1" y="57"/>
                      </a:lnTo>
                      <a:lnTo>
                        <a:pt x="0" y="69"/>
                      </a:lnTo>
                      <a:close/>
                    </a:path>
                  </a:pathLst>
                </a:custGeom>
                <a:solidFill>
                  <a:srgbClr val="000000"/>
                </a:solidFill>
                <a:ln w="1588">
                  <a:solidFill>
                    <a:srgbClr val="00000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sp>
            <p:nvSpPr>
              <p:cNvPr id="358" name="Rectangle 20"/>
              <p:cNvSpPr>
                <a:spLocks noChangeArrowheads="1"/>
              </p:cNvSpPr>
              <p:nvPr/>
            </p:nvSpPr>
            <p:spPr bwMode="auto">
              <a:xfrm>
                <a:off x="3239" y="1309"/>
                <a:ext cx="8" cy="3"/>
              </a:xfrm>
              <a:prstGeom prst="rect">
                <a:avLst/>
              </a:prstGeom>
              <a:solidFill>
                <a:srgbClr val="00FF00"/>
              </a:solidFill>
              <a:ln w="1588">
                <a:solidFill>
                  <a:srgbClr val="00000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11" name="Group 21"/>
            <p:cNvGrpSpPr>
              <a:grpSpLocks/>
            </p:cNvGrpSpPr>
            <p:nvPr/>
          </p:nvGrpSpPr>
          <p:grpSpPr bwMode="auto">
            <a:xfrm>
              <a:off x="5458467" y="1001118"/>
              <a:ext cx="476252" cy="304801"/>
              <a:chOff x="2834" y="1438"/>
              <a:chExt cx="300" cy="192"/>
            </a:xfrm>
          </p:grpSpPr>
          <p:grpSp>
            <p:nvGrpSpPr>
              <p:cNvPr id="329" name="Group 22"/>
              <p:cNvGrpSpPr>
                <a:grpSpLocks/>
              </p:cNvGrpSpPr>
              <p:nvPr/>
            </p:nvGrpSpPr>
            <p:grpSpPr bwMode="auto">
              <a:xfrm>
                <a:off x="2859" y="1438"/>
                <a:ext cx="252" cy="163"/>
                <a:chOff x="2859" y="1438"/>
                <a:chExt cx="252" cy="163"/>
              </a:xfrm>
            </p:grpSpPr>
            <p:sp>
              <p:nvSpPr>
                <p:cNvPr id="353" name="Rectangle 23"/>
                <p:cNvSpPr>
                  <a:spLocks noChangeArrowheads="1"/>
                </p:cNvSpPr>
                <p:nvPr/>
              </p:nvSpPr>
              <p:spPr bwMode="auto">
                <a:xfrm>
                  <a:off x="2859" y="1438"/>
                  <a:ext cx="252" cy="163"/>
                </a:xfrm>
                <a:prstGeom prst="rect">
                  <a:avLst/>
                </a:prstGeom>
                <a:solidFill>
                  <a:srgbClr val="E0E0E0"/>
                </a:solidFill>
                <a:ln w="3175">
                  <a:solidFill>
                    <a:srgbClr val="00000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54" name="AutoShape 24"/>
                <p:cNvSpPr>
                  <a:spLocks noChangeArrowheads="1"/>
                </p:cNvSpPr>
                <p:nvPr/>
              </p:nvSpPr>
              <p:spPr bwMode="auto">
                <a:xfrm>
                  <a:off x="2870" y="1442"/>
                  <a:ext cx="232" cy="3"/>
                </a:xfrm>
                <a:prstGeom prst="roundRect">
                  <a:avLst>
                    <a:gd name="adj" fmla="val 49093"/>
                  </a:avLst>
                </a:prstGeom>
                <a:solidFill>
                  <a:srgbClr val="C0C0C0"/>
                </a:solidFill>
                <a:ln w="3175">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55" name="Rectangle 25"/>
                <p:cNvSpPr>
                  <a:spLocks noChangeArrowheads="1"/>
                </p:cNvSpPr>
                <p:nvPr/>
              </p:nvSpPr>
              <p:spPr bwMode="auto">
                <a:xfrm>
                  <a:off x="2871" y="1457"/>
                  <a:ext cx="230" cy="123"/>
                </a:xfrm>
                <a:prstGeom prst="rect">
                  <a:avLst/>
                </a:prstGeom>
                <a:noFill/>
                <a:ln w="3175">
                  <a:solidFill>
                    <a:srgbClr val="00000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330" name="Group 26"/>
              <p:cNvGrpSpPr>
                <a:grpSpLocks/>
              </p:cNvGrpSpPr>
              <p:nvPr/>
            </p:nvGrpSpPr>
            <p:grpSpPr bwMode="auto">
              <a:xfrm>
                <a:off x="2834" y="1463"/>
                <a:ext cx="208" cy="167"/>
                <a:chOff x="2834" y="1463"/>
                <a:chExt cx="208" cy="167"/>
              </a:xfrm>
            </p:grpSpPr>
            <p:sp>
              <p:nvSpPr>
                <p:cNvPr id="345" name="Rectangle 27"/>
                <p:cNvSpPr>
                  <a:spLocks noChangeArrowheads="1"/>
                </p:cNvSpPr>
                <p:nvPr/>
              </p:nvSpPr>
              <p:spPr bwMode="auto">
                <a:xfrm>
                  <a:off x="2858" y="1463"/>
                  <a:ext cx="162" cy="140"/>
                </a:xfrm>
                <a:prstGeom prst="rect">
                  <a:avLst/>
                </a:prstGeom>
                <a:solidFill>
                  <a:srgbClr val="60606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46" name="Rectangle 28"/>
                <p:cNvSpPr>
                  <a:spLocks noChangeArrowheads="1"/>
                </p:cNvSpPr>
                <p:nvPr/>
              </p:nvSpPr>
              <p:spPr bwMode="auto">
                <a:xfrm>
                  <a:off x="2834" y="1467"/>
                  <a:ext cx="179" cy="163"/>
                </a:xfrm>
                <a:prstGeom prst="rect">
                  <a:avLst/>
                </a:prstGeom>
                <a:solidFill>
                  <a:srgbClr val="C0C0C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47" name="AutoShape 29"/>
                <p:cNvSpPr>
                  <a:spLocks noChangeArrowheads="1"/>
                </p:cNvSpPr>
                <p:nvPr/>
              </p:nvSpPr>
              <p:spPr bwMode="auto">
                <a:xfrm>
                  <a:off x="2846" y="1473"/>
                  <a:ext cx="158" cy="4"/>
                </a:xfrm>
                <a:prstGeom prst="roundRect">
                  <a:avLst>
                    <a:gd name="adj" fmla="val 47620"/>
                  </a:avLst>
                </a:prstGeom>
                <a:solidFill>
                  <a:srgbClr val="404040"/>
                </a:solidFill>
                <a:ln w="9525">
                  <a:no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48" name="Rectangle 30"/>
                <p:cNvSpPr>
                  <a:spLocks noChangeArrowheads="1"/>
                </p:cNvSpPr>
                <p:nvPr/>
              </p:nvSpPr>
              <p:spPr bwMode="auto">
                <a:xfrm>
                  <a:off x="2848" y="1486"/>
                  <a:ext cx="152" cy="123"/>
                </a:xfrm>
                <a:prstGeom prst="rect">
                  <a:avLst/>
                </a:prstGeom>
                <a:noFill/>
                <a:ln w="3175">
                  <a:solidFill>
                    <a:srgbClr val="00000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49" name="AutoShape 31"/>
                <p:cNvSpPr>
                  <a:spLocks noChangeArrowheads="1"/>
                </p:cNvSpPr>
                <p:nvPr/>
              </p:nvSpPr>
              <p:spPr bwMode="auto">
                <a:xfrm>
                  <a:off x="2845" y="1473"/>
                  <a:ext cx="90" cy="3"/>
                </a:xfrm>
                <a:prstGeom prst="roundRect">
                  <a:avLst>
                    <a:gd name="adj" fmla="val 48718"/>
                  </a:avLst>
                </a:prstGeom>
                <a:solidFill>
                  <a:srgbClr val="E0E0E0"/>
                </a:solidFill>
                <a:ln w="9525">
                  <a:no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nvGrpSpPr>
                <p:cNvPr id="350" name="Group 32"/>
                <p:cNvGrpSpPr>
                  <a:grpSpLocks/>
                </p:cNvGrpSpPr>
                <p:nvPr/>
              </p:nvGrpSpPr>
              <p:grpSpPr bwMode="auto">
                <a:xfrm>
                  <a:off x="2902" y="1529"/>
                  <a:ext cx="140" cy="62"/>
                  <a:chOff x="2902" y="1529"/>
                  <a:chExt cx="140" cy="62"/>
                </a:xfrm>
              </p:grpSpPr>
              <p:sp>
                <p:nvSpPr>
                  <p:cNvPr id="351" name="Freeform 33"/>
                  <p:cNvSpPr>
                    <a:spLocks/>
                  </p:cNvSpPr>
                  <p:nvPr/>
                </p:nvSpPr>
                <p:spPr bwMode="auto">
                  <a:xfrm>
                    <a:off x="2902" y="1529"/>
                    <a:ext cx="69" cy="54"/>
                  </a:xfrm>
                  <a:custGeom>
                    <a:avLst/>
                    <a:gdLst/>
                    <a:ahLst/>
                    <a:cxnLst>
                      <a:cxn ang="0">
                        <a:pos x="744" y="593"/>
                      </a:cxn>
                      <a:cxn ang="0">
                        <a:pos x="645" y="539"/>
                      </a:cxn>
                      <a:cxn ang="0">
                        <a:pos x="19" y="53"/>
                      </a:cxn>
                      <a:cxn ang="0">
                        <a:pos x="0" y="37"/>
                      </a:cxn>
                      <a:cxn ang="0">
                        <a:pos x="0" y="21"/>
                      </a:cxn>
                      <a:cxn ang="0">
                        <a:pos x="7" y="9"/>
                      </a:cxn>
                      <a:cxn ang="0">
                        <a:pos x="19" y="0"/>
                      </a:cxn>
                      <a:cxn ang="0">
                        <a:pos x="33" y="0"/>
                      </a:cxn>
                      <a:cxn ang="0">
                        <a:pos x="52" y="12"/>
                      </a:cxn>
                      <a:cxn ang="0">
                        <a:pos x="681" y="500"/>
                      </a:cxn>
                      <a:cxn ang="0">
                        <a:pos x="756" y="569"/>
                      </a:cxn>
                      <a:cxn ang="0">
                        <a:pos x="744" y="593"/>
                      </a:cxn>
                    </a:cxnLst>
                    <a:rect l="0" t="0" r="r" b="b"/>
                    <a:pathLst>
                      <a:path w="756" h="593">
                        <a:moveTo>
                          <a:pt x="744" y="593"/>
                        </a:moveTo>
                        <a:lnTo>
                          <a:pt x="645" y="539"/>
                        </a:lnTo>
                        <a:lnTo>
                          <a:pt x="19" y="53"/>
                        </a:lnTo>
                        <a:lnTo>
                          <a:pt x="0" y="37"/>
                        </a:lnTo>
                        <a:lnTo>
                          <a:pt x="0" y="21"/>
                        </a:lnTo>
                        <a:lnTo>
                          <a:pt x="7" y="9"/>
                        </a:lnTo>
                        <a:lnTo>
                          <a:pt x="19" y="0"/>
                        </a:lnTo>
                        <a:lnTo>
                          <a:pt x="33" y="0"/>
                        </a:lnTo>
                        <a:lnTo>
                          <a:pt x="52" y="12"/>
                        </a:lnTo>
                        <a:lnTo>
                          <a:pt x="681" y="500"/>
                        </a:lnTo>
                        <a:lnTo>
                          <a:pt x="756" y="569"/>
                        </a:lnTo>
                        <a:lnTo>
                          <a:pt x="744" y="593"/>
                        </a:lnTo>
                        <a:close/>
                      </a:path>
                    </a:pathLst>
                  </a:custGeom>
                  <a:solidFill>
                    <a:srgbClr val="606060"/>
                  </a:solidFill>
                  <a:ln w="3175">
                    <a:solidFill>
                      <a:srgbClr val="40404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52" name="Freeform 34"/>
                  <p:cNvSpPr>
                    <a:spLocks/>
                  </p:cNvSpPr>
                  <p:nvPr/>
                </p:nvSpPr>
                <p:spPr bwMode="auto">
                  <a:xfrm>
                    <a:off x="2970" y="1567"/>
                    <a:ext cx="72" cy="24"/>
                  </a:xfrm>
                  <a:custGeom>
                    <a:avLst/>
                    <a:gdLst/>
                    <a:ahLst/>
                    <a:cxnLst>
                      <a:cxn ang="0">
                        <a:pos x="0" y="171"/>
                      </a:cxn>
                      <a:cxn ang="0">
                        <a:pos x="72" y="210"/>
                      </a:cxn>
                      <a:cxn ang="0">
                        <a:pos x="156" y="246"/>
                      </a:cxn>
                      <a:cxn ang="0">
                        <a:pos x="236" y="262"/>
                      </a:cxn>
                      <a:cxn ang="0">
                        <a:pos x="324" y="269"/>
                      </a:cxn>
                      <a:cxn ang="0">
                        <a:pos x="407" y="267"/>
                      </a:cxn>
                      <a:cxn ang="0">
                        <a:pos x="467" y="257"/>
                      </a:cxn>
                      <a:cxn ang="0">
                        <a:pos x="545" y="242"/>
                      </a:cxn>
                      <a:cxn ang="0">
                        <a:pos x="601" y="225"/>
                      </a:cxn>
                      <a:cxn ang="0">
                        <a:pos x="647" y="205"/>
                      </a:cxn>
                      <a:cxn ang="0">
                        <a:pos x="701" y="184"/>
                      </a:cxn>
                      <a:cxn ang="0">
                        <a:pos x="742" y="154"/>
                      </a:cxn>
                      <a:cxn ang="0">
                        <a:pos x="773" y="129"/>
                      </a:cxn>
                      <a:cxn ang="0">
                        <a:pos x="791" y="108"/>
                      </a:cxn>
                      <a:cxn ang="0">
                        <a:pos x="787" y="81"/>
                      </a:cxn>
                      <a:cxn ang="0">
                        <a:pos x="775" y="65"/>
                      </a:cxn>
                      <a:cxn ang="0">
                        <a:pos x="751" y="53"/>
                      </a:cxn>
                      <a:cxn ang="0">
                        <a:pos x="697" y="32"/>
                      </a:cxn>
                      <a:cxn ang="0">
                        <a:pos x="605" y="10"/>
                      </a:cxn>
                      <a:cxn ang="0">
                        <a:pos x="479" y="0"/>
                      </a:cxn>
                    </a:cxnLst>
                    <a:rect l="0" t="0" r="r" b="b"/>
                    <a:pathLst>
                      <a:path w="791" h="269">
                        <a:moveTo>
                          <a:pt x="0" y="171"/>
                        </a:moveTo>
                        <a:lnTo>
                          <a:pt x="72" y="210"/>
                        </a:lnTo>
                        <a:lnTo>
                          <a:pt x="156" y="246"/>
                        </a:lnTo>
                        <a:lnTo>
                          <a:pt x="236" y="262"/>
                        </a:lnTo>
                        <a:lnTo>
                          <a:pt x="324" y="269"/>
                        </a:lnTo>
                        <a:lnTo>
                          <a:pt x="407" y="267"/>
                        </a:lnTo>
                        <a:lnTo>
                          <a:pt x="467" y="257"/>
                        </a:lnTo>
                        <a:lnTo>
                          <a:pt x="545" y="242"/>
                        </a:lnTo>
                        <a:lnTo>
                          <a:pt x="601" y="225"/>
                        </a:lnTo>
                        <a:lnTo>
                          <a:pt x="647" y="205"/>
                        </a:lnTo>
                        <a:lnTo>
                          <a:pt x="701" y="184"/>
                        </a:lnTo>
                        <a:lnTo>
                          <a:pt x="742" y="154"/>
                        </a:lnTo>
                        <a:lnTo>
                          <a:pt x="773" y="129"/>
                        </a:lnTo>
                        <a:lnTo>
                          <a:pt x="791" y="108"/>
                        </a:lnTo>
                        <a:lnTo>
                          <a:pt x="787" y="81"/>
                        </a:lnTo>
                        <a:lnTo>
                          <a:pt x="775" y="65"/>
                        </a:lnTo>
                        <a:lnTo>
                          <a:pt x="751" y="53"/>
                        </a:lnTo>
                        <a:lnTo>
                          <a:pt x="697" y="32"/>
                        </a:lnTo>
                        <a:lnTo>
                          <a:pt x="605" y="10"/>
                        </a:lnTo>
                        <a:lnTo>
                          <a:pt x="479" y="0"/>
                        </a:lnTo>
                      </a:path>
                    </a:pathLst>
                  </a:custGeom>
                  <a:noFill/>
                  <a:ln w="4763">
                    <a:solidFill>
                      <a:srgbClr val="40404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nvGrpSpPr>
              <p:cNvPr id="331" name="Group 35"/>
              <p:cNvGrpSpPr>
                <a:grpSpLocks/>
              </p:cNvGrpSpPr>
              <p:nvPr/>
            </p:nvGrpSpPr>
            <p:grpSpPr bwMode="auto">
              <a:xfrm>
                <a:off x="3033" y="1492"/>
                <a:ext cx="101" cy="48"/>
                <a:chOff x="3033" y="1492"/>
                <a:chExt cx="101" cy="48"/>
              </a:xfrm>
            </p:grpSpPr>
            <p:grpSp>
              <p:nvGrpSpPr>
                <p:cNvPr id="332" name="Group 36"/>
                <p:cNvGrpSpPr>
                  <a:grpSpLocks/>
                </p:cNvGrpSpPr>
                <p:nvPr/>
              </p:nvGrpSpPr>
              <p:grpSpPr bwMode="auto">
                <a:xfrm>
                  <a:off x="3034" y="1494"/>
                  <a:ext cx="55" cy="46"/>
                  <a:chOff x="3034" y="1494"/>
                  <a:chExt cx="55" cy="46"/>
                </a:xfrm>
              </p:grpSpPr>
              <p:sp>
                <p:nvSpPr>
                  <p:cNvPr id="343" name="Freeform 37"/>
                  <p:cNvSpPr>
                    <a:spLocks/>
                  </p:cNvSpPr>
                  <p:nvPr/>
                </p:nvSpPr>
                <p:spPr bwMode="auto">
                  <a:xfrm>
                    <a:off x="3034" y="1494"/>
                    <a:ext cx="28" cy="20"/>
                  </a:xfrm>
                  <a:custGeom>
                    <a:avLst/>
                    <a:gdLst/>
                    <a:ahLst/>
                    <a:cxnLst>
                      <a:cxn ang="0">
                        <a:pos x="34" y="160"/>
                      </a:cxn>
                      <a:cxn ang="0">
                        <a:pos x="10" y="131"/>
                      </a:cxn>
                      <a:cxn ang="0">
                        <a:pos x="0" y="101"/>
                      </a:cxn>
                      <a:cxn ang="0">
                        <a:pos x="0" y="74"/>
                      </a:cxn>
                      <a:cxn ang="0">
                        <a:pos x="8" y="50"/>
                      </a:cxn>
                      <a:cxn ang="0">
                        <a:pos x="24" y="31"/>
                      </a:cxn>
                      <a:cxn ang="0">
                        <a:pos x="46" y="16"/>
                      </a:cxn>
                      <a:cxn ang="0">
                        <a:pos x="80" y="6"/>
                      </a:cxn>
                      <a:cxn ang="0">
                        <a:pos x="118" y="0"/>
                      </a:cxn>
                      <a:cxn ang="0">
                        <a:pos x="172" y="0"/>
                      </a:cxn>
                      <a:cxn ang="0">
                        <a:pos x="228" y="6"/>
                      </a:cxn>
                      <a:cxn ang="0">
                        <a:pos x="307" y="25"/>
                      </a:cxn>
                      <a:cxn ang="0">
                        <a:pos x="92" y="220"/>
                      </a:cxn>
                      <a:cxn ang="0">
                        <a:pos x="72" y="197"/>
                      </a:cxn>
                      <a:cxn ang="0">
                        <a:pos x="34" y="160"/>
                      </a:cxn>
                    </a:cxnLst>
                    <a:rect l="0" t="0" r="r" b="b"/>
                    <a:pathLst>
                      <a:path w="307" h="220">
                        <a:moveTo>
                          <a:pt x="34" y="160"/>
                        </a:moveTo>
                        <a:lnTo>
                          <a:pt x="10" y="131"/>
                        </a:lnTo>
                        <a:lnTo>
                          <a:pt x="0" y="101"/>
                        </a:lnTo>
                        <a:lnTo>
                          <a:pt x="0" y="74"/>
                        </a:lnTo>
                        <a:lnTo>
                          <a:pt x="8" y="50"/>
                        </a:lnTo>
                        <a:lnTo>
                          <a:pt x="24" y="31"/>
                        </a:lnTo>
                        <a:lnTo>
                          <a:pt x="46" y="16"/>
                        </a:lnTo>
                        <a:lnTo>
                          <a:pt x="80" y="6"/>
                        </a:lnTo>
                        <a:lnTo>
                          <a:pt x="118" y="0"/>
                        </a:lnTo>
                        <a:lnTo>
                          <a:pt x="172" y="0"/>
                        </a:lnTo>
                        <a:lnTo>
                          <a:pt x="228" y="6"/>
                        </a:lnTo>
                        <a:lnTo>
                          <a:pt x="307" y="25"/>
                        </a:lnTo>
                        <a:lnTo>
                          <a:pt x="92" y="220"/>
                        </a:lnTo>
                        <a:lnTo>
                          <a:pt x="72" y="197"/>
                        </a:lnTo>
                        <a:lnTo>
                          <a:pt x="34" y="160"/>
                        </a:lnTo>
                        <a:close/>
                      </a:path>
                    </a:pathLst>
                  </a:custGeom>
                  <a:solidFill>
                    <a:srgbClr val="606060"/>
                  </a:solidFill>
                  <a:ln w="9525">
                    <a:no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44" name="Freeform 38"/>
                  <p:cNvSpPr>
                    <a:spLocks/>
                  </p:cNvSpPr>
                  <p:nvPr/>
                </p:nvSpPr>
                <p:spPr bwMode="auto">
                  <a:xfrm>
                    <a:off x="3043" y="1497"/>
                    <a:ext cx="46" cy="43"/>
                  </a:xfrm>
                  <a:custGeom>
                    <a:avLst/>
                    <a:gdLst/>
                    <a:ahLst/>
                    <a:cxnLst>
                      <a:cxn ang="0">
                        <a:pos x="0" y="194"/>
                      </a:cxn>
                      <a:cxn ang="0">
                        <a:pos x="213" y="0"/>
                      </a:cxn>
                      <a:cxn ang="0">
                        <a:pos x="499" y="260"/>
                      </a:cxn>
                      <a:cxn ang="0">
                        <a:pos x="510" y="272"/>
                      </a:cxn>
                      <a:cxn ang="0">
                        <a:pos x="515" y="287"/>
                      </a:cxn>
                      <a:cxn ang="0">
                        <a:pos x="510" y="301"/>
                      </a:cxn>
                      <a:cxn ang="0">
                        <a:pos x="313" y="461"/>
                      </a:cxn>
                      <a:cxn ang="0">
                        <a:pos x="303" y="472"/>
                      </a:cxn>
                      <a:cxn ang="0">
                        <a:pos x="289" y="477"/>
                      </a:cxn>
                      <a:cxn ang="0">
                        <a:pos x="279" y="472"/>
                      </a:cxn>
                      <a:cxn ang="0">
                        <a:pos x="269" y="463"/>
                      </a:cxn>
                      <a:cxn ang="0">
                        <a:pos x="0" y="194"/>
                      </a:cxn>
                    </a:cxnLst>
                    <a:rect l="0" t="0" r="r" b="b"/>
                    <a:pathLst>
                      <a:path w="515" h="477">
                        <a:moveTo>
                          <a:pt x="0" y="194"/>
                        </a:moveTo>
                        <a:lnTo>
                          <a:pt x="213" y="0"/>
                        </a:lnTo>
                        <a:lnTo>
                          <a:pt x="499" y="260"/>
                        </a:lnTo>
                        <a:lnTo>
                          <a:pt x="510" y="272"/>
                        </a:lnTo>
                        <a:lnTo>
                          <a:pt x="515" y="287"/>
                        </a:lnTo>
                        <a:lnTo>
                          <a:pt x="510" y="301"/>
                        </a:lnTo>
                        <a:lnTo>
                          <a:pt x="313" y="461"/>
                        </a:lnTo>
                        <a:lnTo>
                          <a:pt x="303" y="472"/>
                        </a:lnTo>
                        <a:lnTo>
                          <a:pt x="289" y="477"/>
                        </a:lnTo>
                        <a:lnTo>
                          <a:pt x="279" y="472"/>
                        </a:lnTo>
                        <a:lnTo>
                          <a:pt x="269" y="463"/>
                        </a:lnTo>
                        <a:lnTo>
                          <a:pt x="0" y="194"/>
                        </a:lnTo>
                        <a:close/>
                      </a:path>
                    </a:pathLst>
                  </a:custGeom>
                  <a:solidFill>
                    <a:srgbClr val="606060"/>
                  </a:solidFill>
                  <a:ln w="9525">
                    <a:no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sp>
              <p:nvSpPr>
                <p:cNvPr id="333" name="Freeform 39"/>
                <p:cNvSpPr>
                  <a:spLocks/>
                </p:cNvSpPr>
                <p:nvPr/>
              </p:nvSpPr>
              <p:spPr bwMode="auto">
                <a:xfrm>
                  <a:off x="3083" y="1506"/>
                  <a:ext cx="51" cy="31"/>
                </a:xfrm>
                <a:custGeom>
                  <a:avLst/>
                  <a:gdLst/>
                  <a:ahLst/>
                  <a:cxnLst>
                    <a:cxn ang="0">
                      <a:pos x="0" y="201"/>
                    </a:cxn>
                    <a:cxn ang="0">
                      <a:pos x="65" y="267"/>
                    </a:cxn>
                    <a:cxn ang="0">
                      <a:pos x="102" y="292"/>
                    </a:cxn>
                    <a:cxn ang="0">
                      <a:pos x="149" y="319"/>
                    </a:cxn>
                    <a:cxn ang="0">
                      <a:pos x="201" y="335"/>
                    </a:cxn>
                    <a:cxn ang="0">
                      <a:pos x="244" y="337"/>
                    </a:cxn>
                    <a:cxn ang="0">
                      <a:pos x="297" y="331"/>
                    </a:cxn>
                    <a:cxn ang="0">
                      <a:pos x="363" y="308"/>
                    </a:cxn>
                    <a:cxn ang="0">
                      <a:pos x="431" y="266"/>
                    </a:cxn>
                    <a:cxn ang="0">
                      <a:pos x="490" y="217"/>
                    </a:cxn>
                    <a:cxn ang="0">
                      <a:pos x="537" y="174"/>
                    </a:cxn>
                    <a:cxn ang="0">
                      <a:pos x="549" y="147"/>
                    </a:cxn>
                    <a:cxn ang="0">
                      <a:pos x="554" y="115"/>
                    </a:cxn>
                    <a:cxn ang="0">
                      <a:pos x="549" y="96"/>
                    </a:cxn>
                    <a:cxn ang="0">
                      <a:pos x="525" y="64"/>
                    </a:cxn>
                    <a:cxn ang="0">
                      <a:pos x="497" y="36"/>
                    </a:cxn>
                    <a:cxn ang="0">
                      <a:pos x="459" y="20"/>
                    </a:cxn>
                    <a:cxn ang="0">
                      <a:pos x="393" y="9"/>
                    </a:cxn>
                    <a:cxn ang="0">
                      <a:pos x="315" y="0"/>
                    </a:cxn>
                  </a:cxnLst>
                  <a:rect l="0" t="0" r="r" b="b"/>
                  <a:pathLst>
                    <a:path w="554" h="337">
                      <a:moveTo>
                        <a:pt x="0" y="201"/>
                      </a:moveTo>
                      <a:lnTo>
                        <a:pt x="65" y="267"/>
                      </a:lnTo>
                      <a:lnTo>
                        <a:pt x="102" y="292"/>
                      </a:lnTo>
                      <a:lnTo>
                        <a:pt x="149" y="319"/>
                      </a:lnTo>
                      <a:lnTo>
                        <a:pt x="201" y="335"/>
                      </a:lnTo>
                      <a:lnTo>
                        <a:pt x="244" y="337"/>
                      </a:lnTo>
                      <a:lnTo>
                        <a:pt x="297" y="331"/>
                      </a:lnTo>
                      <a:lnTo>
                        <a:pt x="363" y="308"/>
                      </a:lnTo>
                      <a:lnTo>
                        <a:pt x="431" y="266"/>
                      </a:lnTo>
                      <a:lnTo>
                        <a:pt x="490" y="217"/>
                      </a:lnTo>
                      <a:lnTo>
                        <a:pt x="537" y="174"/>
                      </a:lnTo>
                      <a:lnTo>
                        <a:pt x="549" y="147"/>
                      </a:lnTo>
                      <a:lnTo>
                        <a:pt x="554" y="115"/>
                      </a:lnTo>
                      <a:lnTo>
                        <a:pt x="549" y="96"/>
                      </a:lnTo>
                      <a:lnTo>
                        <a:pt x="525" y="64"/>
                      </a:lnTo>
                      <a:lnTo>
                        <a:pt x="497" y="36"/>
                      </a:lnTo>
                      <a:lnTo>
                        <a:pt x="459" y="20"/>
                      </a:lnTo>
                      <a:lnTo>
                        <a:pt x="393" y="9"/>
                      </a:lnTo>
                      <a:lnTo>
                        <a:pt x="315" y="0"/>
                      </a:lnTo>
                    </a:path>
                  </a:pathLst>
                </a:custGeom>
                <a:noFill/>
                <a:ln w="4763">
                  <a:solidFill>
                    <a:srgbClr val="40404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34" name="Freeform 40"/>
                <p:cNvSpPr>
                  <a:spLocks/>
                </p:cNvSpPr>
                <p:nvPr/>
              </p:nvSpPr>
              <p:spPr bwMode="auto">
                <a:xfrm>
                  <a:off x="3033" y="1492"/>
                  <a:ext cx="28" cy="20"/>
                </a:xfrm>
                <a:custGeom>
                  <a:avLst/>
                  <a:gdLst/>
                  <a:ahLst/>
                  <a:cxnLst>
                    <a:cxn ang="0">
                      <a:pos x="35" y="160"/>
                    </a:cxn>
                    <a:cxn ang="0">
                      <a:pos x="11" y="132"/>
                    </a:cxn>
                    <a:cxn ang="0">
                      <a:pos x="0" y="101"/>
                    </a:cxn>
                    <a:cxn ang="0">
                      <a:pos x="0" y="75"/>
                    </a:cxn>
                    <a:cxn ang="0">
                      <a:pos x="9" y="51"/>
                    </a:cxn>
                    <a:cxn ang="0">
                      <a:pos x="25" y="31"/>
                    </a:cxn>
                    <a:cxn ang="0">
                      <a:pos x="47" y="16"/>
                    </a:cxn>
                    <a:cxn ang="0">
                      <a:pos x="81" y="5"/>
                    </a:cxn>
                    <a:cxn ang="0">
                      <a:pos x="119" y="0"/>
                    </a:cxn>
                    <a:cxn ang="0">
                      <a:pos x="173" y="0"/>
                    </a:cxn>
                    <a:cxn ang="0">
                      <a:pos x="230" y="5"/>
                    </a:cxn>
                    <a:cxn ang="0">
                      <a:pos x="308" y="25"/>
                    </a:cxn>
                    <a:cxn ang="0">
                      <a:pos x="93" y="221"/>
                    </a:cxn>
                    <a:cxn ang="0">
                      <a:pos x="73" y="196"/>
                    </a:cxn>
                    <a:cxn ang="0">
                      <a:pos x="35" y="160"/>
                    </a:cxn>
                  </a:cxnLst>
                  <a:rect l="0" t="0" r="r" b="b"/>
                  <a:pathLst>
                    <a:path w="308" h="221">
                      <a:moveTo>
                        <a:pt x="35" y="160"/>
                      </a:moveTo>
                      <a:lnTo>
                        <a:pt x="11" y="132"/>
                      </a:lnTo>
                      <a:lnTo>
                        <a:pt x="0" y="101"/>
                      </a:lnTo>
                      <a:lnTo>
                        <a:pt x="0" y="75"/>
                      </a:lnTo>
                      <a:lnTo>
                        <a:pt x="9" y="51"/>
                      </a:lnTo>
                      <a:lnTo>
                        <a:pt x="25" y="31"/>
                      </a:lnTo>
                      <a:lnTo>
                        <a:pt x="47" y="16"/>
                      </a:lnTo>
                      <a:lnTo>
                        <a:pt x="81" y="5"/>
                      </a:lnTo>
                      <a:lnTo>
                        <a:pt x="119" y="0"/>
                      </a:lnTo>
                      <a:lnTo>
                        <a:pt x="173" y="0"/>
                      </a:lnTo>
                      <a:lnTo>
                        <a:pt x="230" y="5"/>
                      </a:lnTo>
                      <a:lnTo>
                        <a:pt x="308" y="25"/>
                      </a:lnTo>
                      <a:lnTo>
                        <a:pt x="93" y="221"/>
                      </a:lnTo>
                      <a:lnTo>
                        <a:pt x="73" y="196"/>
                      </a:lnTo>
                      <a:lnTo>
                        <a:pt x="35" y="160"/>
                      </a:lnTo>
                      <a:close/>
                    </a:path>
                  </a:pathLst>
                </a:custGeom>
                <a:solidFill>
                  <a:srgbClr val="C0C0C0"/>
                </a:solidFill>
                <a:ln w="9525">
                  <a:no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35" name="Oval 41"/>
                <p:cNvSpPr>
                  <a:spLocks noChangeArrowheads="1"/>
                </p:cNvSpPr>
                <p:nvPr/>
              </p:nvSpPr>
              <p:spPr bwMode="auto">
                <a:xfrm>
                  <a:off x="3036" y="1495"/>
                  <a:ext cx="11" cy="10"/>
                </a:xfrm>
                <a:prstGeom prst="ellipse">
                  <a:avLst/>
                </a:prstGeom>
                <a:solidFill>
                  <a:srgbClr val="606060"/>
                </a:solidFill>
                <a:ln w="3175">
                  <a:solidFill>
                    <a:srgbClr val="60606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36" name="Freeform 42"/>
                <p:cNvSpPr>
                  <a:spLocks/>
                </p:cNvSpPr>
                <p:nvPr/>
              </p:nvSpPr>
              <p:spPr bwMode="auto">
                <a:xfrm>
                  <a:off x="3042" y="1494"/>
                  <a:ext cx="47" cy="43"/>
                </a:xfrm>
                <a:custGeom>
                  <a:avLst/>
                  <a:gdLst/>
                  <a:ahLst/>
                  <a:cxnLst>
                    <a:cxn ang="0">
                      <a:pos x="0" y="194"/>
                    </a:cxn>
                    <a:cxn ang="0">
                      <a:pos x="214" y="0"/>
                    </a:cxn>
                    <a:cxn ang="0">
                      <a:pos x="499" y="261"/>
                    </a:cxn>
                    <a:cxn ang="0">
                      <a:pos x="509" y="273"/>
                    </a:cxn>
                    <a:cxn ang="0">
                      <a:pos x="515" y="287"/>
                    </a:cxn>
                    <a:cxn ang="0">
                      <a:pos x="509" y="301"/>
                    </a:cxn>
                    <a:cxn ang="0">
                      <a:pos x="313" y="462"/>
                    </a:cxn>
                    <a:cxn ang="0">
                      <a:pos x="303" y="472"/>
                    </a:cxn>
                    <a:cxn ang="0">
                      <a:pos x="289" y="478"/>
                    </a:cxn>
                    <a:cxn ang="0">
                      <a:pos x="279" y="472"/>
                    </a:cxn>
                    <a:cxn ang="0">
                      <a:pos x="269" y="463"/>
                    </a:cxn>
                    <a:cxn ang="0">
                      <a:pos x="0" y="194"/>
                    </a:cxn>
                  </a:cxnLst>
                  <a:rect l="0" t="0" r="r" b="b"/>
                  <a:pathLst>
                    <a:path w="515" h="478">
                      <a:moveTo>
                        <a:pt x="0" y="194"/>
                      </a:moveTo>
                      <a:lnTo>
                        <a:pt x="214" y="0"/>
                      </a:lnTo>
                      <a:lnTo>
                        <a:pt x="499" y="261"/>
                      </a:lnTo>
                      <a:lnTo>
                        <a:pt x="509" y="273"/>
                      </a:lnTo>
                      <a:lnTo>
                        <a:pt x="515" y="287"/>
                      </a:lnTo>
                      <a:lnTo>
                        <a:pt x="509" y="301"/>
                      </a:lnTo>
                      <a:lnTo>
                        <a:pt x="313" y="462"/>
                      </a:lnTo>
                      <a:lnTo>
                        <a:pt x="303" y="472"/>
                      </a:lnTo>
                      <a:lnTo>
                        <a:pt x="289" y="478"/>
                      </a:lnTo>
                      <a:lnTo>
                        <a:pt x="279" y="472"/>
                      </a:lnTo>
                      <a:lnTo>
                        <a:pt x="269" y="463"/>
                      </a:lnTo>
                      <a:lnTo>
                        <a:pt x="0" y="194"/>
                      </a:lnTo>
                      <a:close/>
                    </a:path>
                  </a:pathLst>
                </a:custGeom>
                <a:solidFill>
                  <a:srgbClr val="A0A0A0"/>
                </a:solidFill>
                <a:ln w="9525">
                  <a:no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37" name="Line 43"/>
                <p:cNvSpPr>
                  <a:spLocks noChangeShapeType="1"/>
                </p:cNvSpPr>
                <p:nvPr/>
              </p:nvSpPr>
              <p:spPr bwMode="auto">
                <a:xfrm flipV="1">
                  <a:off x="3042" y="1495"/>
                  <a:ext cx="20" cy="17"/>
                </a:xfrm>
                <a:prstGeom prst="line">
                  <a:avLst/>
                </a:prstGeom>
                <a:noFill/>
                <a:ln w="3175">
                  <a:solidFill>
                    <a:srgbClr val="60606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38" name="Freeform 44"/>
                <p:cNvSpPr>
                  <a:spLocks/>
                </p:cNvSpPr>
                <p:nvPr/>
              </p:nvSpPr>
              <p:spPr bwMode="auto">
                <a:xfrm>
                  <a:off x="3051" y="1515"/>
                  <a:ext cx="4" cy="3"/>
                </a:xfrm>
                <a:custGeom>
                  <a:avLst/>
                  <a:gdLst/>
                  <a:ahLst/>
                  <a:cxnLst>
                    <a:cxn ang="0">
                      <a:pos x="0" y="20"/>
                    </a:cxn>
                    <a:cxn ang="0">
                      <a:pos x="20" y="39"/>
                    </a:cxn>
                    <a:cxn ang="0">
                      <a:pos x="40" y="17"/>
                    </a:cxn>
                    <a:cxn ang="0">
                      <a:pos x="20" y="0"/>
                    </a:cxn>
                    <a:cxn ang="0">
                      <a:pos x="0" y="20"/>
                    </a:cxn>
                  </a:cxnLst>
                  <a:rect l="0" t="0" r="r" b="b"/>
                  <a:pathLst>
                    <a:path w="40" h="39">
                      <a:moveTo>
                        <a:pt x="0" y="20"/>
                      </a:moveTo>
                      <a:lnTo>
                        <a:pt x="20" y="39"/>
                      </a:lnTo>
                      <a:lnTo>
                        <a:pt x="40" y="17"/>
                      </a:lnTo>
                      <a:lnTo>
                        <a:pt x="20" y="0"/>
                      </a:lnTo>
                      <a:lnTo>
                        <a:pt x="0" y="20"/>
                      </a:lnTo>
                      <a:close/>
                    </a:path>
                  </a:pathLst>
                </a:custGeom>
                <a:solidFill>
                  <a:srgbClr val="404040"/>
                </a:solidFill>
                <a:ln w="9525">
                  <a:no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39" name="Freeform 45"/>
                <p:cNvSpPr>
                  <a:spLocks/>
                </p:cNvSpPr>
                <p:nvPr/>
              </p:nvSpPr>
              <p:spPr bwMode="auto">
                <a:xfrm>
                  <a:off x="3055" y="1511"/>
                  <a:ext cx="4" cy="3"/>
                </a:xfrm>
                <a:custGeom>
                  <a:avLst/>
                  <a:gdLst/>
                  <a:ahLst/>
                  <a:cxnLst>
                    <a:cxn ang="0">
                      <a:pos x="0" y="21"/>
                    </a:cxn>
                    <a:cxn ang="0">
                      <a:pos x="19" y="38"/>
                    </a:cxn>
                    <a:cxn ang="0">
                      <a:pos x="40" y="18"/>
                    </a:cxn>
                    <a:cxn ang="0">
                      <a:pos x="17" y="0"/>
                    </a:cxn>
                    <a:cxn ang="0">
                      <a:pos x="0" y="21"/>
                    </a:cxn>
                  </a:cxnLst>
                  <a:rect l="0" t="0" r="r" b="b"/>
                  <a:pathLst>
                    <a:path w="40" h="38">
                      <a:moveTo>
                        <a:pt x="0" y="21"/>
                      </a:moveTo>
                      <a:lnTo>
                        <a:pt x="19" y="38"/>
                      </a:lnTo>
                      <a:lnTo>
                        <a:pt x="40" y="18"/>
                      </a:lnTo>
                      <a:lnTo>
                        <a:pt x="17" y="0"/>
                      </a:lnTo>
                      <a:lnTo>
                        <a:pt x="0" y="21"/>
                      </a:lnTo>
                      <a:close/>
                    </a:path>
                  </a:pathLst>
                </a:custGeom>
                <a:solidFill>
                  <a:srgbClr val="404040"/>
                </a:solidFill>
                <a:ln w="9525">
                  <a:no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40" name="Freeform 46"/>
                <p:cNvSpPr>
                  <a:spLocks/>
                </p:cNvSpPr>
                <p:nvPr/>
              </p:nvSpPr>
              <p:spPr bwMode="auto">
                <a:xfrm>
                  <a:off x="3060" y="1506"/>
                  <a:ext cx="3" cy="4"/>
                </a:xfrm>
                <a:custGeom>
                  <a:avLst/>
                  <a:gdLst/>
                  <a:ahLst/>
                  <a:cxnLst>
                    <a:cxn ang="0">
                      <a:pos x="0" y="20"/>
                    </a:cxn>
                    <a:cxn ang="0">
                      <a:pos x="19" y="37"/>
                    </a:cxn>
                    <a:cxn ang="0">
                      <a:pos x="40" y="17"/>
                    </a:cxn>
                    <a:cxn ang="0">
                      <a:pos x="17" y="0"/>
                    </a:cxn>
                    <a:cxn ang="0">
                      <a:pos x="0" y="20"/>
                    </a:cxn>
                  </a:cxnLst>
                  <a:rect l="0" t="0" r="r" b="b"/>
                  <a:pathLst>
                    <a:path w="40" h="37">
                      <a:moveTo>
                        <a:pt x="0" y="20"/>
                      </a:moveTo>
                      <a:lnTo>
                        <a:pt x="19" y="37"/>
                      </a:lnTo>
                      <a:lnTo>
                        <a:pt x="40" y="17"/>
                      </a:lnTo>
                      <a:lnTo>
                        <a:pt x="17" y="0"/>
                      </a:lnTo>
                      <a:lnTo>
                        <a:pt x="0" y="20"/>
                      </a:lnTo>
                      <a:close/>
                    </a:path>
                  </a:pathLst>
                </a:custGeom>
                <a:solidFill>
                  <a:srgbClr val="404040"/>
                </a:solidFill>
                <a:ln w="9525">
                  <a:no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41" name="Freeform 47"/>
                <p:cNvSpPr>
                  <a:spLocks/>
                </p:cNvSpPr>
                <p:nvPr/>
              </p:nvSpPr>
              <p:spPr bwMode="auto">
                <a:xfrm>
                  <a:off x="3064" y="1503"/>
                  <a:ext cx="4" cy="3"/>
                </a:xfrm>
                <a:custGeom>
                  <a:avLst/>
                  <a:gdLst/>
                  <a:ahLst/>
                  <a:cxnLst>
                    <a:cxn ang="0">
                      <a:pos x="0" y="21"/>
                    </a:cxn>
                    <a:cxn ang="0">
                      <a:pos x="18" y="37"/>
                    </a:cxn>
                    <a:cxn ang="0">
                      <a:pos x="40" y="17"/>
                    </a:cxn>
                    <a:cxn ang="0">
                      <a:pos x="17" y="0"/>
                    </a:cxn>
                    <a:cxn ang="0">
                      <a:pos x="0" y="21"/>
                    </a:cxn>
                  </a:cxnLst>
                  <a:rect l="0" t="0" r="r" b="b"/>
                  <a:pathLst>
                    <a:path w="40" h="37">
                      <a:moveTo>
                        <a:pt x="0" y="21"/>
                      </a:moveTo>
                      <a:lnTo>
                        <a:pt x="18" y="37"/>
                      </a:lnTo>
                      <a:lnTo>
                        <a:pt x="40" y="17"/>
                      </a:lnTo>
                      <a:lnTo>
                        <a:pt x="17" y="0"/>
                      </a:lnTo>
                      <a:lnTo>
                        <a:pt x="0" y="21"/>
                      </a:lnTo>
                      <a:close/>
                    </a:path>
                  </a:pathLst>
                </a:custGeom>
                <a:solidFill>
                  <a:srgbClr val="404040"/>
                </a:solidFill>
                <a:ln w="9525">
                  <a:no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42" name="Freeform 48"/>
                <p:cNvSpPr>
                  <a:spLocks/>
                </p:cNvSpPr>
                <p:nvPr/>
              </p:nvSpPr>
              <p:spPr bwMode="auto">
                <a:xfrm>
                  <a:off x="3077" y="1519"/>
                  <a:ext cx="9" cy="8"/>
                </a:xfrm>
                <a:custGeom>
                  <a:avLst/>
                  <a:gdLst/>
                  <a:ahLst/>
                  <a:cxnLst>
                    <a:cxn ang="0">
                      <a:pos x="0" y="68"/>
                    </a:cxn>
                    <a:cxn ang="0">
                      <a:pos x="19" y="84"/>
                    </a:cxn>
                    <a:cxn ang="0">
                      <a:pos x="102" y="20"/>
                    </a:cxn>
                    <a:cxn ang="0">
                      <a:pos x="83" y="0"/>
                    </a:cxn>
                    <a:cxn ang="0">
                      <a:pos x="0" y="68"/>
                    </a:cxn>
                  </a:cxnLst>
                  <a:rect l="0" t="0" r="r" b="b"/>
                  <a:pathLst>
                    <a:path w="102" h="84">
                      <a:moveTo>
                        <a:pt x="0" y="68"/>
                      </a:moveTo>
                      <a:lnTo>
                        <a:pt x="19" y="84"/>
                      </a:lnTo>
                      <a:lnTo>
                        <a:pt x="102" y="20"/>
                      </a:lnTo>
                      <a:lnTo>
                        <a:pt x="83" y="0"/>
                      </a:lnTo>
                      <a:lnTo>
                        <a:pt x="0" y="68"/>
                      </a:lnTo>
                      <a:close/>
                    </a:path>
                  </a:pathLst>
                </a:custGeom>
                <a:solidFill>
                  <a:srgbClr val="404040"/>
                </a:solidFill>
                <a:ln w="9525">
                  <a:no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sp>
          <p:nvSpPr>
            <p:cNvPr id="12" name="Line 49"/>
            <p:cNvSpPr>
              <a:spLocks noChangeShapeType="1"/>
            </p:cNvSpPr>
            <p:nvPr/>
          </p:nvSpPr>
          <p:spPr bwMode="auto">
            <a:xfrm>
              <a:off x="5379072" y="851893"/>
              <a:ext cx="1588" cy="60325"/>
            </a:xfrm>
            <a:prstGeom prst="line">
              <a:avLst/>
            </a:prstGeom>
            <a:noFill/>
            <a:ln w="17526">
              <a:solidFill>
                <a:schemeClr val="tx1"/>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3" name="Line 50"/>
            <p:cNvSpPr>
              <a:spLocks noChangeShapeType="1"/>
            </p:cNvSpPr>
            <p:nvPr/>
          </p:nvSpPr>
          <p:spPr bwMode="auto">
            <a:xfrm>
              <a:off x="5377484" y="904281"/>
              <a:ext cx="857250" cy="1588"/>
            </a:xfrm>
            <a:prstGeom prst="line">
              <a:avLst/>
            </a:prstGeom>
            <a:noFill/>
            <a:ln w="17526">
              <a:solidFill>
                <a:schemeClr val="tx1"/>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4" name="Line 51"/>
            <p:cNvSpPr>
              <a:spLocks noChangeShapeType="1"/>
            </p:cNvSpPr>
            <p:nvPr/>
          </p:nvSpPr>
          <p:spPr bwMode="auto">
            <a:xfrm>
              <a:off x="5993435" y="843956"/>
              <a:ext cx="1588" cy="60325"/>
            </a:xfrm>
            <a:prstGeom prst="line">
              <a:avLst/>
            </a:prstGeom>
            <a:noFill/>
            <a:ln w="17526">
              <a:solidFill>
                <a:schemeClr val="tx1"/>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5" name="Rectangle 118"/>
            <p:cNvSpPr>
              <a:spLocks noChangeArrowheads="1"/>
            </p:cNvSpPr>
            <p:nvPr/>
          </p:nvSpPr>
          <p:spPr bwMode="auto">
            <a:xfrm>
              <a:off x="7392023" y="826493"/>
              <a:ext cx="1335088" cy="522289"/>
            </a:xfrm>
            <a:prstGeom prst="rect">
              <a:avLst/>
            </a:prstGeom>
            <a:no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6" name="Rectangle 119"/>
            <p:cNvSpPr>
              <a:spLocks noChangeArrowheads="1"/>
            </p:cNvSpPr>
            <p:nvPr/>
          </p:nvSpPr>
          <p:spPr bwMode="auto">
            <a:xfrm>
              <a:off x="7392023" y="866181"/>
              <a:ext cx="538163" cy="215900"/>
            </a:xfrm>
            <a:prstGeom prst="rect">
              <a:avLst/>
            </a:prstGeom>
            <a:noFill/>
            <a:ln w="9525">
              <a:noFill/>
              <a:miter lim="800000"/>
              <a:headEnd/>
              <a:tailEnd/>
            </a:ln>
          </p:spPr>
          <p:txBody>
            <a:bodyPr wrap="non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zh-CN" altLang="en-US" sz="1400" dirty="0">
                  <a:latin typeface="宋体" pitchFamily="2" charset="-122"/>
                </a:rPr>
                <a:t>运转室</a:t>
              </a:r>
            </a:p>
          </p:txBody>
        </p:sp>
        <p:sp>
          <p:nvSpPr>
            <p:cNvPr id="17" name="Rectangle 120"/>
            <p:cNvSpPr>
              <a:spLocks noChangeArrowheads="1"/>
            </p:cNvSpPr>
            <p:nvPr/>
          </p:nvSpPr>
          <p:spPr bwMode="auto">
            <a:xfrm>
              <a:off x="7985748" y="853481"/>
              <a:ext cx="44450" cy="215900"/>
            </a:xfrm>
            <a:prstGeom prst="rect">
              <a:avLst/>
            </a:prstGeom>
            <a:noFill/>
            <a:ln w="9525">
              <a:noFill/>
              <a:miter lim="800000"/>
              <a:headEnd/>
              <a:tailEnd/>
            </a:ln>
          </p:spPr>
          <p:txBody>
            <a:bodyPr wrap="non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en-US" altLang="zh-CN" sz="1400">
                  <a:solidFill>
                    <a:srgbClr val="000000"/>
                  </a:solidFill>
                </a:rPr>
                <a:t> </a:t>
              </a:r>
              <a:endParaRPr lang="en-US" altLang="zh-CN" sz="1400"/>
            </a:p>
          </p:txBody>
        </p:sp>
        <p:sp>
          <p:nvSpPr>
            <p:cNvPr id="18" name="Rectangle 121"/>
            <p:cNvSpPr>
              <a:spLocks noChangeArrowheads="1"/>
            </p:cNvSpPr>
            <p:nvPr/>
          </p:nvSpPr>
          <p:spPr bwMode="auto">
            <a:xfrm>
              <a:off x="2700065" y="1677713"/>
              <a:ext cx="5746058" cy="45719"/>
            </a:xfrm>
            <a:prstGeom prst="rect">
              <a:avLst/>
            </a:prstGeom>
            <a:solidFill>
              <a:srgbClr val="00B0F0"/>
            </a:solidFill>
            <a:ln w="28575">
              <a:solidFill>
                <a:srgbClr val="00B0F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9" name="Rectangle 122"/>
            <p:cNvSpPr>
              <a:spLocks noChangeArrowheads="1"/>
            </p:cNvSpPr>
            <p:nvPr/>
          </p:nvSpPr>
          <p:spPr bwMode="auto">
            <a:xfrm>
              <a:off x="5755309" y="2066333"/>
              <a:ext cx="655638" cy="436563"/>
            </a:xfrm>
            <a:prstGeom prst="rect">
              <a:avLst/>
            </a:prstGeom>
            <a:solidFill>
              <a:srgbClr val="FFC000"/>
            </a:solidFill>
            <a:ln w="17463">
              <a:solidFill>
                <a:srgbClr val="00330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0" name="Line 123"/>
            <p:cNvSpPr>
              <a:spLocks noChangeShapeType="1"/>
            </p:cNvSpPr>
            <p:nvPr/>
          </p:nvSpPr>
          <p:spPr bwMode="auto">
            <a:xfrm>
              <a:off x="5683872" y="1304332"/>
              <a:ext cx="1588" cy="862014"/>
            </a:xfrm>
            <a:prstGeom prst="line">
              <a:avLst/>
            </a:prstGeom>
            <a:noFill/>
            <a:ln w="17526">
              <a:solidFill>
                <a:schemeClr val="tx1"/>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1" name="Rectangle 124"/>
            <p:cNvSpPr>
              <a:spLocks noChangeArrowheads="1"/>
            </p:cNvSpPr>
            <p:nvPr/>
          </p:nvSpPr>
          <p:spPr bwMode="auto">
            <a:xfrm>
              <a:off x="5634659" y="2183809"/>
              <a:ext cx="652463" cy="434976"/>
            </a:xfrm>
            <a:prstGeom prst="rect">
              <a:avLst/>
            </a:prstGeom>
            <a:solidFill>
              <a:srgbClr val="66FFFF"/>
            </a:solidFill>
            <a:ln w="17463">
              <a:solidFill>
                <a:srgbClr val="00330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2" name="Rectangle 125"/>
            <p:cNvSpPr>
              <a:spLocks noChangeArrowheads="1"/>
            </p:cNvSpPr>
            <p:nvPr/>
          </p:nvSpPr>
          <p:spPr bwMode="auto">
            <a:xfrm>
              <a:off x="5636247" y="2218734"/>
              <a:ext cx="44450" cy="215900"/>
            </a:xfrm>
            <a:prstGeom prst="rect">
              <a:avLst/>
            </a:prstGeom>
            <a:noFill/>
            <a:ln w="9525">
              <a:noFill/>
              <a:miter lim="800000"/>
              <a:headEnd/>
              <a:tailEnd/>
            </a:ln>
          </p:spPr>
          <p:txBody>
            <a:bodyPr wrap="non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en-US" altLang="zh-CN" sz="1400">
                  <a:solidFill>
                    <a:srgbClr val="000000"/>
                  </a:solidFill>
                </a:rPr>
                <a:t> </a:t>
              </a:r>
              <a:endParaRPr lang="en-US" altLang="zh-CN" sz="1400"/>
            </a:p>
          </p:txBody>
        </p:sp>
        <p:sp>
          <p:nvSpPr>
            <p:cNvPr id="23" name="Line 126"/>
            <p:cNvSpPr>
              <a:spLocks noChangeShapeType="1"/>
            </p:cNvSpPr>
            <p:nvPr/>
          </p:nvSpPr>
          <p:spPr bwMode="auto">
            <a:xfrm>
              <a:off x="6234735" y="904281"/>
              <a:ext cx="1588" cy="1262065"/>
            </a:xfrm>
            <a:prstGeom prst="line">
              <a:avLst/>
            </a:prstGeom>
            <a:noFill/>
            <a:ln w="17526">
              <a:solidFill>
                <a:schemeClr val="tx1"/>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4" name="Line 128"/>
            <p:cNvSpPr>
              <a:spLocks noChangeShapeType="1"/>
            </p:cNvSpPr>
            <p:nvPr/>
          </p:nvSpPr>
          <p:spPr bwMode="auto">
            <a:xfrm>
              <a:off x="6048997" y="1593257"/>
              <a:ext cx="1588" cy="461964"/>
            </a:xfrm>
            <a:prstGeom prst="line">
              <a:avLst/>
            </a:prstGeom>
            <a:noFill/>
            <a:ln w="17526">
              <a:solidFill>
                <a:schemeClr val="tx1"/>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nvGrpSpPr>
            <p:cNvPr id="25" name="Group 129"/>
            <p:cNvGrpSpPr>
              <a:grpSpLocks/>
            </p:cNvGrpSpPr>
            <p:nvPr/>
          </p:nvGrpSpPr>
          <p:grpSpPr bwMode="auto">
            <a:xfrm>
              <a:off x="7141209" y="2063166"/>
              <a:ext cx="530226" cy="393702"/>
              <a:chOff x="3894" y="2107"/>
              <a:chExt cx="334" cy="248"/>
            </a:xfrm>
          </p:grpSpPr>
          <p:grpSp>
            <p:nvGrpSpPr>
              <p:cNvPr id="93" name="Group 130"/>
              <p:cNvGrpSpPr>
                <a:grpSpLocks/>
              </p:cNvGrpSpPr>
              <p:nvPr/>
            </p:nvGrpSpPr>
            <p:grpSpPr bwMode="auto">
              <a:xfrm>
                <a:off x="3958" y="2238"/>
                <a:ext cx="213" cy="79"/>
                <a:chOff x="3958" y="2238"/>
                <a:chExt cx="213" cy="79"/>
              </a:xfrm>
            </p:grpSpPr>
            <p:grpSp>
              <p:nvGrpSpPr>
                <p:cNvPr id="145" name="Group 131"/>
                <p:cNvGrpSpPr>
                  <a:grpSpLocks/>
                </p:cNvGrpSpPr>
                <p:nvPr/>
              </p:nvGrpSpPr>
              <p:grpSpPr bwMode="auto">
                <a:xfrm>
                  <a:off x="3958" y="2238"/>
                  <a:ext cx="213" cy="79"/>
                  <a:chOff x="3958" y="2238"/>
                  <a:chExt cx="213" cy="79"/>
                </a:xfrm>
              </p:grpSpPr>
              <p:grpSp>
                <p:nvGrpSpPr>
                  <p:cNvPr id="191" name="Group 132"/>
                  <p:cNvGrpSpPr>
                    <a:grpSpLocks/>
                  </p:cNvGrpSpPr>
                  <p:nvPr/>
                </p:nvGrpSpPr>
                <p:grpSpPr bwMode="auto">
                  <a:xfrm>
                    <a:off x="3958" y="2238"/>
                    <a:ext cx="213" cy="79"/>
                    <a:chOff x="3958" y="2238"/>
                    <a:chExt cx="213" cy="79"/>
                  </a:xfrm>
                </p:grpSpPr>
                <p:grpSp>
                  <p:nvGrpSpPr>
                    <p:cNvPr id="197" name="Group 133"/>
                    <p:cNvGrpSpPr>
                      <a:grpSpLocks/>
                    </p:cNvGrpSpPr>
                    <p:nvPr/>
                  </p:nvGrpSpPr>
                  <p:grpSpPr bwMode="auto">
                    <a:xfrm>
                      <a:off x="3958" y="2238"/>
                      <a:ext cx="213" cy="79"/>
                      <a:chOff x="3958" y="2238"/>
                      <a:chExt cx="213" cy="79"/>
                    </a:xfrm>
                  </p:grpSpPr>
                  <p:grpSp>
                    <p:nvGrpSpPr>
                      <p:cNvPr id="325" name="Group 134"/>
                      <p:cNvGrpSpPr>
                        <a:grpSpLocks/>
                      </p:cNvGrpSpPr>
                      <p:nvPr/>
                    </p:nvGrpSpPr>
                    <p:grpSpPr bwMode="auto">
                      <a:xfrm>
                        <a:off x="3958" y="2238"/>
                        <a:ext cx="213" cy="79"/>
                        <a:chOff x="3958" y="2238"/>
                        <a:chExt cx="213" cy="79"/>
                      </a:xfrm>
                    </p:grpSpPr>
                    <p:sp>
                      <p:nvSpPr>
                        <p:cNvPr id="327" name="Rectangle 135"/>
                        <p:cNvSpPr>
                          <a:spLocks noChangeArrowheads="1"/>
                        </p:cNvSpPr>
                        <p:nvPr/>
                      </p:nvSpPr>
                      <p:spPr bwMode="auto">
                        <a:xfrm>
                          <a:off x="3958" y="2256"/>
                          <a:ext cx="213" cy="61"/>
                        </a:xfrm>
                        <a:prstGeom prst="rect">
                          <a:avLst/>
                        </a:prstGeom>
                        <a:solidFill>
                          <a:srgbClr val="C0C0C0"/>
                        </a:solidFill>
                        <a:ln w="1588">
                          <a:solidFill>
                            <a:srgbClr val="00000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28" name="Freeform 136"/>
                        <p:cNvSpPr>
                          <a:spLocks/>
                        </p:cNvSpPr>
                        <p:nvPr/>
                      </p:nvSpPr>
                      <p:spPr bwMode="auto">
                        <a:xfrm>
                          <a:off x="3959" y="2238"/>
                          <a:ext cx="212" cy="18"/>
                        </a:xfrm>
                        <a:custGeom>
                          <a:avLst/>
                          <a:gdLst/>
                          <a:ahLst/>
                          <a:cxnLst>
                            <a:cxn ang="0">
                              <a:pos x="0" y="162"/>
                            </a:cxn>
                            <a:cxn ang="0">
                              <a:pos x="1692" y="162"/>
                            </a:cxn>
                            <a:cxn ang="0">
                              <a:pos x="1533" y="0"/>
                            </a:cxn>
                            <a:cxn ang="0">
                              <a:pos x="180" y="0"/>
                            </a:cxn>
                            <a:cxn ang="0">
                              <a:pos x="0" y="162"/>
                            </a:cxn>
                          </a:cxnLst>
                          <a:rect l="0" t="0" r="r" b="b"/>
                          <a:pathLst>
                            <a:path w="1692" h="162">
                              <a:moveTo>
                                <a:pt x="0" y="162"/>
                              </a:moveTo>
                              <a:lnTo>
                                <a:pt x="1692" y="162"/>
                              </a:lnTo>
                              <a:lnTo>
                                <a:pt x="1533" y="0"/>
                              </a:lnTo>
                              <a:lnTo>
                                <a:pt x="180" y="0"/>
                              </a:lnTo>
                              <a:lnTo>
                                <a:pt x="0" y="162"/>
                              </a:lnTo>
                              <a:close/>
                            </a:path>
                          </a:pathLst>
                        </a:custGeom>
                        <a:solidFill>
                          <a:srgbClr val="C0C0C0"/>
                        </a:solidFill>
                        <a:ln w="1588">
                          <a:solidFill>
                            <a:srgbClr val="00000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sp>
                    <p:nvSpPr>
                      <p:cNvPr id="326" name="Line 137"/>
                      <p:cNvSpPr>
                        <a:spLocks noChangeShapeType="1"/>
                      </p:cNvSpPr>
                      <p:nvPr/>
                    </p:nvSpPr>
                    <p:spPr bwMode="auto">
                      <a:xfrm>
                        <a:off x="3963" y="2253"/>
                        <a:ext cx="205" cy="1"/>
                      </a:xfrm>
                      <a:prstGeom prst="line">
                        <a:avLst/>
                      </a:prstGeom>
                      <a:no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198" name="Group 138"/>
                    <p:cNvGrpSpPr>
                      <a:grpSpLocks/>
                    </p:cNvGrpSpPr>
                    <p:nvPr/>
                  </p:nvGrpSpPr>
                  <p:grpSpPr bwMode="auto">
                    <a:xfrm>
                      <a:off x="3967" y="2301"/>
                      <a:ext cx="199" cy="13"/>
                      <a:chOff x="3967" y="2301"/>
                      <a:chExt cx="199" cy="13"/>
                    </a:xfrm>
                  </p:grpSpPr>
                  <p:grpSp>
                    <p:nvGrpSpPr>
                      <p:cNvPr id="199" name="Group 139"/>
                      <p:cNvGrpSpPr>
                        <a:grpSpLocks/>
                      </p:cNvGrpSpPr>
                      <p:nvPr/>
                    </p:nvGrpSpPr>
                    <p:grpSpPr bwMode="auto">
                      <a:xfrm>
                        <a:off x="3967" y="2301"/>
                        <a:ext cx="99" cy="13"/>
                        <a:chOff x="3967" y="2301"/>
                        <a:chExt cx="99" cy="13"/>
                      </a:xfrm>
                    </p:grpSpPr>
                    <p:grpSp>
                      <p:nvGrpSpPr>
                        <p:cNvPr id="263" name="Group 140"/>
                        <p:cNvGrpSpPr>
                          <a:grpSpLocks/>
                        </p:cNvGrpSpPr>
                        <p:nvPr/>
                      </p:nvGrpSpPr>
                      <p:grpSpPr bwMode="auto">
                        <a:xfrm>
                          <a:off x="3967" y="2301"/>
                          <a:ext cx="49" cy="13"/>
                          <a:chOff x="3967" y="2301"/>
                          <a:chExt cx="49" cy="13"/>
                        </a:xfrm>
                      </p:grpSpPr>
                      <p:grpSp>
                        <p:nvGrpSpPr>
                          <p:cNvPr id="295" name="Group 141"/>
                          <p:cNvGrpSpPr>
                            <a:grpSpLocks/>
                          </p:cNvGrpSpPr>
                          <p:nvPr/>
                        </p:nvGrpSpPr>
                        <p:grpSpPr bwMode="auto">
                          <a:xfrm>
                            <a:off x="3967" y="2301"/>
                            <a:ext cx="24" cy="13"/>
                            <a:chOff x="3967" y="2301"/>
                            <a:chExt cx="24" cy="13"/>
                          </a:xfrm>
                        </p:grpSpPr>
                        <p:grpSp>
                          <p:nvGrpSpPr>
                            <p:cNvPr id="311" name="Group 142"/>
                            <p:cNvGrpSpPr>
                              <a:grpSpLocks/>
                            </p:cNvGrpSpPr>
                            <p:nvPr/>
                          </p:nvGrpSpPr>
                          <p:grpSpPr bwMode="auto">
                            <a:xfrm>
                              <a:off x="3967" y="2301"/>
                              <a:ext cx="11" cy="13"/>
                              <a:chOff x="3967" y="2301"/>
                              <a:chExt cx="11" cy="13"/>
                            </a:xfrm>
                          </p:grpSpPr>
                          <p:grpSp>
                            <p:nvGrpSpPr>
                              <p:cNvPr id="319" name="Group 143"/>
                              <p:cNvGrpSpPr>
                                <a:grpSpLocks/>
                              </p:cNvGrpSpPr>
                              <p:nvPr/>
                            </p:nvGrpSpPr>
                            <p:grpSpPr bwMode="auto">
                              <a:xfrm>
                                <a:off x="3967" y="2301"/>
                                <a:ext cx="5" cy="13"/>
                                <a:chOff x="3967" y="2301"/>
                                <a:chExt cx="5" cy="13"/>
                              </a:xfrm>
                            </p:grpSpPr>
                            <p:sp>
                              <p:nvSpPr>
                                <p:cNvPr id="323" name="Rectangle 144"/>
                                <p:cNvSpPr>
                                  <a:spLocks noChangeArrowheads="1"/>
                                </p:cNvSpPr>
                                <p:nvPr/>
                              </p:nvSpPr>
                              <p:spPr bwMode="auto">
                                <a:xfrm>
                                  <a:off x="3967"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24" name="Rectangle 145"/>
                                <p:cNvSpPr>
                                  <a:spLocks noChangeArrowheads="1"/>
                                </p:cNvSpPr>
                                <p:nvPr/>
                              </p:nvSpPr>
                              <p:spPr bwMode="auto">
                                <a:xfrm>
                                  <a:off x="3970"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320" name="Group 146"/>
                              <p:cNvGrpSpPr>
                                <a:grpSpLocks/>
                              </p:cNvGrpSpPr>
                              <p:nvPr/>
                            </p:nvGrpSpPr>
                            <p:grpSpPr bwMode="auto">
                              <a:xfrm>
                                <a:off x="3974" y="2301"/>
                                <a:ext cx="4" cy="13"/>
                                <a:chOff x="3974" y="2301"/>
                                <a:chExt cx="4" cy="13"/>
                              </a:xfrm>
                            </p:grpSpPr>
                            <p:sp>
                              <p:nvSpPr>
                                <p:cNvPr id="321" name="Rectangle 147"/>
                                <p:cNvSpPr>
                                  <a:spLocks noChangeArrowheads="1"/>
                                </p:cNvSpPr>
                                <p:nvPr/>
                              </p:nvSpPr>
                              <p:spPr bwMode="auto">
                                <a:xfrm>
                                  <a:off x="3974"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22" name="Rectangle 148"/>
                                <p:cNvSpPr>
                                  <a:spLocks noChangeArrowheads="1"/>
                                </p:cNvSpPr>
                                <p:nvPr/>
                              </p:nvSpPr>
                              <p:spPr bwMode="auto">
                                <a:xfrm>
                                  <a:off x="3977"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nvGrpSpPr>
                            <p:cNvPr id="312" name="Group 149"/>
                            <p:cNvGrpSpPr>
                              <a:grpSpLocks/>
                            </p:cNvGrpSpPr>
                            <p:nvPr/>
                          </p:nvGrpSpPr>
                          <p:grpSpPr bwMode="auto">
                            <a:xfrm>
                              <a:off x="3980" y="2301"/>
                              <a:ext cx="11" cy="13"/>
                              <a:chOff x="3980" y="2301"/>
                              <a:chExt cx="11" cy="13"/>
                            </a:xfrm>
                          </p:grpSpPr>
                          <p:grpSp>
                            <p:nvGrpSpPr>
                              <p:cNvPr id="313" name="Group 150"/>
                              <p:cNvGrpSpPr>
                                <a:grpSpLocks/>
                              </p:cNvGrpSpPr>
                              <p:nvPr/>
                            </p:nvGrpSpPr>
                            <p:grpSpPr bwMode="auto">
                              <a:xfrm>
                                <a:off x="3980" y="2301"/>
                                <a:ext cx="5" cy="13"/>
                                <a:chOff x="3980" y="2301"/>
                                <a:chExt cx="5" cy="13"/>
                              </a:xfrm>
                            </p:grpSpPr>
                            <p:sp>
                              <p:nvSpPr>
                                <p:cNvPr id="317" name="Rectangle 151"/>
                                <p:cNvSpPr>
                                  <a:spLocks noChangeArrowheads="1"/>
                                </p:cNvSpPr>
                                <p:nvPr/>
                              </p:nvSpPr>
                              <p:spPr bwMode="auto">
                                <a:xfrm>
                                  <a:off x="3980"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18" name="Rectangle 152"/>
                                <p:cNvSpPr>
                                  <a:spLocks noChangeArrowheads="1"/>
                                </p:cNvSpPr>
                                <p:nvPr/>
                              </p:nvSpPr>
                              <p:spPr bwMode="auto">
                                <a:xfrm>
                                  <a:off x="3983"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314" name="Group 153"/>
                              <p:cNvGrpSpPr>
                                <a:grpSpLocks/>
                              </p:cNvGrpSpPr>
                              <p:nvPr/>
                            </p:nvGrpSpPr>
                            <p:grpSpPr bwMode="auto">
                              <a:xfrm>
                                <a:off x="3986" y="2301"/>
                                <a:ext cx="5" cy="13"/>
                                <a:chOff x="3986" y="2301"/>
                                <a:chExt cx="5" cy="13"/>
                              </a:xfrm>
                            </p:grpSpPr>
                            <p:sp>
                              <p:nvSpPr>
                                <p:cNvPr id="315" name="Rectangle 154"/>
                                <p:cNvSpPr>
                                  <a:spLocks noChangeArrowheads="1"/>
                                </p:cNvSpPr>
                                <p:nvPr/>
                              </p:nvSpPr>
                              <p:spPr bwMode="auto">
                                <a:xfrm>
                                  <a:off x="3986"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16" name="Rectangle 155"/>
                                <p:cNvSpPr>
                                  <a:spLocks noChangeArrowheads="1"/>
                                </p:cNvSpPr>
                                <p:nvPr/>
                              </p:nvSpPr>
                              <p:spPr bwMode="auto">
                                <a:xfrm>
                                  <a:off x="3989"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grpSp>
                        <p:nvGrpSpPr>
                          <p:cNvPr id="296" name="Group 156"/>
                          <p:cNvGrpSpPr>
                            <a:grpSpLocks/>
                          </p:cNvGrpSpPr>
                          <p:nvPr/>
                        </p:nvGrpSpPr>
                        <p:grpSpPr bwMode="auto">
                          <a:xfrm>
                            <a:off x="3993" y="2301"/>
                            <a:ext cx="23" cy="13"/>
                            <a:chOff x="3993" y="2301"/>
                            <a:chExt cx="23" cy="13"/>
                          </a:xfrm>
                        </p:grpSpPr>
                        <p:grpSp>
                          <p:nvGrpSpPr>
                            <p:cNvPr id="297" name="Group 157"/>
                            <p:cNvGrpSpPr>
                              <a:grpSpLocks/>
                            </p:cNvGrpSpPr>
                            <p:nvPr/>
                          </p:nvGrpSpPr>
                          <p:grpSpPr bwMode="auto">
                            <a:xfrm>
                              <a:off x="3993" y="2301"/>
                              <a:ext cx="10" cy="13"/>
                              <a:chOff x="3993" y="2301"/>
                              <a:chExt cx="10" cy="13"/>
                            </a:xfrm>
                          </p:grpSpPr>
                          <p:grpSp>
                            <p:nvGrpSpPr>
                              <p:cNvPr id="305" name="Group 158"/>
                              <p:cNvGrpSpPr>
                                <a:grpSpLocks/>
                              </p:cNvGrpSpPr>
                              <p:nvPr/>
                            </p:nvGrpSpPr>
                            <p:grpSpPr bwMode="auto">
                              <a:xfrm>
                                <a:off x="3993" y="2301"/>
                                <a:ext cx="4" cy="13"/>
                                <a:chOff x="3993" y="2301"/>
                                <a:chExt cx="4" cy="13"/>
                              </a:xfrm>
                            </p:grpSpPr>
                            <p:sp>
                              <p:nvSpPr>
                                <p:cNvPr id="309" name="Rectangle 159"/>
                                <p:cNvSpPr>
                                  <a:spLocks noChangeArrowheads="1"/>
                                </p:cNvSpPr>
                                <p:nvPr/>
                              </p:nvSpPr>
                              <p:spPr bwMode="auto">
                                <a:xfrm>
                                  <a:off x="3993"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10" name="Rectangle 160"/>
                                <p:cNvSpPr>
                                  <a:spLocks noChangeArrowheads="1"/>
                                </p:cNvSpPr>
                                <p:nvPr/>
                              </p:nvSpPr>
                              <p:spPr bwMode="auto">
                                <a:xfrm>
                                  <a:off x="3996"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306" name="Group 161"/>
                              <p:cNvGrpSpPr>
                                <a:grpSpLocks/>
                              </p:cNvGrpSpPr>
                              <p:nvPr/>
                            </p:nvGrpSpPr>
                            <p:grpSpPr bwMode="auto">
                              <a:xfrm>
                                <a:off x="3999" y="2301"/>
                                <a:ext cx="4" cy="13"/>
                                <a:chOff x="3999" y="2301"/>
                                <a:chExt cx="4" cy="13"/>
                              </a:xfrm>
                            </p:grpSpPr>
                            <p:sp>
                              <p:nvSpPr>
                                <p:cNvPr id="307" name="Rectangle 162"/>
                                <p:cNvSpPr>
                                  <a:spLocks noChangeArrowheads="1"/>
                                </p:cNvSpPr>
                                <p:nvPr/>
                              </p:nvSpPr>
                              <p:spPr bwMode="auto">
                                <a:xfrm>
                                  <a:off x="3999"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08" name="Rectangle 163"/>
                                <p:cNvSpPr>
                                  <a:spLocks noChangeArrowheads="1"/>
                                </p:cNvSpPr>
                                <p:nvPr/>
                              </p:nvSpPr>
                              <p:spPr bwMode="auto">
                                <a:xfrm>
                                  <a:off x="4002"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nvGrpSpPr>
                            <p:cNvPr id="298" name="Group 164"/>
                            <p:cNvGrpSpPr>
                              <a:grpSpLocks/>
                            </p:cNvGrpSpPr>
                            <p:nvPr/>
                          </p:nvGrpSpPr>
                          <p:grpSpPr bwMode="auto">
                            <a:xfrm>
                              <a:off x="4005" y="2301"/>
                              <a:ext cx="11" cy="13"/>
                              <a:chOff x="4005" y="2301"/>
                              <a:chExt cx="11" cy="13"/>
                            </a:xfrm>
                          </p:grpSpPr>
                          <p:grpSp>
                            <p:nvGrpSpPr>
                              <p:cNvPr id="299" name="Group 165"/>
                              <p:cNvGrpSpPr>
                                <a:grpSpLocks/>
                              </p:cNvGrpSpPr>
                              <p:nvPr/>
                            </p:nvGrpSpPr>
                            <p:grpSpPr bwMode="auto">
                              <a:xfrm>
                                <a:off x="4005" y="2301"/>
                                <a:ext cx="5" cy="13"/>
                                <a:chOff x="4005" y="2301"/>
                                <a:chExt cx="5" cy="13"/>
                              </a:xfrm>
                            </p:grpSpPr>
                            <p:sp>
                              <p:nvSpPr>
                                <p:cNvPr id="303" name="Rectangle 166"/>
                                <p:cNvSpPr>
                                  <a:spLocks noChangeArrowheads="1"/>
                                </p:cNvSpPr>
                                <p:nvPr/>
                              </p:nvSpPr>
                              <p:spPr bwMode="auto">
                                <a:xfrm>
                                  <a:off x="4005"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04" name="Rectangle 167"/>
                                <p:cNvSpPr>
                                  <a:spLocks noChangeArrowheads="1"/>
                                </p:cNvSpPr>
                                <p:nvPr/>
                              </p:nvSpPr>
                              <p:spPr bwMode="auto">
                                <a:xfrm>
                                  <a:off x="4008"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300" name="Group 168"/>
                              <p:cNvGrpSpPr>
                                <a:grpSpLocks/>
                              </p:cNvGrpSpPr>
                              <p:nvPr/>
                            </p:nvGrpSpPr>
                            <p:grpSpPr bwMode="auto">
                              <a:xfrm>
                                <a:off x="4011" y="2301"/>
                                <a:ext cx="5" cy="13"/>
                                <a:chOff x="4011" y="2301"/>
                                <a:chExt cx="5" cy="13"/>
                              </a:xfrm>
                            </p:grpSpPr>
                            <p:sp>
                              <p:nvSpPr>
                                <p:cNvPr id="301" name="Rectangle 169"/>
                                <p:cNvSpPr>
                                  <a:spLocks noChangeArrowheads="1"/>
                                </p:cNvSpPr>
                                <p:nvPr/>
                              </p:nvSpPr>
                              <p:spPr bwMode="auto">
                                <a:xfrm>
                                  <a:off x="4011"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02" name="Rectangle 170"/>
                                <p:cNvSpPr>
                                  <a:spLocks noChangeArrowheads="1"/>
                                </p:cNvSpPr>
                                <p:nvPr/>
                              </p:nvSpPr>
                              <p:spPr bwMode="auto">
                                <a:xfrm>
                                  <a:off x="4014"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grpSp>
                    <p:grpSp>
                      <p:nvGrpSpPr>
                        <p:cNvPr id="264" name="Group 171"/>
                        <p:cNvGrpSpPr>
                          <a:grpSpLocks/>
                        </p:cNvGrpSpPr>
                        <p:nvPr/>
                      </p:nvGrpSpPr>
                      <p:grpSpPr bwMode="auto">
                        <a:xfrm>
                          <a:off x="4018" y="2301"/>
                          <a:ext cx="48" cy="13"/>
                          <a:chOff x="4018" y="2301"/>
                          <a:chExt cx="48" cy="13"/>
                        </a:xfrm>
                      </p:grpSpPr>
                      <p:grpSp>
                        <p:nvGrpSpPr>
                          <p:cNvPr id="265" name="Group 172"/>
                          <p:cNvGrpSpPr>
                            <a:grpSpLocks/>
                          </p:cNvGrpSpPr>
                          <p:nvPr/>
                        </p:nvGrpSpPr>
                        <p:grpSpPr bwMode="auto">
                          <a:xfrm>
                            <a:off x="4018" y="2301"/>
                            <a:ext cx="23" cy="13"/>
                            <a:chOff x="4018" y="2301"/>
                            <a:chExt cx="23" cy="13"/>
                          </a:xfrm>
                        </p:grpSpPr>
                        <p:grpSp>
                          <p:nvGrpSpPr>
                            <p:cNvPr id="281" name="Group 173"/>
                            <p:cNvGrpSpPr>
                              <a:grpSpLocks/>
                            </p:cNvGrpSpPr>
                            <p:nvPr/>
                          </p:nvGrpSpPr>
                          <p:grpSpPr bwMode="auto">
                            <a:xfrm>
                              <a:off x="4018" y="2301"/>
                              <a:ext cx="11" cy="13"/>
                              <a:chOff x="4018" y="2301"/>
                              <a:chExt cx="11" cy="13"/>
                            </a:xfrm>
                          </p:grpSpPr>
                          <p:grpSp>
                            <p:nvGrpSpPr>
                              <p:cNvPr id="289" name="Group 174"/>
                              <p:cNvGrpSpPr>
                                <a:grpSpLocks/>
                              </p:cNvGrpSpPr>
                              <p:nvPr/>
                            </p:nvGrpSpPr>
                            <p:grpSpPr bwMode="auto">
                              <a:xfrm>
                                <a:off x="4018" y="2301"/>
                                <a:ext cx="4" cy="13"/>
                                <a:chOff x="4018" y="2301"/>
                                <a:chExt cx="4" cy="13"/>
                              </a:xfrm>
                            </p:grpSpPr>
                            <p:sp>
                              <p:nvSpPr>
                                <p:cNvPr id="293" name="Rectangle 175"/>
                                <p:cNvSpPr>
                                  <a:spLocks noChangeArrowheads="1"/>
                                </p:cNvSpPr>
                                <p:nvPr/>
                              </p:nvSpPr>
                              <p:spPr bwMode="auto">
                                <a:xfrm>
                                  <a:off x="4018"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94" name="Rectangle 176"/>
                                <p:cNvSpPr>
                                  <a:spLocks noChangeArrowheads="1"/>
                                </p:cNvSpPr>
                                <p:nvPr/>
                              </p:nvSpPr>
                              <p:spPr bwMode="auto">
                                <a:xfrm>
                                  <a:off x="4021"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290" name="Group 177"/>
                              <p:cNvGrpSpPr>
                                <a:grpSpLocks/>
                              </p:cNvGrpSpPr>
                              <p:nvPr/>
                            </p:nvGrpSpPr>
                            <p:grpSpPr bwMode="auto">
                              <a:xfrm>
                                <a:off x="4024" y="2301"/>
                                <a:ext cx="5" cy="13"/>
                                <a:chOff x="4024" y="2301"/>
                                <a:chExt cx="5" cy="13"/>
                              </a:xfrm>
                            </p:grpSpPr>
                            <p:sp>
                              <p:nvSpPr>
                                <p:cNvPr id="291" name="Rectangle 178"/>
                                <p:cNvSpPr>
                                  <a:spLocks noChangeArrowheads="1"/>
                                </p:cNvSpPr>
                                <p:nvPr/>
                              </p:nvSpPr>
                              <p:spPr bwMode="auto">
                                <a:xfrm>
                                  <a:off x="4024"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92" name="Rectangle 179"/>
                                <p:cNvSpPr>
                                  <a:spLocks noChangeArrowheads="1"/>
                                </p:cNvSpPr>
                                <p:nvPr/>
                              </p:nvSpPr>
                              <p:spPr bwMode="auto">
                                <a:xfrm>
                                  <a:off x="4027"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nvGrpSpPr>
                            <p:cNvPr id="282" name="Group 180"/>
                            <p:cNvGrpSpPr>
                              <a:grpSpLocks/>
                            </p:cNvGrpSpPr>
                            <p:nvPr/>
                          </p:nvGrpSpPr>
                          <p:grpSpPr bwMode="auto">
                            <a:xfrm>
                              <a:off x="4030" y="2301"/>
                              <a:ext cx="11" cy="13"/>
                              <a:chOff x="4030" y="2301"/>
                              <a:chExt cx="11" cy="13"/>
                            </a:xfrm>
                          </p:grpSpPr>
                          <p:grpSp>
                            <p:nvGrpSpPr>
                              <p:cNvPr id="283" name="Group 181"/>
                              <p:cNvGrpSpPr>
                                <a:grpSpLocks/>
                              </p:cNvGrpSpPr>
                              <p:nvPr/>
                            </p:nvGrpSpPr>
                            <p:grpSpPr bwMode="auto">
                              <a:xfrm>
                                <a:off x="4030" y="2301"/>
                                <a:ext cx="5" cy="13"/>
                                <a:chOff x="4030" y="2301"/>
                                <a:chExt cx="5" cy="13"/>
                              </a:xfrm>
                            </p:grpSpPr>
                            <p:sp>
                              <p:nvSpPr>
                                <p:cNvPr id="287" name="Rectangle 182"/>
                                <p:cNvSpPr>
                                  <a:spLocks noChangeArrowheads="1"/>
                                </p:cNvSpPr>
                                <p:nvPr/>
                              </p:nvSpPr>
                              <p:spPr bwMode="auto">
                                <a:xfrm>
                                  <a:off x="4030"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88" name="Rectangle 183"/>
                                <p:cNvSpPr>
                                  <a:spLocks noChangeArrowheads="1"/>
                                </p:cNvSpPr>
                                <p:nvPr/>
                              </p:nvSpPr>
                              <p:spPr bwMode="auto">
                                <a:xfrm>
                                  <a:off x="4033"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284" name="Group 184"/>
                              <p:cNvGrpSpPr>
                                <a:grpSpLocks/>
                              </p:cNvGrpSpPr>
                              <p:nvPr/>
                            </p:nvGrpSpPr>
                            <p:grpSpPr bwMode="auto">
                              <a:xfrm>
                                <a:off x="4036" y="2301"/>
                                <a:ext cx="5" cy="13"/>
                                <a:chOff x="4036" y="2301"/>
                                <a:chExt cx="5" cy="13"/>
                              </a:xfrm>
                            </p:grpSpPr>
                            <p:sp>
                              <p:nvSpPr>
                                <p:cNvPr id="285" name="Rectangle 185"/>
                                <p:cNvSpPr>
                                  <a:spLocks noChangeArrowheads="1"/>
                                </p:cNvSpPr>
                                <p:nvPr/>
                              </p:nvSpPr>
                              <p:spPr bwMode="auto">
                                <a:xfrm>
                                  <a:off x="4036"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86" name="Rectangle 186"/>
                                <p:cNvSpPr>
                                  <a:spLocks noChangeArrowheads="1"/>
                                </p:cNvSpPr>
                                <p:nvPr/>
                              </p:nvSpPr>
                              <p:spPr bwMode="auto">
                                <a:xfrm>
                                  <a:off x="4040"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grpSp>
                        <p:nvGrpSpPr>
                          <p:cNvPr id="266" name="Group 187"/>
                          <p:cNvGrpSpPr>
                            <a:grpSpLocks/>
                          </p:cNvGrpSpPr>
                          <p:nvPr/>
                        </p:nvGrpSpPr>
                        <p:grpSpPr bwMode="auto">
                          <a:xfrm>
                            <a:off x="4043" y="2301"/>
                            <a:ext cx="23" cy="13"/>
                            <a:chOff x="4043" y="2301"/>
                            <a:chExt cx="23" cy="13"/>
                          </a:xfrm>
                        </p:grpSpPr>
                        <p:grpSp>
                          <p:nvGrpSpPr>
                            <p:cNvPr id="267" name="Group 188"/>
                            <p:cNvGrpSpPr>
                              <a:grpSpLocks/>
                            </p:cNvGrpSpPr>
                            <p:nvPr/>
                          </p:nvGrpSpPr>
                          <p:grpSpPr bwMode="auto">
                            <a:xfrm>
                              <a:off x="4043" y="2301"/>
                              <a:ext cx="11" cy="13"/>
                              <a:chOff x="4043" y="2301"/>
                              <a:chExt cx="11" cy="13"/>
                            </a:xfrm>
                          </p:grpSpPr>
                          <p:grpSp>
                            <p:nvGrpSpPr>
                              <p:cNvPr id="275" name="Group 189"/>
                              <p:cNvGrpSpPr>
                                <a:grpSpLocks/>
                              </p:cNvGrpSpPr>
                              <p:nvPr/>
                            </p:nvGrpSpPr>
                            <p:grpSpPr bwMode="auto">
                              <a:xfrm>
                                <a:off x="4043" y="2301"/>
                                <a:ext cx="4" cy="13"/>
                                <a:chOff x="4043" y="2301"/>
                                <a:chExt cx="4" cy="13"/>
                              </a:xfrm>
                            </p:grpSpPr>
                            <p:sp>
                              <p:nvSpPr>
                                <p:cNvPr id="279" name="Rectangle 190"/>
                                <p:cNvSpPr>
                                  <a:spLocks noChangeArrowheads="1"/>
                                </p:cNvSpPr>
                                <p:nvPr/>
                              </p:nvSpPr>
                              <p:spPr bwMode="auto">
                                <a:xfrm>
                                  <a:off x="4043"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80" name="Rectangle 191"/>
                                <p:cNvSpPr>
                                  <a:spLocks noChangeArrowheads="1"/>
                                </p:cNvSpPr>
                                <p:nvPr/>
                              </p:nvSpPr>
                              <p:spPr bwMode="auto">
                                <a:xfrm>
                                  <a:off x="4046"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276" name="Group 192"/>
                              <p:cNvGrpSpPr>
                                <a:grpSpLocks/>
                              </p:cNvGrpSpPr>
                              <p:nvPr/>
                            </p:nvGrpSpPr>
                            <p:grpSpPr bwMode="auto">
                              <a:xfrm>
                                <a:off x="4049" y="2301"/>
                                <a:ext cx="5" cy="13"/>
                                <a:chOff x="4049" y="2301"/>
                                <a:chExt cx="5" cy="13"/>
                              </a:xfrm>
                            </p:grpSpPr>
                            <p:sp>
                              <p:nvSpPr>
                                <p:cNvPr id="277" name="Rectangle 193"/>
                                <p:cNvSpPr>
                                  <a:spLocks noChangeArrowheads="1"/>
                                </p:cNvSpPr>
                                <p:nvPr/>
                              </p:nvSpPr>
                              <p:spPr bwMode="auto">
                                <a:xfrm>
                                  <a:off x="4049"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78" name="Rectangle 194"/>
                                <p:cNvSpPr>
                                  <a:spLocks noChangeArrowheads="1"/>
                                </p:cNvSpPr>
                                <p:nvPr/>
                              </p:nvSpPr>
                              <p:spPr bwMode="auto">
                                <a:xfrm>
                                  <a:off x="4052"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nvGrpSpPr>
                            <p:cNvPr id="268" name="Group 195"/>
                            <p:cNvGrpSpPr>
                              <a:grpSpLocks/>
                            </p:cNvGrpSpPr>
                            <p:nvPr/>
                          </p:nvGrpSpPr>
                          <p:grpSpPr bwMode="auto">
                            <a:xfrm>
                              <a:off x="4055" y="2301"/>
                              <a:ext cx="11" cy="13"/>
                              <a:chOff x="4055" y="2301"/>
                              <a:chExt cx="11" cy="13"/>
                            </a:xfrm>
                          </p:grpSpPr>
                          <p:grpSp>
                            <p:nvGrpSpPr>
                              <p:cNvPr id="269" name="Group 196"/>
                              <p:cNvGrpSpPr>
                                <a:grpSpLocks/>
                              </p:cNvGrpSpPr>
                              <p:nvPr/>
                            </p:nvGrpSpPr>
                            <p:grpSpPr bwMode="auto">
                              <a:xfrm>
                                <a:off x="4055" y="2301"/>
                                <a:ext cx="5" cy="13"/>
                                <a:chOff x="4055" y="2301"/>
                                <a:chExt cx="5" cy="13"/>
                              </a:xfrm>
                            </p:grpSpPr>
                            <p:sp>
                              <p:nvSpPr>
                                <p:cNvPr id="273" name="Rectangle 197"/>
                                <p:cNvSpPr>
                                  <a:spLocks noChangeArrowheads="1"/>
                                </p:cNvSpPr>
                                <p:nvPr/>
                              </p:nvSpPr>
                              <p:spPr bwMode="auto">
                                <a:xfrm>
                                  <a:off x="4055"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74" name="Rectangle 198"/>
                                <p:cNvSpPr>
                                  <a:spLocks noChangeArrowheads="1"/>
                                </p:cNvSpPr>
                                <p:nvPr/>
                              </p:nvSpPr>
                              <p:spPr bwMode="auto">
                                <a:xfrm>
                                  <a:off x="4058"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270" name="Group 199"/>
                              <p:cNvGrpSpPr>
                                <a:grpSpLocks/>
                              </p:cNvGrpSpPr>
                              <p:nvPr/>
                            </p:nvGrpSpPr>
                            <p:grpSpPr bwMode="auto">
                              <a:xfrm>
                                <a:off x="4061" y="2301"/>
                                <a:ext cx="5" cy="13"/>
                                <a:chOff x="4061" y="2301"/>
                                <a:chExt cx="5" cy="13"/>
                              </a:xfrm>
                            </p:grpSpPr>
                            <p:sp>
                              <p:nvSpPr>
                                <p:cNvPr id="271" name="Rectangle 200"/>
                                <p:cNvSpPr>
                                  <a:spLocks noChangeArrowheads="1"/>
                                </p:cNvSpPr>
                                <p:nvPr/>
                              </p:nvSpPr>
                              <p:spPr bwMode="auto">
                                <a:xfrm>
                                  <a:off x="4061"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72" name="Rectangle 201"/>
                                <p:cNvSpPr>
                                  <a:spLocks noChangeArrowheads="1"/>
                                </p:cNvSpPr>
                                <p:nvPr/>
                              </p:nvSpPr>
                              <p:spPr bwMode="auto">
                                <a:xfrm>
                                  <a:off x="4065"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grpSp>
                  </p:grpSp>
                  <p:grpSp>
                    <p:nvGrpSpPr>
                      <p:cNvPr id="200" name="Group 202"/>
                      <p:cNvGrpSpPr>
                        <a:grpSpLocks/>
                      </p:cNvGrpSpPr>
                      <p:nvPr/>
                    </p:nvGrpSpPr>
                    <p:grpSpPr bwMode="auto">
                      <a:xfrm>
                        <a:off x="4068" y="2301"/>
                        <a:ext cx="98" cy="13"/>
                        <a:chOff x="4068" y="2301"/>
                        <a:chExt cx="98" cy="13"/>
                      </a:xfrm>
                    </p:grpSpPr>
                    <p:grpSp>
                      <p:nvGrpSpPr>
                        <p:cNvPr id="201" name="Group 203"/>
                        <p:cNvGrpSpPr>
                          <a:grpSpLocks/>
                        </p:cNvGrpSpPr>
                        <p:nvPr/>
                      </p:nvGrpSpPr>
                      <p:grpSpPr bwMode="auto">
                        <a:xfrm>
                          <a:off x="4068" y="2301"/>
                          <a:ext cx="48" cy="13"/>
                          <a:chOff x="4068" y="2301"/>
                          <a:chExt cx="48" cy="13"/>
                        </a:xfrm>
                      </p:grpSpPr>
                      <p:grpSp>
                        <p:nvGrpSpPr>
                          <p:cNvPr id="233" name="Group 204"/>
                          <p:cNvGrpSpPr>
                            <a:grpSpLocks/>
                          </p:cNvGrpSpPr>
                          <p:nvPr/>
                        </p:nvGrpSpPr>
                        <p:grpSpPr bwMode="auto">
                          <a:xfrm>
                            <a:off x="4068" y="2301"/>
                            <a:ext cx="23" cy="13"/>
                            <a:chOff x="4068" y="2301"/>
                            <a:chExt cx="23" cy="13"/>
                          </a:xfrm>
                        </p:grpSpPr>
                        <p:grpSp>
                          <p:nvGrpSpPr>
                            <p:cNvPr id="249" name="Group 205"/>
                            <p:cNvGrpSpPr>
                              <a:grpSpLocks/>
                            </p:cNvGrpSpPr>
                            <p:nvPr/>
                          </p:nvGrpSpPr>
                          <p:grpSpPr bwMode="auto">
                            <a:xfrm>
                              <a:off x="4068" y="2301"/>
                              <a:ext cx="11" cy="13"/>
                              <a:chOff x="4068" y="2301"/>
                              <a:chExt cx="11" cy="13"/>
                            </a:xfrm>
                          </p:grpSpPr>
                          <p:grpSp>
                            <p:nvGrpSpPr>
                              <p:cNvPr id="257" name="Group 206"/>
                              <p:cNvGrpSpPr>
                                <a:grpSpLocks/>
                              </p:cNvGrpSpPr>
                              <p:nvPr/>
                            </p:nvGrpSpPr>
                            <p:grpSpPr bwMode="auto">
                              <a:xfrm>
                                <a:off x="4068" y="2301"/>
                                <a:ext cx="4" cy="13"/>
                                <a:chOff x="4068" y="2301"/>
                                <a:chExt cx="4" cy="13"/>
                              </a:xfrm>
                            </p:grpSpPr>
                            <p:sp>
                              <p:nvSpPr>
                                <p:cNvPr id="261" name="Rectangle 207"/>
                                <p:cNvSpPr>
                                  <a:spLocks noChangeArrowheads="1"/>
                                </p:cNvSpPr>
                                <p:nvPr/>
                              </p:nvSpPr>
                              <p:spPr bwMode="auto">
                                <a:xfrm>
                                  <a:off x="4068"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62" name="Rectangle 208"/>
                                <p:cNvSpPr>
                                  <a:spLocks noChangeArrowheads="1"/>
                                </p:cNvSpPr>
                                <p:nvPr/>
                              </p:nvSpPr>
                              <p:spPr bwMode="auto">
                                <a:xfrm>
                                  <a:off x="4071"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258" name="Group 209"/>
                              <p:cNvGrpSpPr>
                                <a:grpSpLocks/>
                              </p:cNvGrpSpPr>
                              <p:nvPr/>
                            </p:nvGrpSpPr>
                            <p:grpSpPr bwMode="auto">
                              <a:xfrm>
                                <a:off x="4074" y="2301"/>
                                <a:ext cx="5" cy="13"/>
                                <a:chOff x="4074" y="2301"/>
                                <a:chExt cx="5" cy="13"/>
                              </a:xfrm>
                            </p:grpSpPr>
                            <p:sp>
                              <p:nvSpPr>
                                <p:cNvPr id="259" name="Rectangle 210"/>
                                <p:cNvSpPr>
                                  <a:spLocks noChangeArrowheads="1"/>
                                </p:cNvSpPr>
                                <p:nvPr/>
                              </p:nvSpPr>
                              <p:spPr bwMode="auto">
                                <a:xfrm>
                                  <a:off x="4074"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60" name="Rectangle 211"/>
                                <p:cNvSpPr>
                                  <a:spLocks noChangeArrowheads="1"/>
                                </p:cNvSpPr>
                                <p:nvPr/>
                              </p:nvSpPr>
                              <p:spPr bwMode="auto">
                                <a:xfrm>
                                  <a:off x="4077"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nvGrpSpPr>
                            <p:cNvPr id="250" name="Group 212"/>
                            <p:cNvGrpSpPr>
                              <a:grpSpLocks/>
                            </p:cNvGrpSpPr>
                            <p:nvPr/>
                          </p:nvGrpSpPr>
                          <p:grpSpPr bwMode="auto">
                            <a:xfrm>
                              <a:off x="4080" y="2301"/>
                              <a:ext cx="11" cy="13"/>
                              <a:chOff x="4080" y="2301"/>
                              <a:chExt cx="11" cy="13"/>
                            </a:xfrm>
                          </p:grpSpPr>
                          <p:grpSp>
                            <p:nvGrpSpPr>
                              <p:cNvPr id="251" name="Group 213"/>
                              <p:cNvGrpSpPr>
                                <a:grpSpLocks/>
                              </p:cNvGrpSpPr>
                              <p:nvPr/>
                            </p:nvGrpSpPr>
                            <p:grpSpPr bwMode="auto">
                              <a:xfrm>
                                <a:off x="4080" y="2301"/>
                                <a:ext cx="5" cy="13"/>
                                <a:chOff x="4080" y="2301"/>
                                <a:chExt cx="5" cy="13"/>
                              </a:xfrm>
                            </p:grpSpPr>
                            <p:sp>
                              <p:nvSpPr>
                                <p:cNvPr id="255" name="Rectangle 214"/>
                                <p:cNvSpPr>
                                  <a:spLocks noChangeArrowheads="1"/>
                                </p:cNvSpPr>
                                <p:nvPr/>
                              </p:nvSpPr>
                              <p:spPr bwMode="auto">
                                <a:xfrm>
                                  <a:off x="4080"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56" name="Rectangle 215"/>
                                <p:cNvSpPr>
                                  <a:spLocks noChangeArrowheads="1"/>
                                </p:cNvSpPr>
                                <p:nvPr/>
                              </p:nvSpPr>
                              <p:spPr bwMode="auto">
                                <a:xfrm>
                                  <a:off x="4083"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252" name="Group 216"/>
                              <p:cNvGrpSpPr>
                                <a:grpSpLocks/>
                              </p:cNvGrpSpPr>
                              <p:nvPr/>
                            </p:nvGrpSpPr>
                            <p:grpSpPr bwMode="auto">
                              <a:xfrm>
                                <a:off x="4086" y="2301"/>
                                <a:ext cx="5" cy="13"/>
                                <a:chOff x="4086" y="2301"/>
                                <a:chExt cx="5" cy="13"/>
                              </a:xfrm>
                            </p:grpSpPr>
                            <p:sp>
                              <p:nvSpPr>
                                <p:cNvPr id="253" name="Rectangle 217"/>
                                <p:cNvSpPr>
                                  <a:spLocks noChangeArrowheads="1"/>
                                </p:cNvSpPr>
                                <p:nvPr/>
                              </p:nvSpPr>
                              <p:spPr bwMode="auto">
                                <a:xfrm>
                                  <a:off x="4086"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54" name="Rectangle 218"/>
                                <p:cNvSpPr>
                                  <a:spLocks noChangeArrowheads="1"/>
                                </p:cNvSpPr>
                                <p:nvPr/>
                              </p:nvSpPr>
                              <p:spPr bwMode="auto">
                                <a:xfrm>
                                  <a:off x="4089"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grpSp>
                        <p:nvGrpSpPr>
                          <p:cNvPr id="234" name="Group 219"/>
                          <p:cNvGrpSpPr>
                            <a:grpSpLocks/>
                          </p:cNvGrpSpPr>
                          <p:nvPr/>
                        </p:nvGrpSpPr>
                        <p:grpSpPr bwMode="auto">
                          <a:xfrm>
                            <a:off x="4093" y="2301"/>
                            <a:ext cx="23" cy="13"/>
                            <a:chOff x="4093" y="2301"/>
                            <a:chExt cx="23" cy="13"/>
                          </a:xfrm>
                        </p:grpSpPr>
                        <p:grpSp>
                          <p:nvGrpSpPr>
                            <p:cNvPr id="235" name="Group 220"/>
                            <p:cNvGrpSpPr>
                              <a:grpSpLocks/>
                            </p:cNvGrpSpPr>
                            <p:nvPr/>
                          </p:nvGrpSpPr>
                          <p:grpSpPr bwMode="auto">
                            <a:xfrm>
                              <a:off x="4093" y="2301"/>
                              <a:ext cx="11" cy="13"/>
                              <a:chOff x="4093" y="2301"/>
                              <a:chExt cx="11" cy="13"/>
                            </a:xfrm>
                          </p:grpSpPr>
                          <p:grpSp>
                            <p:nvGrpSpPr>
                              <p:cNvPr id="243" name="Group 221"/>
                              <p:cNvGrpSpPr>
                                <a:grpSpLocks/>
                              </p:cNvGrpSpPr>
                              <p:nvPr/>
                            </p:nvGrpSpPr>
                            <p:grpSpPr bwMode="auto">
                              <a:xfrm>
                                <a:off x="4093" y="2301"/>
                                <a:ext cx="4" cy="13"/>
                                <a:chOff x="4093" y="2301"/>
                                <a:chExt cx="4" cy="13"/>
                              </a:xfrm>
                            </p:grpSpPr>
                            <p:sp>
                              <p:nvSpPr>
                                <p:cNvPr id="247" name="Rectangle 222"/>
                                <p:cNvSpPr>
                                  <a:spLocks noChangeArrowheads="1"/>
                                </p:cNvSpPr>
                                <p:nvPr/>
                              </p:nvSpPr>
                              <p:spPr bwMode="auto">
                                <a:xfrm>
                                  <a:off x="4093"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48" name="Rectangle 223"/>
                                <p:cNvSpPr>
                                  <a:spLocks noChangeArrowheads="1"/>
                                </p:cNvSpPr>
                                <p:nvPr/>
                              </p:nvSpPr>
                              <p:spPr bwMode="auto">
                                <a:xfrm>
                                  <a:off x="4096"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244" name="Group 224"/>
                              <p:cNvGrpSpPr>
                                <a:grpSpLocks/>
                              </p:cNvGrpSpPr>
                              <p:nvPr/>
                            </p:nvGrpSpPr>
                            <p:grpSpPr bwMode="auto">
                              <a:xfrm>
                                <a:off x="4099" y="2301"/>
                                <a:ext cx="5" cy="13"/>
                                <a:chOff x="4099" y="2301"/>
                                <a:chExt cx="5" cy="13"/>
                              </a:xfrm>
                            </p:grpSpPr>
                            <p:sp>
                              <p:nvSpPr>
                                <p:cNvPr id="245" name="Rectangle 225"/>
                                <p:cNvSpPr>
                                  <a:spLocks noChangeArrowheads="1"/>
                                </p:cNvSpPr>
                                <p:nvPr/>
                              </p:nvSpPr>
                              <p:spPr bwMode="auto">
                                <a:xfrm>
                                  <a:off x="4099"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46" name="Rectangle 226"/>
                                <p:cNvSpPr>
                                  <a:spLocks noChangeArrowheads="1"/>
                                </p:cNvSpPr>
                                <p:nvPr/>
                              </p:nvSpPr>
                              <p:spPr bwMode="auto">
                                <a:xfrm>
                                  <a:off x="4102"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nvGrpSpPr>
                            <p:cNvPr id="236" name="Group 227"/>
                            <p:cNvGrpSpPr>
                              <a:grpSpLocks/>
                            </p:cNvGrpSpPr>
                            <p:nvPr/>
                          </p:nvGrpSpPr>
                          <p:grpSpPr bwMode="auto">
                            <a:xfrm>
                              <a:off x="4105" y="2301"/>
                              <a:ext cx="11" cy="13"/>
                              <a:chOff x="4105" y="2301"/>
                              <a:chExt cx="11" cy="13"/>
                            </a:xfrm>
                          </p:grpSpPr>
                          <p:grpSp>
                            <p:nvGrpSpPr>
                              <p:cNvPr id="237" name="Group 228"/>
                              <p:cNvGrpSpPr>
                                <a:grpSpLocks/>
                              </p:cNvGrpSpPr>
                              <p:nvPr/>
                            </p:nvGrpSpPr>
                            <p:grpSpPr bwMode="auto">
                              <a:xfrm>
                                <a:off x="4105" y="2301"/>
                                <a:ext cx="5" cy="13"/>
                                <a:chOff x="4105" y="2301"/>
                                <a:chExt cx="5" cy="13"/>
                              </a:xfrm>
                            </p:grpSpPr>
                            <p:sp>
                              <p:nvSpPr>
                                <p:cNvPr id="241" name="Rectangle 229"/>
                                <p:cNvSpPr>
                                  <a:spLocks noChangeArrowheads="1"/>
                                </p:cNvSpPr>
                                <p:nvPr/>
                              </p:nvSpPr>
                              <p:spPr bwMode="auto">
                                <a:xfrm>
                                  <a:off x="4105"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42" name="Rectangle 230"/>
                                <p:cNvSpPr>
                                  <a:spLocks noChangeArrowheads="1"/>
                                </p:cNvSpPr>
                                <p:nvPr/>
                              </p:nvSpPr>
                              <p:spPr bwMode="auto">
                                <a:xfrm>
                                  <a:off x="4108"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238" name="Group 231"/>
                              <p:cNvGrpSpPr>
                                <a:grpSpLocks/>
                              </p:cNvGrpSpPr>
                              <p:nvPr/>
                            </p:nvGrpSpPr>
                            <p:grpSpPr bwMode="auto">
                              <a:xfrm>
                                <a:off x="4111" y="2301"/>
                                <a:ext cx="5" cy="13"/>
                                <a:chOff x="4111" y="2301"/>
                                <a:chExt cx="5" cy="13"/>
                              </a:xfrm>
                            </p:grpSpPr>
                            <p:sp>
                              <p:nvSpPr>
                                <p:cNvPr id="239" name="Rectangle 232"/>
                                <p:cNvSpPr>
                                  <a:spLocks noChangeArrowheads="1"/>
                                </p:cNvSpPr>
                                <p:nvPr/>
                              </p:nvSpPr>
                              <p:spPr bwMode="auto">
                                <a:xfrm>
                                  <a:off x="4111"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40" name="Rectangle 233"/>
                                <p:cNvSpPr>
                                  <a:spLocks noChangeArrowheads="1"/>
                                </p:cNvSpPr>
                                <p:nvPr/>
                              </p:nvSpPr>
                              <p:spPr bwMode="auto">
                                <a:xfrm>
                                  <a:off x="4115"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grpSp>
                    <p:grpSp>
                      <p:nvGrpSpPr>
                        <p:cNvPr id="202" name="Group 234"/>
                        <p:cNvGrpSpPr>
                          <a:grpSpLocks/>
                        </p:cNvGrpSpPr>
                        <p:nvPr/>
                      </p:nvGrpSpPr>
                      <p:grpSpPr bwMode="auto">
                        <a:xfrm>
                          <a:off x="4118" y="2301"/>
                          <a:ext cx="48" cy="13"/>
                          <a:chOff x="4118" y="2301"/>
                          <a:chExt cx="48" cy="13"/>
                        </a:xfrm>
                      </p:grpSpPr>
                      <p:grpSp>
                        <p:nvGrpSpPr>
                          <p:cNvPr id="203" name="Group 235"/>
                          <p:cNvGrpSpPr>
                            <a:grpSpLocks/>
                          </p:cNvGrpSpPr>
                          <p:nvPr/>
                        </p:nvGrpSpPr>
                        <p:grpSpPr bwMode="auto">
                          <a:xfrm>
                            <a:off x="4118" y="2301"/>
                            <a:ext cx="23" cy="13"/>
                            <a:chOff x="4118" y="2301"/>
                            <a:chExt cx="23" cy="13"/>
                          </a:xfrm>
                        </p:grpSpPr>
                        <p:grpSp>
                          <p:nvGrpSpPr>
                            <p:cNvPr id="219" name="Group 236"/>
                            <p:cNvGrpSpPr>
                              <a:grpSpLocks/>
                            </p:cNvGrpSpPr>
                            <p:nvPr/>
                          </p:nvGrpSpPr>
                          <p:grpSpPr bwMode="auto">
                            <a:xfrm>
                              <a:off x="4118" y="2301"/>
                              <a:ext cx="11" cy="13"/>
                              <a:chOff x="4118" y="2301"/>
                              <a:chExt cx="11" cy="13"/>
                            </a:xfrm>
                          </p:grpSpPr>
                          <p:grpSp>
                            <p:nvGrpSpPr>
                              <p:cNvPr id="227" name="Group 237"/>
                              <p:cNvGrpSpPr>
                                <a:grpSpLocks/>
                              </p:cNvGrpSpPr>
                              <p:nvPr/>
                            </p:nvGrpSpPr>
                            <p:grpSpPr bwMode="auto">
                              <a:xfrm>
                                <a:off x="4118" y="2301"/>
                                <a:ext cx="4" cy="13"/>
                                <a:chOff x="4118" y="2301"/>
                                <a:chExt cx="4" cy="13"/>
                              </a:xfrm>
                            </p:grpSpPr>
                            <p:sp>
                              <p:nvSpPr>
                                <p:cNvPr id="231" name="Rectangle 238"/>
                                <p:cNvSpPr>
                                  <a:spLocks noChangeArrowheads="1"/>
                                </p:cNvSpPr>
                                <p:nvPr/>
                              </p:nvSpPr>
                              <p:spPr bwMode="auto">
                                <a:xfrm>
                                  <a:off x="4118"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32" name="Rectangle 239"/>
                                <p:cNvSpPr>
                                  <a:spLocks noChangeArrowheads="1"/>
                                </p:cNvSpPr>
                                <p:nvPr/>
                              </p:nvSpPr>
                              <p:spPr bwMode="auto">
                                <a:xfrm>
                                  <a:off x="4121"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228" name="Group 240"/>
                              <p:cNvGrpSpPr>
                                <a:grpSpLocks/>
                              </p:cNvGrpSpPr>
                              <p:nvPr/>
                            </p:nvGrpSpPr>
                            <p:grpSpPr bwMode="auto">
                              <a:xfrm>
                                <a:off x="4124" y="2301"/>
                                <a:ext cx="5" cy="13"/>
                                <a:chOff x="4124" y="2301"/>
                                <a:chExt cx="5" cy="13"/>
                              </a:xfrm>
                            </p:grpSpPr>
                            <p:sp>
                              <p:nvSpPr>
                                <p:cNvPr id="229" name="Rectangle 241"/>
                                <p:cNvSpPr>
                                  <a:spLocks noChangeArrowheads="1"/>
                                </p:cNvSpPr>
                                <p:nvPr/>
                              </p:nvSpPr>
                              <p:spPr bwMode="auto">
                                <a:xfrm>
                                  <a:off x="4124"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30" name="Rectangle 242"/>
                                <p:cNvSpPr>
                                  <a:spLocks noChangeArrowheads="1"/>
                                </p:cNvSpPr>
                                <p:nvPr/>
                              </p:nvSpPr>
                              <p:spPr bwMode="auto">
                                <a:xfrm>
                                  <a:off x="4127"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nvGrpSpPr>
                            <p:cNvPr id="220" name="Group 243"/>
                            <p:cNvGrpSpPr>
                              <a:grpSpLocks/>
                            </p:cNvGrpSpPr>
                            <p:nvPr/>
                          </p:nvGrpSpPr>
                          <p:grpSpPr bwMode="auto">
                            <a:xfrm>
                              <a:off x="4130" y="2301"/>
                              <a:ext cx="11" cy="13"/>
                              <a:chOff x="4130" y="2301"/>
                              <a:chExt cx="11" cy="13"/>
                            </a:xfrm>
                          </p:grpSpPr>
                          <p:grpSp>
                            <p:nvGrpSpPr>
                              <p:cNvPr id="221" name="Group 244"/>
                              <p:cNvGrpSpPr>
                                <a:grpSpLocks/>
                              </p:cNvGrpSpPr>
                              <p:nvPr/>
                            </p:nvGrpSpPr>
                            <p:grpSpPr bwMode="auto">
                              <a:xfrm>
                                <a:off x="4130" y="2301"/>
                                <a:ext cx="5" cy="13"/>
                                <a:chOff x="4130" y="2301"/>
                                <a:chExt cx="5" cy="13"/>
                              </a:xfrm>
                            </p:grpSpPr>
                            <p:sp>
                              <p:nvSpPr>
                                <p:cNvPr id="225" name="Rectangle 245"/>
                                <p:cNvSpPr>
                                  <a:spLocks noChangeArrowheads="1"/>
                                </p:cNvSpPr>
                                <p:nvPr/>
                              </p:nvSpPr>
                              <p:spPr bwMode="auto">
                                <a:xfrm>
                                  <a:off x="4130"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26" name="Rectangle 246"/>
                                <p:cNvSpPr>
                                  <a:spLocks noChangeArrowheads="1"/>
                                </p:cNvSpPr>
                                <p:nvPr/>
                              </p:nvSpPr>
                              <p:spPr bwMode="auto">
                                <a:xfrm>
                                  <a:off x="4133"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222" name="Group 247"/>
                              <p:cNvGrpSpPr>
                                <a:grpSpLocks/>
                              </p:cNvGrpSpPr>
                              <p:nvPr/>
                            </p:nvGrpSpPr>
                            <p:grpSpPr bwMode="auto">
                              <a:xfrm>
                                <a:off x="4136" y="2301"/>
                                <a:ext cx="5" cy="13"/>
                                <a:chOff x="4136" y="2301"/>
                                <a:chExt cx="5" cy="13"/>
                              </a:xfrm>
                            </p:grpSpPr>
                            <p:sp>
                              <p:nvSpPr>
                                <p:cNvPr id="223" name="Rectangle 248"/>
                                <p:cNvSpPr>
                                  <a:spLocks noChangeArrowheads="1"/>
                                </p:cNvSpPr>
                                <p:nvPr/>
                              </p:nvSpPr>
                              <p:spPr bwMode="auto">
                                <a:xfrm>
                                  <a:off x="4136"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24" name="Rectangle 249"/>
                                <p:cNvSpPr>
                                  <a:spLocks noChangeArrowheads="1"/>
                                </p:cNvSpPr>
                                <p:nvPr/>
                              </p:nvSpPr>
                              <p:spPr bwMode="auto">
                                <a:xfrm>
                                  <a:off x="4140"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grpSp>
                        <p:nvGrpSpPr>
                          <p:cNvPr id="204" name="Group 250"/>
                          <p:cNvGrpSpPr>
                            <a:grpSpLocks/>
                          </p:cNvGrpSpPr>
                          <p:nvPr/>
                        </p:nvGrpSpPr>
                        <p:grpSpPr bwMode="auto">
                          <a:xfrm>
                            <a:off x="4143" y="2301"/>
                            <a:ext cx="23" cy="13"/>
                            <a:chOff x="4143" y="2301"/>
                            <a:chExt cx="23" cy="13"/>
                          </a:xfrm>
                        </p:grpSpPr>
                        <p:grpSp>
                          <p:nvGrpSpPr>
                            <p:cNvPr id="205" name="Group 251"/>
                            <p:cNvGrpSpPr>
                              <a:grpSpLocks/>
                            </p:cNvGrpSpPr>
                            <p:nvPr/>
                          </p:nvGrpSpPr>
                          <p:grpSpPr bwMode="auto">
                            <a:xfrm>
                              <a:off x="4143" y="2301"/>
                              <a:ext cx="11" cy="13"/>
                              <a:chOff x="4143" y="2301"/>
                              <a:chExt cx="11" cy="13"/>
                            </a:xfrm>
                          </p:grpSpPr>
                          <p:grpSp>
                            <p:nvGrpSpPr>
                              <p:cNvPr id="213" name="Group 252"/>
                              <p:cNvGrpSpPr>
                                <a:grpSpLocks/>
                              </p:cNvGrpSpPr>
                              <p:nvPr/>
                            </p:nvGrpSpPr>
                            <p:grpSpPr bwMode="auto">
                              <a:xfrm>
                                <a:off x="4143" y="2301"/>
                                <a:ext cx="5" cy="13"/>
                                <a:chOff x="4143" y="2301"/>
                                <a:chExt cx="5" cy="13"/>
                              </a:xfrm>
                            </p:grpSpPr>
                            <p:sp>
                              <p:nvSpPr>
                                <p:cNvPr id="217" name="Rectangle 253"/>
                                <p:cNvSpPr>
                                  <a:spLocks noChangeArrowheads="1"/>
                                </p:cNvSpPr>
                                <p:nvPr/>
                              </p:nvSpPr>
                              <p:spPr bwMode="auto">
                                <a:xfrm>
                                  <a:off x="4143"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18" name="Rectangle 254"/>
                                <p:cNvSpPr>
                                  <a:spLocks noChangeArrowheads="1"/>
                                </p:cNvSpPr>
                                <p:nvPr/>
                              </p:nvSpPr>
                              <p:spPr bwMode="auto">
                                <a:xfrm>
                                  <a:off x="4146"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214" name="Group 255"/>
                              <p:cNvGrpSpPr>
                                <a:grpSpLocks/>
                              </p:cNvGrpSpPr>
                              <p:nvPr/>
                            </p:nvGrpSpPr>
                            <p:grpSpPr bwMode="auto">
                              <a:xfrm>
                                <a:off x="4149" y="2301"/>
                                <a:ext cx="5" cy="13"/>
                                <a:chOff x="4149" y="2301"/>
                                <a:chExt cx="5" cy="13"/>
                              </a:xfrm>
                            </p:grpSpPr>
                            <p:sp>
                              <p:nvSpPr>
                                <p:cNvPr id="215" name="Rectangle 256"/>
                                <p:cNvSpPr>
                                  <a:spLocks noChangeArrowheads="1"/>
                                </p:cNvSpPr>
                                <p:nvPr/>
                              </p:nvSpPr>
                              <p:spPr bwMode="auto">
                                <a:xfrm>
                                  <a:off x="4149"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16" name="Rectangle 257"/>
                                <p:cNvSpPr>
                                  <a:spLocks noChangeArrowheads="1"/>
                                </p:cNvSpPr>
                                <p:nvPr/>
                              </p:nvSpPr>
                              <p:spPr bwMode="auto">
                                <a:xfrm>
                                  <a:off x="4152" y="2301"/>
                                  <a:ext cx="2"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nvGrpSpPr>
                            <p:cNvPr id="206" name="Group 258"/>
                            <p:cNvGrpSpPr>
                              <a:grpSpLocks/>
                            </p:cNvGrpSpPr>
                            <p:nvPr/>
                          </p:nvGrpSpPr>
                          <p:grpSpPr bwMode="auto">
                            <a:xfrm>
                              <a:off x="4156" y="2301"/>
                              <a:ext cx="10" cy="13"/>
                              <a:chOff x="4156" y="2301"/>
                              <a:chExt cx="10" cy="13"/>
                            </a:xfrm>
                          </p:grpSpPr>
                          <p:grpSp>
                            <p:nvGrpSpPr>
                              <p:cNvPr id="207" name="Group 259"/>
                              <p:cNvGrpSpPr>
                                <a:grpSpLocks/>
                              </p:cNvGrpSpPr>
                              <p:nvPr/>
                            </p:nvGrpSpPr>
                            <p:grpSpPr bwMode="auto">
                              <a:xfrm>
                                <a:off x="4156" y="2301"/>
                                <a:ext cx="4" cy="13"/>
                                <a:chOff x="4156" y="2301"/>
                                <a:chExt cx="4" cy="13"/>
                              </a:xfrm>
                            </p:grpSpPr>
                            <p:sp>
                              <p:nvSpPr>
                                <p:cNvPr id="211" name="Rectangle 260"/>
                                <p:cNvSpPr>
                                  <a:spLocks noChangeArrowheads="1"/>
                                </p:cNvSpPr>
                                <p:nvPr/>
                              </p:nvSpPr>
                              <p:spPr bwMode="auto">
                                <a:xfrm>
                                  <a:off x="4156"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12" name="Rectangle 261"/>
                                <p:cNvSpPr>
                                  <a:spLocks noChangeArrowheads="1"/>
                                </p:cNvSpPr>
                                <p:nvPr/>
                              </p:nvSpPr>
                              <p:spPr bwMode="auto">
                                <a:xfrm>
                                  <a:off x="4159"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208" name="Group 262"/>
                              <p:cNvGrpSpPr>
                                <a:grpSpLocks/>
                              </p:cNvGrpSpPr>
                              <p:nvPr/>
                            </p:nvGrpSpPr>
                            <p:grpSpPr bwMode="auto">
                              <a:xfrm>
                                <a:off x="4162" y="2301"/>
                                <a:ext cx="4" cy="13"/>
                                <a:chOff x="4162" y="2301"/>
                                <a:chExt cx="4" cy="13"/>
                              </a:xfrm>
                            </p:grpSpPr>
                            <p:sp>
                              <p:nvSpPr>
                                <p:cNvPr id="209" name="Rectangle 263"/>
                                <p:cNvSpPr>
                                  <a:spLocks noChangeArrowheads="1"/>
                                </p:cNvSpPr>
                                <p:nvPr/>
                              </p:nvSpPr>
                              <p:spPr bwMode="auto">
                                <a:xfrm>
                                  <a:off x="4162"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10" name="Rectangle 264"/>
                                <p:cNvSpPr>
                                  <a:spLocks noChangeArrowheads="1"/>
                                </p:cNvSpPr>
                                <p:nvPr/>
                              </p:nvSpPr>
                              <p:spPr bwMode="auto">
                                <a:xfrm>
                                  <a:off x="4165" y="2301"/>
                                  <a:ext cx="1" cy="1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grpSp>
                  </p:grpSp>
                </p:grpSp>
              </p:grpSp>
              <p:grpSp>
                <p:nvGrpSpPr>
                  <p:cNvPr id="192" name="Group 265"/>
                  <p:cNvGrpSpPr>
                    <a:grpSpLocks/>
                  </p:cNvGrpSpPr>
                  <p:nvPr/>
                </p:nvGrpSpPr>
                <p:grpSpPr bwMode="auto">
                  <a:xfrm>
                    <a:off x="3964" y="2261"/>
                    <a:ext cx="202" cy="31"/>
                    <a:chOff x="3964" y="2261"/>
                    <a:chExt cx="202" cy="31"/>
                  </a:xfrm>
                </p:grpSpPr>
                <p:sp>
                  <p:nvSpPr>
                    <p:cNvPr id="193" name="Rectangle 266"/>
                    <p:cNvSpPr>
                      <a:spLocks noChangeArrowheads="1"/>
                    </p:cNvSpPr>
                    <p:nvPr/>
                  </p:nvSpPr>
                  <p:spPr bwMode="auto">
                    <a:xfrm>
                      <a:off x="3964" y="2261"/>
                      <a:ext cx="45" cy="31"/>
                    </a:xfrm>
                    <a:prstGeom prst="rect">
                      <a:avLst/>
                    </a:prstGeom>
                    <a:solidFill>
                      <a:srgbClr val="C0C0C0"/>
                    </a:solidFill>
                    <a:ln w="1588">
                      <a:solidFill>
                        <a:srgbClr val="00000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94" name="Rectangle 267"/>
                    <p:cNvSpPr>
                      <a:spLocks noChangeArrowheads="1"/>
                    </p:cNvSpPr>
                    <p:nvPr/>
                  </p:nvSpPr>
                  <p:spPr bwMode="auto">
                    <a:xfrm>
                      <a:off x="4008" y="2261"/>
                      <a:ext cx="62" cy="31"/>
                    </a:xfrm>
                    <a:prstGeom prst="rect">
                      <a:avLst/>
                    </a:prstGeom>
                    <a:solidFill>
                      <a:srgbClr val="C0C0C0"/>
                    </a:solidFill>
                    <a:ln w="1588">
                      <a:solidFill>
                        <a:srgbClr val="00000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95" name="Rectangle 268"/>
                    <p:cNvSpPr>
                      <a:spLocks noChangeArrowheads="1"/>
                    </p:cNvSpPr>
                    <p:nvPr/>
                  </p:nvSpPr>
                  <p:spPr bwMode="auto">
                    <a:xfrm>
                      <a:off x="4069" y="2261"/>
                      <a:ext cx="68" cy="31"/>
                    </a:xfrm>
                    <a:prstGeom prst="rect">
                      <a:avLst/>
                    </a:prstGeom>
                    <a:solidFill>
                      <a:srgbClr val="C0C0C0"/>
                    </a:solidFill>
                    <a:ln w="1588">
                      <a:solidFill>
                        <a:srgbClr val="00000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96" name="Rectangle 269"/>
                    <p:cNvSpPr>
                      <a:spLocks noChangeArrowheads="1"/>
                    </p:cNvSpPr>
                    <p:nvPr/>
                  </p:nvSpPr>
                  <p:spPr bwMode="auto">
                    <a:xfrm>
                      <a:off x="4136" y="2261"/>
                      <a:ext cx="30" cy="31"/>
                    </a:xfrm>
                    <a:prstGeom prst="rect">
                      <a:avLst/>
                    </a:prstGeom>
                    <a:solidFill>
                      <a:srgbClr val="C0C0C0"/>
                    </a:solidFill>
                    <a:ln w="1588">
                      <a:solidFill>
                        <a:srgbClr val="00000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nvGrpSpPr>
                <p:cNvPr id="146" name="Group 270"/>
                <p:cNvGrpSpPr>
                  <a:grpSpLocks/>
                </p:cNvGrpSpPr>
                <p:nvPr/>
              </p:nvGrpSpPr>
              <p:grpSpPr bwMode="auto">
                <a:xfrm>
                  <a:off x="4139" y="2264"/>
                  <a:ext cx="21" cy="16"/>
                  <a:chOff x="4139" y="2264"/>
                  <a:chExt cx="21" cy="16"/>
                </a:xfrm>
              </p:grpSpPr>
              <p:sp>
                <p:nvSpPr>
                  <p:cNvPr id="186" name="Rectangle 271"/>
                  <p:cNvSpPr>
                    <a:spLocks noChangeArrowheads="1"/>
                  </p:cNvSpPr>
                  <p:nvPr/>
                </p:nvSpPr>
                <p:spPr bwMode="auto">
                  <a:xfrm>
                    <a:off x="4148" y="2264"/>
                    <a:ext cx="12" cy="16"/>
                  </a:xfrm>
                  <a:prstGeom prst="rect">
                    <a:avLst/>
                  </a:prstGeom>
                  <a:solidFill>
                    <a:srgbClr val="000000"/>
                  </a:solidFill>
                  <a:ln w="1588">
                    <a:solidFill>
                      <a:srgbClr val="00000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87" name="Rectangle 272"/>
                  <p:cNvSpPr>
                    <a:spLocks noChangeArrowheads="1"/>
                  </p:cNvSpPr>
                  <p:nvPr/>
                </p:nvSpPr>
                <p:spPr bwMode="auto">
                  <a:xfrm>
                    <a:off x="4149" y="2269"/>
                    <a:ext cx="10" cy="3"/>
                  </a:xfrm>
                  <a:prstGeom prst="rect">
                    <a:avLst/>
                  </a:prstGeom>
                  <a:solidFill>
                    <a:srgbClr val="C0C0C0"/>
                  </a:solidFill>
                  <a:ln w="1588">
                    <a:solidFill>
                      <a:srgbClr val="00000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nvGrpSpPr>
                  <p:cNvPr id="188" name="Group 273"/>
                  <p:cNvGrpSpPr>
                    <a:grpSpLocks/>
                  </p:cNvGrpSpPr>
                  <p:nvPr/>
                </p:nvGrpSpPr>
                <p:grpSpPr bwMode="auto">
                  <a:xfrm>
                    <a:off x="4139" y="2266"/>
                    <a:ext cx="5" cy="10"/>
                    <a:chOff x="4139" y="2266"/>
                    <a:chExt cx="5" cy="10"/>
                  </a:xfrm>
                </p:grpSpPr>
                <p:sp>
                  <p:nvSpPr>
                    <p:cNvPr id="189" name="Rectangle 274"/>
                    <p:cNvSpPr>
                      <a:spLocks noChangeArrowheads="1"/>
                    </p:cNvSpPr>
                    <p:nvPr/>
                  </p:nvSpPr>
                  <p:spPr bwMode="auto">
                    <a:xfrm>
                      <a:off x="4139" y="2266"/>
                      <a:ext cx="5" cy="2"/>
                    </a:xfrm>
                    <a:prstGeom prst="rect">
                      <a:avLst/>
                    </a:prstGeom>
                    <a:solidFill>
                      <a:srgbClr val="C0C0C0"/>
                    </a:solidFill>
                    <a:ln w="1588">
                      <a:solidFill>
                        <a:srgbClr val="00000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90" name="Rectangle 275"/>
                    <p:cNvSpPr>
                      <a:spLocks noChangeArrowheads="1"/>
                    </p:cNvSpPr>
                    <p:nvPr/>
                  </p:nvSpPr>
                  <p:spPr bwMode="auto">
                    <a:xfrm>
                      <a:off x="4139" y="2274"/>
                      <a:ext cx="5" cy="2"/>
                    </a:xfrm>
                    <a:prstGeom prst="rect">
                      <a:avLst/>
                    </a:prstGeom>
                    <a:solidFill>
                      <a:srgbClr val="C0C0C0"/>
                    </a:solidFill>
                    <a:ln w="1588">
                      <a:solidFill>
                        <a:srgbClr val="00000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nvGrpSpPr>
                <p:cNvPr id="147" name="Group 276"/>
                <p:cNvGrpSpPr>
                  <a:grpSpLocks/>
                </p:cNvGrpSpPr>
                <p:nvPr/>
              </p:nvGrpSpPr>
              <p:grpSpPr bwMode="auto">
                <a:xfrm>
                  <a:off x="4010" y="2265"/>
                  <a:ext cx="56" cy="21"/>
                  <a:chOff x="4010" y="2265"/>
                  <a:chExt cx="56" cy="21"/>
                </a:xfrm>
              </p:grpSpPr>
              <p:grpSp>
                <p:nvGrpSpPr>
                  <p:cNvPr id="180" name="Group 277"/>
                  <p:cNvGrpSpPr>
                    <a:grpSpLocks/>
                  </p:cNvGrpSpPr>
                  <p:nvPr/>
                </p:nvGrpSpPr>
                <p:grpSpPr bwMode="auto">
                  <a:xfrm>
                    <a:off x="4012" y="2265"/>
                    <a:ext cx="54" cy="12"/>
                    <a:chOff x="4012" y="2265"/>
                    <a:chExt cx="54" cy="12"/>
                  </a:xfrm>
                </p:grpSpPr>
                <p:sp>
                  <p:nvSpPr>
                    <p:cNvPr id="183" name="Rectangle 278"/>
                    <p:cNvSpPr>
                      <a:spLocks noChangeArrowheads="1"/>
                    </p:cNvSpPr>
                    <p:nvPr/>
                  </p:nvSpPr>
                  <p:spPr bwMode="auto">
                    <a:xfrm>
                      <a:off x="4028" y="2265"/>
                      <a:ext cx="22" cy="12"/>
                    </a:xfrm>
                    <a:prstGeom prst="rect">
                      <a:avLst/>
                    </a:prstGeom>
                    <a:solidFill>
                      <a:srgbClr val="808080"/>
                    </a:solidFill>
                    <a:ln w="1588">
                      <a:solidFill>
                        <a:srgbClr val="00000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84" name="Rectangle 279"/>
                    <p:cNvSpPr>
                      <a:spLocks noChangeArrowheads="1"/>
                    </p:cNvSpPr>
                    <p:nvPr/>
                  </p:nvSpPr>
                  <p:spPr bwMode="auto">
                    <a:xfrm>
                      <a:off x="4028" y="2270"/>
                      <a:ext cx="22" cy="7"/>
                    </a:xfrm>
                    <a:prstGeom prst="rect">
                      <a:avLst/>
                    </a:prstGeom>
                    <a:solidFill>
                      <a:srgbClr val="000000"/>
                    </a:solidFill>
                    <a:ln w="1588">
                      <a:solidFill>
                        <a:srgbClr val="00000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85" name="Rectangle 280"/>
                    <p:cNvSpPr>
                      <a:spLocks noChangeArrowheads="1"/>
                    </p:cNvSpPr>
                    <p:nvPr/>
                  </p:nvSpPr>
                  <p:spPr bwMode="auto">
                    <a:xfrm>
                      <a:off x="4012" y="2271"/>
                      <a:ext cx="54" cy="3"/>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sp>
                <p:nvSpPr>
                  <p:cNvPr id="181" name="Rectangle 281"/>
                  <p:cNvSpPr>
                    <a:spLocks noChangeArrowheads="1"/>
                  </p:cNvSpPr>
                  <p:nvPr/>
                </p:nvSpPr>
                <p:spPr bwMode="auto">
                  <a:xfrm>
                    <a:off x="4010" y="2266"/>
                    <a:ext cx="6" cy="2"/>
                  </a:xfrm>
                  <a:prstGeom prst="rect">
                    <a:avLst/>
                  </a:prstGeom>
                  <a:solidFill>
                    <a:srgbClr val="008000"/>
                  </a:solidFill>
                  <a:ln w="1588">
                    <a:solidFill>
                      <a:srgbClr val="00000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82" name="Rectangle 282"/>
                  <p:cNvSpPr>
                    <a:spLocks noChangeArrowheads="1"/>
                  </p:cNvSpPr>
                  <p:nvPr/>
                </p:nvSpPr>
                <p:spPr bwMode="auto">
                  <a:xfrm>
                    <a:off x="4055" y="2280"/>
                    <a:ext cx="8" cy="6"/>
                  </a:xfrm>
                  <a:prstGeom prst="rect">
                    <a:avLst/>
                  </a:prstGeom>
                  <a:solidFill>
                    <a:srgbClr val="000000"/>
                  </a:solidFill>
                  <a:ln w="1588">
                    <a:solidFill>
                      <a:srgbClr val="00000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148" name="Group 283"/>
                <p:cNvGrpSpPr>
                  <a:grpSpLocks/>
                </p:cNvGrpSpPr>
                <p:nvPr/>
              </p:nvGrpSpPr>
              <p:grpSpPr bwMode="auto">
                <a:xfrm>
                  <a:off x="3968" y="2284"/>
                  <a:ext cx="37" cy="6"/>
                  <a:chOff x="3968" y="2284"/>
                  <a:chExt cx="37" cy="6"/>
                </a:xfrm>
              </p:grpSpPr>
              <p:grpSp>
                <p:nvGrpSpPr>
                  <p:cNvPr id="150" name="Group 284"/>
                  <p:cNvGrpSpPr>
                    <a:grpSpLocks/>
                  </p:cNvGrpSpPr>
                  <p:nvPr/>
                </p:nvGrpSpPr>
                <p:grpSpPr bwMode="auto">
                  <a:xfrm>
                    <a:off x="3968" y="2284"/>
                    <a:ext cx="18" cy="6"/>
                    <a:chOff x="3968" y="2284"/>
                    <a:chExt cx="18" cy="6"/>
                  </a:xfrm>
                </p:grpSpPr>
                <p:grpSp>
                  <p:nvGrpSpPr>
                    <p:cNvPr id="166" name="Group 285"/>
                    <p:cNvGrpSpPr>
                      <a:grpSpLocks/>
                    </p:cNvGrpSpPr>
                    <p:nvPr/>
                  </p:nvGrpSpPr>
                  <p:grpSpPr bwMode="auto">
                    <a:xfrm>
                      <a:off x="3968" y="2284"/>
                      <a:ext cx="8" cy="6"/>
                      <a:chOff x="3968" y="2284"/>
                      <a:chExt cx="8" cy="6"/>
                    </a:xfrm>
                  </p:grpSpPr>
                  <p:grpSp>
                    <p:nvGrpSpPr>
                      <p:cNvPr id="174" name="Group 286"/>
                      <p:cNvGrpSpPr>
                        <a:grpSpLocks/>
                      </p:cNvGrpSpPr>
                      <p:nvPr/>
                    </p:nvGrpSpPr>
                    <p:grpSpPr bwMode="auto">
                      <a:xfrm>
                        <a:off x="3968" y="2284"/>
                        <a:ext cx="3" cy="6"/>
                        <a:chOff x="3968" y="2284"/>
                        <a:chExt cx="3" cy="6"/>
                      </a:xfrm>
                    </p:grpSpPr>
                    <p:sp>
                      <p:nvSpPr>
                        <p:cNvPr id="178" name="Rectangle 287"/>
                        <p:cNvSpPr>
                          <a:spLocks noChangeArrowheads="1"/>
                        </p:cNvSpPr>
                        <p:nvPr/>
                      </p:nvSpPr>
                      <p:spPr bwMode="auto">
                        <a:xfrm>
                          <a:off x="3968" y="2284"/>
                          <a:ext cx="1" cy="6"/>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79" name="Rectangle 288"/>
                        <p:cNvSpPr>
                          <a:spLocks noChangeArrowheads="1"/>
                        </p:cNvSpPr>
                        <p:nvPr/>
                      </p:nvSpPr>
                      <p:spPr bwMode="auto">
                        <a:xfrm>
                          <a:off x="3970" y="2284"/>
                          <a:ext cx="1" cy="6"/>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175" name="Group 289"/>
                      <p:cNvGrpSpPr>
                        <a:grpSpLocks/>
                      </p:cNvGrpSpPr>
                      <p:nvPr/>
                    </p:nvGrpSpPr>
                    <p:grpSpPr bwMode="auto">
                      <a:xfrm>
                        <a:off x="3973" y="2284"/>
                        <a:ext cx="3" cy="6"/>
                        <a:chOff x="3973" y="2284"/>
                        <a:chExt cx="3" cy="6"/>
                      </a:xfrm>
                    </p:grpSpPr>
                    <p:sp>
                      <p:nvSpPr>
                        <p:cNvPr id="176" name="Rectangle 290"/>
                        <p:cNvSpPr>
                          <a:spLocks noChangeArrowheads="1"/>
                        </p:cNvSpPr>
                        <p:nvPr/>
                      </p:nvSpPr>
                      <p:spPr bwMode="auto">
                        <a:xfrm>
                          <a:off x="3973" y="2284"/>
                          <a:ext cx="1" cy="6"/>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77" name="Rectangle 291"/>
                        <p:cNvSpPr>
                          <a:spLocks noChangeArrowheads="1"/>
                        </p:cNvSpPr>
                        <p:nvPr/>
                      </p:nvSpPr>
                      <p:spPr bwMode="auto">
                        <a:xfrm>
                          <a:off x="3975" y="2284"/>
                          <a:ext cx="1" cy="6"/>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nvGrpSpPr>
                    <p:cNvPr id="167" name="Group 292"/>
                    <p:cNvGrpSpPr>
                      <a:grpSpLocks/>
                    </p:cNvGrpSpPr>
                    <p:nvPr/>
                  </p:nvGrpSpPr>
                  <p:grpSpPr bwMode="auto">
                    <a:xfrm>
                      <a:off x="3978" y="2284"/>
                      <a:ext cx="8" cy="6"/>
                      <a:chOff x="3978" y="2284"/>
                      <a:chExt cx="8" cy="6"/>
                    </a:xfrm>
                  </p:grpSpPr>
                  <p:grpSp>
                    <p:nvGrpSpPr>
                      <p:cNvPr id="168" name="Group 293"/>
                      <p:cNvGrpSpPr>
                        <a:grpSpLocks/>
                      </p:cNvGrpSpPr>
                      <p:nvPr/>
                    </p:nvGrpSpPr>
                    <p:grpSpPr bwMode="auto">
                      <a:xfrm>
                        <a:off x="3978" y="2284"/>
                        <a:ext cx="3" cy="6"/>
                        <a:chOff x="3978" y="2284"/>
                        <a:chExt cx="3" cy="6"/>
                      </a:xfrm>
                    </p:grpSpPr>
                    <p:sp>
                      <p:nvSpPr>
                        <p:cNvPr id="172" name="Rectangle 294"/>
                        <p:cNvSpPr>
                          <a:spLocks noChangeArrowheads="1"/>
                        </p:cNvSpPr>
                        <p:nvPr/>
                      </p:nvSpPr>
                      <p:spPr bwMode="auto">
                        <a:xfrm>
                          <a:off x="3978" y="2284"/>
                          <a:ext cx="1" cy="6"/>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73" name="Rectangle 295"/>
                        <p:cNvSpPr>
                          <a:spLocks noChangeArrowheads="1"/>
                        </p:cNvSpPr>
                        <p:nvPr/>
                      </p:nvSpPr>
                      <p:spPr bwMode="auto">
                        <a:xfrm>
                          <a:off x="3980" y="2284"/>
                          <a:ext cx="1" cy="6"/>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169" name="Group 296"/>
                      <p:cNvGrpSpPr>
                        <a:grpSpLocks/>
                      </p:cNvGrpSpPr>
                      <p:nvPr/>
                    </p:nvGrpSpPr>
                    <p:grpSpPr bwMode="auto">
                      <a:xfrm>
                        <a:off x="3982" y="2284"/>
                        <a:ext cx="4" cy="6"/>
                        <a:chOff x="3982" y="2284"/>
                        <a:chExt cx="4" cy="6"/>
                      </a:xfrm>
                    </p:grpSpPr>
                    <p:sp>
                      <p:nvSpPr>
                        <p:cNvPr id="170" name="Rectangle 297"/>
                        <p:cNvSpPr>
                          <a:spLocks noChangeArrowheads="1"/>
                        </p:cNvSpPr>
                        <p:nvPr/>
                      </p:nvSpPr>
                      <p:spPr bwMode="auto">
                        <a:xfrm>
                          <a:off x="3982" y="2284"/>
                          <a:ext cx="2" cy="6"/>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71" name="Rectangle 298"/>
                        <p:cNvSpPr>
                          <a:spLocks noChangeArrowheads="1"/>
                        </p:cNvSpPr>
                        <p:nvPr/>
                      </p:nvSpPr>
                      <p:spPr bwMode="auto">
                        <a:xfrm>
                          <a:off x="3985" y="2284"/>
                          <a:ext cx="1" cy="6"/>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grpSp>
                <p:nvGrpSpPr>
                  <p:cNvPr id="151" name="Group 299"/>
                  <p:cNvGrpSpPr>
                    <a:grpSpLocks/>
                  </p:cNvGrpSpPr>
                  <p:nvPr/>
                </p:nvGrpSpPr>
                <p:grpSpPr bwMode="auto">
                  <a:xfrm>
                    <a:off x="3987" y="2284"/>
                    <a:ext cx="18" cy="6"/>
                    <a:chOff x="3987" y="2284"/>
                    <a:chExt cx="18" cy="6"/>
                  </a:xfrm>
                </p:grpSpPr>
                <p:grpSp>
                  <p:nvGrpSpPr>
                    <p:cNvPr id="152" name="Group 300"/>
                    <p:cNvGrpSpPr>
                      <a:grpSpLocks/>
                    </p:cNvGrpSpPr>
                    <p:nvPr/>
                  </p:nvGrpSpPr>
                  <p:grpSpPr bwMode="auto">
                    <a:xfrm>
                      <a:off x="3987" y="2284"/>
                      <a:ext cx="8" cy="6"/>
                      <a:chOff x="3987" y="2284"/>
                      <a:chExt cx="8" cy="6"/>
                    </a:xfrm>
                  </p:grpSpPr>
                  <p:grpSp>
                    <p:nvGrpSpPr>
                      <p:cNvPr id="160" name="Group 301"/>
                      <p:cNvGrpSpPr>
                        <a:grpSpLocks/>
                      </p:cNvGrpSpPr>
                      <p:nvPr/>
                    </p:nvGrpSpPr>
                    <p:grpSpPr bwMode="auto">
                      <a:xfrm>
                        <a:off x="3987" y="2284"/>
                        <a:ext cx="3" cy="6"/>
                        <a:chOff x="3987" y="2284"/>
                        <a:chExt cx="3" cy="6"/>
                      </a:xfrm>
                    </p:grpSpPr>
                    <p:sp>
                      <p:nvSpPr>
                        <p:cNvPr id="164" name="Rectangle 302"/>
                        <p:cNvSpPr>
                          <a:spLocks noChangeArrowheads="1"/>
                        </p:cNvSpPr>
                        <p:nvPr/>
                      </p:nvSpPr>
                      <p:spPr bwMode="auto">
                        <a:xfrm>
                          <a:off x="3987" y="2284"/>
                          <a:ext cx="1" cy="6"/>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65" name="Rectangle 303"/>
                        <p:cNvSpPr>
                          <a:spLocks noChangeArrowheads="1"/>
                        </p:cNvSpPr>
                        <p:nvPr/>
                      </p:nvSpPr>
                      <p:spPr bwMode="auto">
                        <a:xfrm>
                          <a:off x="3989" y="2284"/>
                          <a:ext cx="1" cy="6"/>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161" name="Group 304"/>
                      <p:cNvGrpSpPr>
                        <a:grpSpLocks/>
                      </p:cNvGrpSpPr>
                      <p:nvPr/>
                    </p:nvGrpSpPr>
                    <p:grpSpPr bwMode="auto">
                      <a:xfrm>
                        <a:off x="3992" y="2284"/>
                        <a:ext cx="3" cy="6"/>
                        <a:chOff x="3992" y="2284"/>
                        <a:chExt cx="3" cy="6"/>
                      </a:xfrm>
                    </p:grpSpPr>
                    <p:sp>
                      <p:nvSpPr>
                        <p:cNvPr id="162" name="Rectangle 305"/>
                        <p:cNvSpPr>
                          <a:spLocks noChangeArrowheads="1"/>
                        </p:cNvSpPr>
                        <p:nvPr/>
                      </p:nvSpPr>
                      <p:spPr bwMode="auto">
                        <a:xfrm>
                          <a:off x="3992" y="2284"/>
                          <a:ext cx="1" cy="6"/>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63" name="Rectangle 306"/>
                        <p:cNvSpPr>
                          <a:spLocks noChangeArrowheads="1"/>
                        </p:cNvSpPr>
                        <p:nvPr/>
                      </p:nvSpPr>
                      <p:spPr bwMode="auto">
                        <a:xfrm>
                          <a:off x="3994" y="2284"/>
                          <a:ext cx="1" cy="6"/>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nvGrpSpPr>
                    <p:cNvPr id="153" name="Group 307"/>
                    <p:cNvGrpSpPr>
                      <a:grpSpLocks/>
                    </p:cNvGrpSpPr>
                    <p:nvPr/>
                  </p:nvGrpSpPr>
                  <p:grpSpPr bwMode="auto">
                    <a:xfrm>
                      <a:off x="3997" y="2284"/>
                      <a:ext cx="8" cy="6"/>
                      <a:chOff x="3997" y="2284"/>
                      <a:chExt cx="8" cy="6"/>
                    </a:xfrm>
                  </p:grpSpPr>
                  <p:grpSp>
                    <p:nvGrpSpPr>
                      <p:cNvPr id="154" name="Group 308"/>
                      <p:cNvGrpSpPr>
                        <a:grpSpLocks/>
                      </p:cNvGrpSpPr>
                      <p:nvPr/>
                    </p:nvGrpSpPr>
                    <p:grpSpPr bwMode="auto">
                      <a:xfrm>
                        <a:off x="3997" y="2284"/>
                        <a:ext cx="3" cy="6"/>
                        <a:chOff x="3997" y="2284"/>
                        <a:chExt cx="3" cy="6"/>
                      </a:xfrm>
                    </p:grpSpPr>
                    <p:sp>
                      <p:nvSpPr>
                        <p:cNvPr id="158" name="Rectangle 309"/>
                        <p:cNvSpPr>
                          <a:spLocks noChangeArrowheads="1"/>
                        </p:cNvSpPr>
                        <p:nvPr/>
                      </p:nvSpPr>
                      <p:spPr bwMode="auto">
                        <a:xfrm>
                          <a:off x="3997" y="2284"/>
                          <a:ext cx="1" cy="6"/>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59" name="Rectangle 310"/>
                        <p:cNvSpPr>
                          <a:spLocks noChangeArrowheads="1"/>
                        </p:cNvSpPr>
                        <p:nvPr/>
                      </p:nvSpPr>
                      <p:spPr bwMode="auto">
                        <a:xfrm>
                          <a:off x="3999" y="2284"/>
                          <a:ext cx="1" cy="6"/>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155" name="Group 311"/>
                      <p:cNvGrpSpPr>
                        <a:grpSpLocks/>
                      </p:cNvGrpSpPr>
                      <p:nvPr/>
                    </p:nvGrpSpPr>
                    <p:grpSpPr bwMode="auto">
                      <a:xfrm>
                        <a:off x="4001" y="2284"/>
                        <a:ext cx="4" cy="6"/>
                        <a:chOff x="4001" y="2284"/>
                        <a:chExt cx="4" cy="6"/>
                      </a:xfrm>
                    </p:grpSpPr>
                    <p:sp>
                      <p:nvSpPr>
                        <p:cNvPr id="156" name="Rectangle 312"/>
                        <p:cNvSpPr>
                          <a:spLocks noChangeArrowheads="1"/>
                        </p:cNvSpPr>
                        <p:nvPr/>
                      </p:nvSpPr>
                      <p:spPr bwMode="auto">
                        <a:xfrm>
                          <a:off x="4001" y="2284"/>
                          <a:ext cx="1" cy="6"/>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57" name="Rectangle 313"/>
                        <p:cNvSpPr>
                          <a:spLocks noChangeArrowheads="1"/>
                        </p:cNvSpPr>
                        <p:nvPr/>
                      </p:nvSpPr>
                      <p:spPr bwMode="auto">
                        <a:xfrm>
                          <a:off x="4004" y="2284"/>
                          <a:ext cx="1" cy="6"/>
                        </a:xfrm>
                        <a:prstGeom prst="rect">
                          <a:avLst/>
                        </a:prstGeom>
                        <a:solidFill>
                          <a:srgbClr val="000000"/>
                        </a:solid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grpSp>
            <p:sp>
              <p:nvSpPr>
                <p:cNvPr id="149" name="Freeform 314"/>
                <p:cNvSpPr>
                  <a:spLocks/>
                </p:cNvSpPr>
                <p:nvPr/>
              </p:nvSpPr>
              <p:spPr bwMode="auto">
                <a:xfrm>
                  <a:off x="3965" y="2278"/>
                  <a:ext cx="201" cy="5"/>
                </a:xfrm>
                <a:custGeom>
                  <a:avLst/>
                  <a:gdLst/>
                  <a:ahLst/>
                  <a:cxnLst>
                    <a:cxn ang="0">
                      <a:pos x="0" y="31"/>
                    </a:cxn>
                    <a:cxn ang="0">
                      <a:pos x="706" y="31"/>
                    </a:cxn>
                    <a:cxn ang="0">
                      <a:pos x="706" y="0"/>
                    </a:cxn>
                    <a:cxn ang="0">
                      <a:pos x="817" y="0"/>
                    </a:cxn>
                    <a:cxn ang="0">
                      <a:pos x="817" y="42"/>
                    </a:cxn>
                    <a:cxn ang="0">
                      <a:pos x="1607" y="42"/>
                    </a:cxn>
                  </a:cxnLst>
                  <a:rect l="0" t="0" r="r" b="b"/>
                  <a:pathLst>
                    <a:path w="1607" h="42">
                      <a:moveTo>
                        <a:pt x="0" y="31"/>
                      </a:moveTo>
                      <a:lnTo>
                        <a:pt x="706" y="31"/>
                      </a:lnTo>
                      <a:lnTo>
                        <a:pt x="706" y="0"/>
                      </a:lnTo>
                      <a:lnTo>
                        <a:pt x="817" y="0"/>
                      </a:lnTo>
                      <a:lnTo>
                        <a:pt x="817" y="42"/>
                      </a:lnTo>
                      <a:lnTo>
                        <a:pt x="1607" y="42"/>
                      </a:lnTo>
                    </a:path>
                  </a:pathLst>
                </a:custGeom>
                <a:noFill/>
                <a:ln w="1588">
                  <a:solidFill>
                    <a:srgbClr val="00000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94" name="Group 315"/>
              <p:cNvGrpSpPr>
                <a:grpSpLocks/>
              </p:cNvGrpSpPr>
              <p:nvPr/>
            </p:nvGrpSpPr>
            <p:grpSpPr bwMode="auto">
              <a:xfrm>
                <a:off x="3894" y="2312"/>
                <a:ext cx="334" cy="43"/>
                <a:chOff x="3894" y="2312"/>
                <a:chExt cx="334" cy="43"/>
              </a:xfrm>
            </p:grpSpPr>
            <p:grpSp>
              <p:nvGrpSpPr>
                <p:cNvPr id="106" name="Group 316"/>
                <p:cNvGrpSpPr>
                  <a:grpSpLocks/>
                </p:cNvGrpSpPr>
                <p:nvPr/>
              </p:nvGrpSpPr>
              <p:grpSpPr bwMode="auto">
                <a:xfrm>
                  <a:off x="3894" y="2312"/>
                  <a:ext cx="334" cy="43"/>
                  <a:chOff x="3894" y="2312"/>
                  <a:chExt cx="334" cy="43"/>
                </a:xfrm>
              </p:grpSpPr>
              <p:sp>
                <p:nvSpPr>
                  <p:cNvPr id="142" name="Rectangle 317"/>
                  <p:cNvSpPr>
                    <a:spLocks noChangeArrowheads="1"/>
                  </p:cNvSpPr>
                  <p:nvPr/>
                </p:nvSpPr>
                <p:spPr bwMode="auto">
                  <a:xfrm>
                    <a:off x="3894" y="2346"/>
                    <a:ext cx="334" cy="9"/>
                  </a:xfrm>
                  <a:prstGeom prst="rect">
                    <a:avLst/>
                  </a:prstGeom>
                  <a:solidFill>
                    <a:srgbClr val="C0C0C0"/>
                  </a:solidFill>
                  <a:ln w="1588">
                    <a:solidFill>
                      <a:srgbClr val="00000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43" name="Freeform 318"/>
                  <p:cNvSpPr>
                    <a:spLocks/>
                  </p:cNvSpPr>
                  <p:nvPr/>
                </p:nvSpPr>
                <p:spPr bwMode="auto">
                  <a:xfrm>
                    <a:off x="3894" y="2312"/>
                    <a:ext cx="333" cy="34"/>
                  </a:xfrm>
                  <a:custGeom>
                    <a:avLst/>
                    <a:gdLst/>
                    <a:ahLst/>
                    <a:cxnLst>
                      <a:cxn ang="0">
                        <a:pos x="0" y="312"/>
                      </a:cxn>
                      <a:cxn ang="0">
                        <a:pos x="2663" y="312"/>
                      </a:cxn>
                      <a:cxn ang="0">
                        <a:pos x="2509" y="2"/>
                      </a:cxn>
                      <a:cxn ang="0">
                        <a:pos x="193" y="0"/>
                      </a:cxn>
                      <a:cxn ang="0">
                        <a:pos x="0" y="312"/>
                      </a:cxn>
                    </a:cxnLst>
                    <a:rect l="0" t="0" r="r" b="b"/>
                    <a:pathLst>
                      <a:path w="2663" h="312">
                        <a:moveTo>
                          <a:pt x="0" y="312"/>
                        </a:moveTo>
                        <a:lnTo>
                          <a:pt x="2663" y="312"/>
                        </a:lnTo>
                        <a:lnTo>
                          <a:pt x="2509" y="2"/>
                        </a:lnTo>
                        <a:lnTo>
                          <a:pt x="193" y="0"/>
                        </a:lnTo>
                        <a:lnTo>
                          <a:pt x="0" y="312"/>
                        </a:lnTo>
                        <a:close/>
                      </a:path>
                    </a:pathLst>
                  </a:custGeom>
                  <a:solidFill>
                    <a:srgbClr val="C0C0C0"/>
                  </a:solidFill>
                  <a:ln w="1588">
                    <a:solidFill>
                      <a:srgbClr val="00000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44" name="Freeform 319"/>
                  <p:cNvSpPr>
                    <a:spLocks/>
                  </p:cNvSpPr>
                  <p:nvPr/>
                </p:nvSpPr>
                <p:spPr bwMode="auto">
                  <a:xfrm>
                    <a:off x="3904" y="2316"/>
                    <a:ext cx="312" cy="26"/>
                  </a:xfrm>
                  <a:custGeom>
                    <a:avLst/>
                    <a:gdLst/>
                    <a:ahLst/>
                    <a:cxnLst>
                      <a:cxn ang="0">
                        <a:pos x="143" y="0"/>
                      </a:cxn>
                      <a:cxn ang="0">
                        <a:pos x="0" y="239"/>
                      </a:cxn>
                      <a:cxn ang="0">
                        <a:pos x="2496" y="239"/>
                      </a:cxn>
                      <a:cxn ang="0">
                        <a:pos x="2382" y="0"/>
                      </a:cxn>
                    </a:cxnLst>
                    <a:rect l="0" t="0" r="r" b="b"/>
                    <a:pathLst>
                      <a:path w="2496" h="239">
                        <a:moveTo>
                          <a:pt x="143" y="0"/>
                        </a:moveTo>
                        <a:lnTo>
                          <a:pt x="0" y="239"/>
                        </a:lnTo>
                        <a:lnTo>
                          <a:pt x="2496" y="239"/>
                        </a:lnTo>
                        <a:lnTo>
                          <a:pt x="2382" y="0"/>
                        </a:lnTo>
                      </a:path>
                    </a:pathLst>
                  </a:custGeom>
                  <a:noFill/>
                  <a:ln w="1588">
                    <a:solidFill>
                      <a:srgbClr val="00000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107" name="Group 320"/>
                <p:cNvGrpSpPr>
                  <a:grpSpLocks/>
                </p:cNvGrpSpPr>
                <p:nvPr/>
              </p:nvGrpSpPr>
              <p:grpSpPr bwMode="auto">
                <a:xfrm>
                  <a:off x="3931" y="2315"/>
                  <a:ext cx="262" cy="8"/>
                  <a:chOff x="3931" y="2315"/>
                  <a:chExt cx="262" cy="8"/>
                </a:xfrm>
              </p:grpSpPr>
              <p:sp>
                <p:nvSpPr>
                  <p:cNvPr id="136" name="Freeform 321"/>
                  <p:cNvSpPr>
                    <a:spLocks/>
                  </p:cNvSpPr>
                  <p:nvPr/>
                </p:nvSpPr>
                <p:spPr bwMode="auto">
                  <a:xfrm>
                    <a:off x="3931" y="2315"/>
                    <a:ext cx="11" cy="5"/>
                  </a:xfrm>
                  <a:custGeom>
                    <a:avLst/>
                    <a:gdLst/>
                    <a:ahLst/>
                    <a:cxnLst>
                      <a:cxn ang="0">
                        <a:pos x="22" y="0"/>
                      </a:cxn>
                      <a:cxn ang="0">
                        <a:pos x="83" y="0"/>
                      </a:cxn>
                      <a:cxn ang="0">
                        <a:pos x="62" y="45"/>
                      </a:cxn>
                      <a:cxn ang="0">
                        <a:pos x="0" y="45"/>
                      </a:cxn>
                      <a:cxn ang="0">
                        <a:pos x="22" y="0"/>
                      </a:cxn>
                    </a:cxnLst>
                    <a:rect l="0" t="0" r="r" b="b"/>
                    <a:pathLst>
                      <a:path w="83" h="45">
                        <a:moveTo>
                          <a:pt x="22" y="0"/>
                        </a:moveTo>
                        <a:lnTo>
                          <a:pt x="83" y="0"/>
                        </a:lnTo>
                        <a:lnTo>
                          <a:pt x="62" y="45"/>
                        </a:lnTo>
                        <a:lnTo>
                          <a:pt x="0" y="45"/>
                        </a:lnTo>
                        <a:lnTo>
                          <a:pt x="22" y="0"/>
                        </a:lnTo>
                        <a:close/>
                      </a:path>
                    </a:pathLst>
                  </a:custGeom>
                  <a:solidFill>
                    <a:srgbClr val="808080"/>
                  </a:solidFill>
                  <a:ln w="1588">
                    <a:solidFill>
                      <a:srgbClr val="00000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37" name="Freeform 322"/>
                  <p:cNvSpPr>
                    <a:spLocks/>
                  </p:cNvSpPr>
                  <p:nvPr/>
                </p:nvSpPr>
                <p:spPr bwMode="auto">
                  <a:xfrm>
                    <a:off x="3957" y="2315"/>
                    <a:ext cx="41" cy="5"/>
                  </a:xfrm>
                  <a:custGeom>
                    <a:avLst/>
                    <a:gdLst/>
                    <a:ahLst/>
                    <a:cxnLst>
                      <a:cxn ang="0">
                        <a:pos x="15" y="0"/>
                      </a:cxn>
                      <a:cxn ang="0">
                        <a:pos x="331" y="0"/>
                      </a:cxn>
                      <a:cxn ang="0">
                        <a:pos x="319" y="41"/>
                      </a:cxn>
                      <a:cxn ang="0">
                        <a:pos x="0" y="41"/>
                      </a:cxn>
                      <a:cxn ang="0">
                        <a:pos x="15" y="0"/>
                      </a:cxn>
                    </a:cxnLst>
                    <a:rect l="0" t="0" r="r" b="b"/>
                    <a:pathLst>
                      <a:path w="331" h="41">
                        <a:moveTo>
                          <a:pt x="15" y="0"/>
                        </a:moveTo>
                        <a:lnTo>
                          <a:pt x="331" y="0"/>
                        </a:lnTo>
                        <a:lnTo>
                          <a:pt x="319" y="41"/>
                        </a:lnTo>
                        <a:lnTo>
                          <a:pt x="0" y="41"/>
                        </a:lnTo>
                        <a:lnTo>
                          <a:pt x="15" y="0"/>
                        </a:lnTo>
                        <a:close/>
                      </a:path>
                    </a:pathLst>
                  </a:custGeom>
                  <a:solidFill>
                    <a:srgbClr val="808080"/>
                  </a:solidFill>
                  <a:ln w="1588">
                    <a:solidFill>
                      <a:srgbClr val="00000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38" name="Freeform 323"/>
                  <p:cNvSpPr>
                    <a:spLocks/>
                  </p:cNvSpPr>
                  <p:nvPr/>
                </p:nvSpPr>
                <p:spPr bwMode="auto">
                  <a:xfrm>
                    <a:off x="4010" y="2315"/>
                    <a:ext cx="39" cy="5"/>
                  </a:xfrm>
                  <a:custGeom>
                    <a:avLst/>
                    <a:gdLst/>
                    <a:ahLst/>
                    <a:cxnLst>
                      <a:cxn ang="0">
                        <a:pos x="11" y="0"/>
                      </a:cxn>
                      <a:cxn ang="0">
                        <a:pos x="314" y="0"/>
                      </a:cxn>
                      <a:cxn ang="0">
                        <a:pos x="312" y="45"/>
                      </a:cxn>
                      <a:cxn ang="0">
                        <a:pos x="0" y="45"/>
                      </a:cxn>
                      <a:cxn ang="0">
                        <a:pos x="11" y="0"/>
                      </a:cxn>
                    </a:cxnLst>
                    <a:rect l="0" t="0" r="r" b="b"/>
                    <a:pathLst>
                      <a:path w="314" h="45">
                        <a:moveTo>
                          <a:pt x="11" y="0"/>
                        </a:moveTo>
                        <a:lnTo>
                          <a:pt x="314" y="0"/>
                        </a:lnTo>
                        <a:lnTo>
                          <a:pt x="312" y="45"/>
                        </a:lnTo>
                        <a:lnTo>
                          <a:pt x="0" y="45"/>
                        </a:lnTo>
                        <a:lnTo>
                          <a:pt x="11" y="0"/>
                        </a:lnTo>
                        <a:close/>
                      </a:path>
                    </a:pathLst>
                  </a:custGeom>
                  <a:solidFill>
                    <a:srgbClr val="808080"/>
                  </a:solidFill>
                  <a:ln w="1588">
                    <a:solidFill>
                      <a:srgbClr val="00000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39" name="Freeform 324"/>
                  <p:cNvSpPr>
                    <a:spLocks/>
                  </p:cNvSpPr>
                  <p:nvPr/>
                </p:nvSpPr>
                <p:spPr bwMode="auto">
                  <a:xfrm>
                    <a:off x="4057" y="2315"/>
                    <a:ext cx="40" cy="5"/>
                  </a:xfrm>
                  <a:custGeom>
                    <a:avLst/>
                    <a:gdLst/>
                    <a:ahLst/>
                    <a:cxnLst>
                      <a:cxn ang="0">
                        <a:pos x="2" y="0"/>
                      </a:cxn>
                      <a:cxn ang="0">
                        <a:pos x="322" y="0"/>
                      </a:cxn>
                      <a:cxn ang="0">
                        <a:pos x="322" y="45"/>
                      </a:cxn>
                      <a:cxn ang="0">
                        <a:pos x="0" y="45"/>
                      </a:cxn>
                      <a:cxn ang="0">
                        <a:pos x="2" y="0"/>
                      </a:cxn>
                    </a:cxnLst>
                    <a:rect l="0" t="0" r="r" b="b"/>
                    <a:pathLst>
                      <a:path w="322" h="45">
                        <a:moveTo>
                          <a:pt x="2" y="0"/>
                        </a:moveTo>
                        <a:lnTo>
                          <a:pt x="322" y="0"/>
                        </a:lnTo>
                        <a:lnTo>
                          <a:pt x="322" y="45"/>
                        </a:lnTo>
                        <a:lnTo>
                          <a:pt x="0" y="45"/>
                        </a:lnTo>
                        <a:lnTo>
                          <a:pt x="2" y="0"/>
                        </a:lnTo>
                        <a:close/>
                      </a:path>
                    </a:pathLst>
                  </a:custGeom>
                  <a:solidFill>
                    <a:srgbClr val="808080"/>
                  </a:solidFill>
                  <a:ln w="1588">
                    <a:solidFill>
                      <a:srgbClr val="00000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40" name="Freeform 325"/>
                  <p:cNvSpPr>
                    <a:spLocks/>
                  </p:cNvSpPr>
                  <p:nvPr/>
                </p:nvSpPr>
                <p:spPr bwMode="auto">
                  <a:xfrm>
                    <a:off x="4106" y="2315"/>
                    <a:ext cx="35" cy="5"/>
                  </a:xfrm>
                  <a:custGeom>
                    <a:avLst/>
                    <a:gdLst/>
                    <a:ahLst/>
                    <a:cxnLst>
                      <a:cxn ang="0">
                        <a:pos x="0" y="0"/>
                      </a:cxn>
                      <a:cxn ang="0">
                        <a:pos x="275" y="0"/>
                      </a:cxn>
                      <a:cxn ang="0">
                        <a:pos x="282" y="48"/>
                      </a:cxn>
                      <a:cxn ang="0">
                        <a:pos x="0" y="48"/>
                      </a:cxn>
                      <a:cxn ang="0">
                        <a:pos x="0" y="0"/>
                      </a:cxn>
                    </a:cxnLst>
                    <a:rect l="0" t="0" r="r" b="b"/>
                    <a:pathLst>
                      <a:path w="282" h="48">
                        <a:moveTo>
                          <a:pt x="0" y="0"/>
                        </a:moveTo>
                        <a:lnTo>
                          <a:pt x="275" y="0"/>
                        </a:lnTo>
                        <a:lnTo>
                          <a:pt x="282" y="48"/>
                        </a:lnTo>
                        <a:lnTo>
                          <a:pt x="0" y="48"/>
                        </a:lnTo>
                        <a:lnTo>
                          <a:pt x="0" y="0"/>
                        </a:lnTo>
                        <a:close/>
                      </a:path>
                    </a:pathLst>
                  </a:custGeom>
                  <a:solidFill>
                    <a:srgbClr val="808080"/>
                  </a:solidFill>
                  <a:ln w="1588">
                    <a:solidFill>
                      <a:srgbClr val="00000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41" name="Freeform 326"/>
                  <p:cNvSpPr>
                    <a:spLocks/>
                  </p:cNvSpPr>
                  <p:nvPr/>
                </p:nvSpPr>
                <p:spPr bwMode="auto">
                  <a:xfrm>
                    <a:off x="4150" y="2318"/>
                    <a:ext cx="43" cy="5"/>
                  </a:xfrm>
                  <a:custGeom>
                    <a:avLst/>
                    <a:gdLst/>
                    <a:ahLst/>
                    <a:cxnLst>
                      <a:cxn ang="0">
                        <a:pos x="0" y="0"/>
                      </a:cxn>
                      <a:cxn ang="0">
                        <a:pos x="319" y="0"/>
                      </a:cxn>
                      <a:cxn ang="0">
                        <a:pos x="350" y="41"/>
                      </a:cxn>
                      <a:cxn ang="0">
                        <a:pos x="15" y="41"/>
                      </a:cxn>
                      <a:cxn ang="0">
                        <a:pos x="0" y="0"/>
                      </a:cxn>
                    </a:cxnLst>
                    <a:rect l="0" t="0" r="r" b="b"/>
                    <a:pathLst>
                      <a:path w="350" h="41">
                        <a:moveTo>
                          <a:pt x="0" y="0"/>
                        </a:moveTo>
                        <a:lnTo>
                          <a:pt x="319" y="0"/>
                        </a:lnTo>
                        <a:lnTo>
                          <a:pt x="350" y="41"/>
                        </a:lnTo>
                        <a:lnTo>
                          <a:pt x="15" y="41"/>
                        </a:lnTo>
                        <a:lnTo>
                          <a:pt x="0" y="0"/>
                        </a:lnTo>
                        <a:close/>
                      </a:path>
                    </a:pathLst>
                  </a:custGeom>
                  <a:solidFill>
                    <a:srgbClr val="808080"/>
                  </a:solidFill>
                  <a:ln w="1588">
                    <a:solidFill>
                      <a:srgbClr val="00000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108" name="Group 327"/>
                <p:cNvGrpSpPr>
                  <a:grpSpLocks/>
                </p:cNvGrpSpPr>
                <p:nvPr/>
              </p:nvGrpSpPr>
              <p:grpSpPr bwMode="auto">
                <a:xfrm>
                  <a:off x="3921" y="2324"/>
                  <a:ext cx="276" cy="15"/>
                  <a:chOff x="3921" y="2324"/>
                  <a:chExt cx="276" cy="15"/>
                </a:xfrm>
              </p:grpSpPr>
              <p:grpSp>
                <p:nvGrpSpPr>
                  <p:cNvPr id="109" name="Group 328"/>
                  <p:cNvGrpSpPr>
                    <a:grpSpLocks/>
                  </p:cNvGrpSpPr>
                  <p:nvPr/>
                </p:nvGrpSpPr>
                <p:grpSpPr bwMode="auto">
                  <a:xfrm>
                    <a:off x="3945" y="2325"/>
                    <a:ext cx="136" cy="13"/>
                    <a:chOff x="3945" y="2325"/>
                    <a:chExt cx="136" cy="13"/>
                  </a:xfrm>
                </p:grpSpPr>
                <p:sp>
                  <p:nvSpPr>
                    <p:cNvPr id="132" name="Line 329"/>
                    <p:cNvSpPr>
                      <a:spLocks noChangeShapeType="1"/>
                    </p:cNvSpPr>
                    <p:nvPr/>
                  </p:nvSpPr>
                  <p:spPr bwMode="auto">
                    <a:xfrm>
                      <a:off x="3945" y="2325"/>
                      <a:ext cx="129" cy="1"/>
                    </a:xfrm>
                    <a:prstGeom prst="line">
                      <a:avLst/>
                    </a:prstGeom>
                    <a:no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33" name="Line 330"/>
                    <p:cNvSpPr>
                      <a:spLocks noChangeShapeType="1"/>
                    </p:cNvSpPr>
                    <p:nvPr/>
                  </p:nvSpPr>
                  <p:spPr bwMode="auto">
                    <a:xfrm>
                      <a:off x="3950" y="2329"/>
                      <a:ext cx="131" cy="1"/>
                    </a:xfrm>
                    <a:prstGeom prst="line">
                      <a:avLst/>
                    </a:prstGeom>
                    <a:no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34" name="Line 331"/>
                    <p:cNvSpPr>
                      <a:spLocks noChangeShapeType="1"/>
                    </p:cNvSpPr>
                    <p:nvPr/>
                  </p:nvSpPr>
                  <p:spPr bwMode="auto">
                    <a:xfrm>
                      <a:off x="3952" y="2333"/>
                      <a:ext cx="114" cy="1"/>
                    </a:xfrm>
                    <a:prstGeom prst="line">
                      <a:avLst/>
                    </a:prstGeom>
                    <a:no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35" name="Line 332"/>
                    <p:cNvSpPr>
                      <a:spLocks noChangeShapeType="1"/>
                    </p:cNvSpPr>
                    <p:nvPr/>
                  </p:nvSpPr>
                  <p:spPr bwMode="auto">
                    <a:xfrm>
                      <a:off x="3954" y="2337"/>
                      <a:ext cx="16" cy="1"/>
                    </a:xfrm>
                    <a:prstGeom prst="line">
                      <a:avLst/>
                    </a:prstGeom>
                    <a:no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110" name="Group 333"/>
                  <p:cNvGrpSpPr>
                    <a:grpSpLocks/>
                  </p:cNvGrpSpPr>
                  <p:nvPr/>
                </p:nvGrpSpPr>
                <p:grpSpPr bwMode="auto">
                  <a:xfrm>
                    <a:off x="3921" y="2327"/>
                    <a:ext cx="23" cy="8"/>
                    <a:chOff x="3921" y="2327"/>
                    <a:chExt cx="23" cy="8"/>
                  </a:xfrm>
                </p:grpSpPr>
                <p:sp>
                  <p:nvSpPr>
                    <p:cNvPr id="129" name="Line 334"/>
                    <p:cNvSpPr>
                      <a:spLocks noChangeShapeType="1"/>
                    </p:cNvSpPr>
                    <p:nvPr/>
                  </p:nvSpPr>
                  <p:spPr bwMode="auto">
                    <a:xfrm>
                      <a:off x="3927" y="2327"/>
                      <a:ext cx="13" cy="1"/>
                    </a:xfrm>
                    <a:prstGeom prst="line">
                      <a:avLst/>
                    </a:prstGeom>
                    <a:no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30" name="Line 335"/>
                    <p:cNvSpPr>
                      <a:spLocks noChangeShapeType="1"/>
                    </p:cNvSpPr>
                    <p:nvPr/>
                  </p:nvSpPr>
                  <p:spPr bwMode="auto">
                    <a:xfrm>
                      <a:off x="3925" y="2331"/>
                      <a:ext cx="12" cy="1"/>
                    </a:xfrm>
                    <a:prstGeom prst="line">
                      <a:avLst/>
                    </a:prstGeom>
                    <a:no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31" name="Line 336"/>
                    <p:cNvSpPr>
                      <a:spLocks noChangeShapeType="1"/>
                    </p:cNvSpPr>
                    <p:nvPr/>
                  </p:nvSpPr>
                  <p:spPr bwMode="auto">
                    <a:xfrm>
                      <a:off x="3921" y="2334"/>
                      <a:ext cx="23" cy="1"/>
                    </a:xfrm>
                    <a:prstGeom prst="line">
                      <a:avLst/>
                    </a:prstGeom>
                    <a:no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111" name="Group 337"/>
                  <p:cNvGrpSpPr>
                    <a:grpSpLocks/>
                  </p:cNvGrpSpPr>
                  <p:nvPr/>
                </p:nvGrpSpPr>
                <p:grpSpPr bwMode="auto">
                  <a:xfrm>
                    <a:off x="3974" y="2324"/>
                    <a:ext cx="125" cy="14"/>
                    <a:chOff x="3974" y="2324"/>
                    <a:chExt cx="125" cy="14"/>
                  </a:xfrm>
                </p:grpSpPr>
                <p:sp>
                  <p:nvSpPr>
                    <p:cNvPr id="123" name="Line 338"/>
                    <p:cNvSpPr>
                      <a:spLocks noChangeShapeType="1"/>
                    </p:cNvSpPr>
                    <p:nvPr/>
                  </p:nvSpPr>
                  <p:spPr bwMode="auto">
                    <a:xfrm>
                      <a:off x="3974" y="2337"/>
                      <a:ext cx="78" cy="1"/>
                    </a:xfrm>
                    <a:prstGeom prst="line">
                      <a:avLst/>
                    </a:prstGeom>
                    <a:no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24" name="Line 339"/>
                    <p:cNvSpPr>
                      <a:spLocks noChangeShapeType="1"/>
                    </p:cNvSpPr>
                    <p:nvPr/>
                  </p:nvSpPr>
                  <p:spPr bwMode="auto">
                    <a:xfrm>
                      <a:off x="4080" y="2324"/>
                      <a:ext cx="18" cy="1"/>
                    </a:xfrm>
                    <a:prstGeom prst="line">
                      <a:avLst/>
                    </a:prstGeom>
                    <a:no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25" name="Line 340"/>
                    <p:cNvSpPr>
                      <a:spLocks noChangeShapeType="1"/>
                    </p:cNvSpPr>
                    <p:nvPr/>
                  </p:nvSpPr>
                  <p:spPr bwMode="auto">
                    <a:xfrm>
                      <a:off x="4085" y="2329"/>
                      <a:ext cx="14" cy="1"/>
                    </a:xfrm>
                    <a:prstGeom prst="line">
                      <a:avLst/>
                    </a:prstGeom>
                    <a:no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26" name="Line 341"/>
                    <p:cNvSpPr>
                      <a:spLocks noChangeShapeType="1"/>
                    </p:cNvSpPr>
                    <p:nvPr/>
                  </p:nvSpPr>
                  <p:spPr bwMode="auto">
                    <a:xfrm>
                      <a:off x="4075" y="2333"/>
                      <a:ext cx="24" cy="1"/>
                    </a:xfrm>
                    <a:prstGeom prst="line">
                      <a:avLst/>
                    </a:prstGeom>
                    <a:no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27" name="Line 342"/>
                    <p:cNvSpPr>
                      <a:spLocks noChangeShapeType="1"/>
                    </p:cNvSpPr>
                    <p:nvPr/>
                  </p:nvSpPr>
                  <p:spPr bwMode="auto">
                    <a:xfrm>
                      <a:off x="4055" y="2337"/>
                      <a:ext cx="12" cy="1"/>
                    </a:xfrm>
                    <a:prstGeom prst="line">
                      <a:avLst/>
                    </a:prstGeom>
                    <a:no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28" name="Line 343"/>
                    <p:cNvSpPr>
                      <a:spLocks noChangeShapeType="1"/>
                    </p:cNvSpPr>
                    <p:nvPr/>
                  </p:nvSpPr>
                  <p:spPr bwMode="auto">
                    <a:xfrm>
                      <a:off x="4071" y="2337"/>
                      <a:ext cx="27" cy="1"/>
                    </a:xfrm>
                    <a:prstGeom prst="line">
                      <a:avLst/>
                    </a:prstGeom>
                    <a:no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112" name="Group 344"/>
                  <p:cNvGrpSpPr>
                    <a:grpSpLocks/>
                  </p:cNvGrpSpPr>
                  <p:nvPr/>
                </p:nvGrpSpPr>
                <p:grpSpPr bwMode="auto">
                  <a:xfrm>
                    <a:off x="4105" y="2327"/>
                    <a:ext cx="39" cy="12"/>
                    <a:chOff x="4105" y="2327"/>
                    <a:chExt cx="39" cy="12"/>
                  </a:xfrm>
                </p:grpSpPr>
                <p:sp>
                  <p:nvSpPr>
                    <p:cNvPr id="120" name="Line 345"/>
                    <p:cNvSpPr>
                      <a:spLocks noChangeShapeType="1"/>
                    </p:cNvSpPr>
                    <p:nvPr/>
                  </p:nvSpPr>
                  <p:spPr bwMode="auto">
                    <a:xfrm>
                      <a:off x="4105" y="2327"/>
                      <a:ext cx="37" cy="1"/>
                    </a:xfrm>
                    <a:prstGeom prst="line">
                      <a:avLst/>
                    </a:prstGeom>
                    <a:no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21" name="Line 346"/>
                    <p:cNvSpPr>
                      <a:spLocks noChangeShapeType="1"/>
                    </p:cNvSpPr>
                    <p:nvPr/>
                  </p:nvSpPr>
                  <p:spPr bwMode="auto">
                    <a:xfrm>
                      <a:off x="4110" y="2332"/>
                      <a:ext cx="32" cy="1"/>
                    </a:xfrm>
                    <a:prstGeom prst="line">
                      <a:avLst/>
                    </a:prstGeom>
                    <a:no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22" name="Line 347"/>
                    <p:cNvSpPr>
                      <a:spLocks noChangeShapeType="1"/>
                    </p:cNvSpPr>
                    <p:nvPr/>
                  </p:nvSpPr>
                  <p:spPr bwMode="auto">
                    <a:xfrm>
                      <a:off x="4111" y="2338"/>
                      <a:ext cx="33" cy="1"/>
                    </a:xfrm>
                    <a:prstGeom prst="line">
                      <a:avLst/>
                    </a:prstGeom>
                    <a:no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113" name="Group 348"/>
                  <p:cNvGrpSpPr>
                    <a:grpSpLocks/>
                  </p:cNvGrpSpPr>
                  <p:nvPr/>
                </p:nvGrpSpPr>
                <p:grpSpPr bwMode="auto">
                  <a:xfrm>
                    <a:off x="4151" y="2327"/>
                    <a:ext cx="46" cy="12"/>
                    <a:chOff x="4151" y="2327"/>
                    <a:chExt cx="46" cy="12"/>
                  </a:xfrm>
                </p:grpSpPr>
                <p:sp>
                  <p:nvSpPr>
                    <p:cNvPr id="114" name="Line 349"/>
                    <p:cNvSpPr>
                      <a:spLocks noChangeShapeType="1"/>
                    </p:cNvSpPr>
                    <p:nvPr/>
                  </p:nvSpPr>
                  <p:spPr bwMode="auto">
                    <a:xfrm>
                      <a:off x="4154" y="2327"/>
                      <a:ext cx="35" cy="1"/>
                    </a:xfrm>
                    <a:prstGeom prst="line">
                      <a:avLst/>
                    </a:prstGeom>
                    <a:no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15" name="Line 350"/>
                    <p:cNvSpPr>
                      <a:spLocks noChangeShapeType="1"/>
                    </p:cNvSpPr>
                    <p:nvPr/>
                  </p:nvSpPr>
                  <p:spPr bwMode="auto">
                    <a:xfrm>
                      <a:off x="4151" y="2331"/>
                      <a:ext cx="28" cy="1"/>
                    </a:xfrm>
                    <a:prstGeom prst="line">
                      <a:avLst/>
                    </a:prstGeom>
                    <a:no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16" name="Line 351"/>
                    <p:cNvSpPr>
                      <a:spLocks noChangeShapeType="1"/>
                    </p:cNvSpPr>
                    <p:nvPr/>
                  </p:nvSpPr>
                  <p:spPr bwMode="auto">
                    <a:xfrm>
                      <a:off x="4154" y="2334"/>
                      <a:ext cx="27" cy="1"/>
                    </a:xfrm>
                    <a:prstGeom prst="line">
                      <a:avLst/>
                    </a:prstGeom>
                    <a:no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17" name="Line 352"/>
                    <p:cNvSpPr>
                      <a:spLocks noChangeShapeType="1"/>
                    </p:cNvSpPr>
                    <p:nvPr/>
                  </p:nvSpPr>
                  <p:spPr bwMode="auto">
                    <a:xfrm>
                      <a:off x="4153" y="2338"/>
                      <a:ext cx="33" cy="1"/>
                    </a:xfrm>
                    <a:prstGeom prst="line">
                      <a:avLst/>
                    </a:prstGeom>
                    <a:no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18" name="Line 353"/>
                    <p:cNvSpPr>
                      <a:spLocks noChangeShapeType="1"/>
                    </p:cNvSpPr>
                    <p:nvPr/>
                  </p:nvSpPr>
                  <p:spPr bwMode="auto">
                    <a:xfrm>
                      <a:off x="4185" y="2331"/>
                      <a:ext cx="9" cy="1"/>
                    </a:xfrm>
                    <a:prstGeom prst="line">
                      <a:avLst/>
                    </a:prstGeom>
                    <a:no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19" name="Line 354"/>
                    <p:cNvSpPr>
                      <a:spLocks noChangeShapeType="1"/>
                    </p:cNvSpPr>
                    <p:nvPr/>
                  </p:nvSpPr>
                  <p:spPr bwMode="auto">
                    <a:xfrm>
                      <a:off x="4188" y="2336"/>
                      <a:ext cx="9" cy="1"/>
                    </a:xfrm>
                    <a:prstGeom prst="line">
                      <a:avLst/>
                    </a:prstGeom>
                    <a:no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grpSp>
          <p:grpSp>
            <p:nvGrpSpPr>
              <p:cNvPr id="95" name="Group 355"/>
              <p:cNvGrpSpPr>
                <a:grpSpLocks/>
              </p:cNvGrpSpPr>
              <p:nvPr/>
            </p:nvGrpSpPr>
            <p:grpSpPr bwMode="auto">
              <a:xfrm>
                <a:off x="3992" y="2225"/>
                <a:ext cx="146" cy="27"/>
                <a:chOff x="3992" y="2225"/>
                <a:chExt cx="146" cy="27"/>
              </a:xfrm>
            </p:grpSpPr>
            <p:grpSp>
              <p:nvGrpSpPr>
                <p:cNvPr id="102" name="Group 356"/>
                <p:cNvGrpSpPr>
                  <a:grpSpLocks/>
                </p:cNvGrpSpPr>
                <p:nvPr/>
              </p:nvGrpSpPr>
              <p:grpSpPr bwMode="auto">
                <a:xfrm>
                  <a:off x="3992" y="2233"/>
                  <a:ext cx="146" cy="19"/>
                  <a:chOff x="3992" y="2233"/>
                  <a:chExt cx="146" cy="19"/>
                </a:xfrm>
              </p:grpSpPr>
              <p:sp>
                <p:nvSpPr>
                  <p:cNvPr id="104" name="Freeform 357"/>
                  <p:cNvSpPr>
                    <a:spLocks/>
                  </p:cNvSpPr>
                  <p:nvPr/>
                </p:nvSpPr>
                <p:spPr bwMode="auto">
                  <a:xfrm>
                    <a:off x="3993" y="2233"/>
                    <a:ext cx="144" cy="10"/>
                  </a:xfrm>
                  <a:custGeom>
                    <a:avLst/>
                    <a:gdLst/>
                    <a:ahLst/>
                    <a:cxnLst>
                      <a:cxn ang="0">
                        <a:pos x="0" y="89"/>
                      </a:cxn>
                      <a:cxn ang="0">
                        <a:pos x="1156" y="89"/>
                      </a:cxn>
                      <a:cxn ang="0">
                        <a:pos x="1089" y="0"/>
                      </a:cxn>
                      <a:cxn ang="0">
                        <a:pos x="69" y="0"/>
                      </a:cxn>
                      <a:cxn ang="0">
                        <a:pos x="0" y="89"/>
                      </a:cxn>
                    </a:cxnLst>
                    <a:rect l="0" t="0" r="r" b="b"/>
                    <a:pathLst>
                      <a:path w="1156" h="89">
                        <a:moveTo>
                          <a:pt x="0" y="89"/>
                        </a:moveTo>
                        <a:lnTo>
                          <a:pt x="1156" y="89"/>
                        </a:lnTo>
                        <a:lnTo>
                          <a:pt x="1089" y="0"/>
                        </a:lnTo>
                        <a:lnTo>
                          <a:pt x="69" y="0"/>
                        </a:lnTo>
                        <a:lnTo>
                          <a:pt x="0" y="89"/>
                        </a:lnTo>
                        <a:close/>
                      </a:path>
                    </a:pathLst>
                  </a:custGeom>
                  <a:solidFill>
                    <a:srgbClr val="C0C0C0"/>
                  </a:solidFill>
                  <a:ln w="1588">
                    <a:solidFill>
                      <a:srgbClr val="00000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05" name="Rectangle 358"/>
                  <p:cNvSpPr>
                    <a:spLocks noChangeArrowheads="1"/>
                  </p:cNvSpPr>
                  <p:nvPr/>
                </p:nvSpPr>
                <p:spPr bwMode="auto">
                  <a:xfrm>
                    <a:off x="3992" y="2242"/>
                    <a:ext cx="146" cy="10"/>
                  </a:xfrm>
                  <a:prstGeom prst="rect">
                    <a:avLst/>
                  </a:prstGeom>
                  <a:solidFill>
                    <a:srgbClr val="C0C0C0"/>
                  </a:solidFill>
                  <a:ln w="1588">
                    <a:solidFill>
                      <a:srgbClr val="00000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sp>
              <p:nvSpPr>
                <p:cNvPr id="103" name="Freeform 359"/>
                <p:cNvSpPr>
                  <a:spLocks/>
                </p:cNvSpPr>
                <p:nvPr/>
              </p:nvSpPr>
              <p:spPr bwMode="auto">
                <a:xfrm>
                  <a:off x="4026" y="2225"/>
                  <a:ext cx="77" cy="18"/>
                </a:xfrm>
                <a:custGeom>
                  <a:avLst/>
                  <a:gdLst/>
                  <a:ahLst/>
                  <a:cxnLst>
                    <a:cxn ang="0">
                      <a:pos x="0" y="91"/>
                    </a:cxn>
                    <a:cxn ang="0">
                      <a:pos x="0" y="0"/>
                    </a:cxn>
                    <a:cxn ang="0">
                      <a:pos x="615" y="0"/>
                    </a:cxn>
                    <a:cxn ang="0">
                      <a:pos x="615" y="93"/>
                    </a:cxn>
                    <a:cxn ang="0">
                      <a:pos x="612" y="102"/>
                    </a:cxn>
                    <a:cxn ang="0">
                      <a:pos x="607" y="109"/>
                    </a:cxn>
                    <a:cxn ang="0">
                      <a:pos x="595" y="117"/>
                    </a:cxn>
                    <a:cxn ang="0">
                      <a:pos x="581" y="123"/>
                    </a:cxn>
                    <a:cxn ang="0">
                      <a:pos x="564" y="130"/>
                    </a:cxn>
                    <a:cxn ang="0">
                      <a:pos x="548" y="136"/>
                    </a:cxn>
                    <a:cxn ang="0">
                      <a:pos x="528" y="140"/>
                    </a:cxn>
                    <a:cxn ang="0">
                      <a:pos x="505" y="145"/>
                    </a:cxn>
                    <a:cxn ang="0">
                      <a:pos x="484" y="148"/>
                    </a:cxn>
                    <a:cxn ang="0">
                      <a:pos x="453" y="154"/>
                    </a:cxn>
                    <a:cxn ang="0">
                      <a:pos x="426" y="156"/>
                    </a:cxn>
                    <a:cxn ang="0">
                      <a:pos x="399" y="159"/>
                    </a:cxn>
                    <a:cxn ang="0">
                      <a:pos x="369" y="160"/>
                    </a:cxn>
                    <a:cxn ang="0">
                      <a:pos x="335" y="162"/>
                    </a:cxn>
                    <a:cxn ang="0">
                      <a:pos x="292" y="162"/>
                    </a:cxn>
                    <a:cxn ang="0">
                      <a:pos x="252" y="160"/>
                    </a:cxn>
                    <a:cxn ang="0">
                      <a:pos x="215" y="159"/>
                    </a:cxn>
                    <a:cxn ang="0">
                      <a:pos x="180" y="156"/>
                    </a:cxn>
                    <a:cxn ang="0">
                      <a:pos x="152" y="153"/>
                    </a:cxn>
                    <a:cxn ang="0">
                      <a:pos x="130" y="148"/>
                    </a:cxn>
                    <a:cxn ang="0">
                      <a:pos x="101" y="144"/>
                    </a:cxn>
                    <a:cxn ang="0">
                      <a:pos x="78" y="138"/>
                    </a:cxn>
                    <a:cxn ang="0">
                      <a:pos x="57" y="132"/>
                    </a:cxn>
                    <a:cxn ang="0">
                      <a:pos x="38" y="125"/>
                    </a:cxn>
                    <a:cxn ang="0">
                      <a:pos x="25" y="119"/>
                    </a:cxn>
                    <a:cxn ang="0">
                      <a:pos x="16" y="113"/>
                    </a:cxn>
                    <a:cxn ang="0">
                      <a:pos x="8" y="107"/>
                    </a:cxn>
                    <a:cxn ang="0">
                      <a:pos x="3" y="100"/>
                    </a:cxn>
                    <a:cxn ang="0">
                      <a:pos x="0" y="91"/>
                    </a:cxn>
                  </a:cxnLst>
                  <a:rect l="0" t="0" r="r" b="b"/>
                  <a:pathLst>
                    <a:path w="615" h="162">
                      <a:moveTo>
                        <a:pt x="0" y="91"/>
                      </a:moveTo>
                      <a:lnTo>
                        <a:pt x="0" y="0"/>
                      </a:lnTo>
                      <a:lnTo>
                        <a:pt x="615" y="0"/>
                      </a:lnTo>
                      <a:lnTo>
                        <a:pt x="615" y="93"/>
                      </a:lnTo>
                      <a:lnTo>
                        <a:pt x="612" y="102"/>
                      </a:lnTo>
                      <a:lnTo>
                        <a:pt x="607" y="109"/>
                      </a:lnTo>
                      <a:lnTo>
                        <a:pt x="595" y="117"/>
                      </a:lnTo>
                      <a:lnTo>
                        <a:pt x="581" y="123"/>
                      </a:lnTo>
                      <a:lnTo>
                        <a:pt x="564" y="130"/>
                      </a:lnTo>
                      <a:lnTo>
                        <a:pt x="548" y="136"/>
                      </a:lnTo>
                      <a:lnTo>
                        <a:pt x="528" y="140"/>
                      </a:lnTo>
                      <a:lnTo>
                        <a:pt x="505" y="145"/>
                      </a:lnTo>
                      <a:lnTo>
                        <a:pt x="484" y="148"/>
                      </a:lnTo>
                      <a:lnTo>
                        <a:pt x="453" y="154"/>
                      </a:lnTo>
                      <a:lnTo>
                        <a:pt x="426" y="156"/>
                      </a:lnTo>
                      <a:lnTo>
                        <a:pt x="399" y="159"/>
                      </a:lnTo>
                      <a:lnTo>
                        <a:pt x="369" y="160"/>
                      </a:lnTo>
                      <a:lnTo>
                        <a:pt x="335" y="162"/>
                      </a:lnTo>
                      <a:lnTo>
                        <a:pt x="292" y="162"/>
                      </a:lnTo>
                      <a:lnTo>
                        <a:pt x="252" y="160"/>
                      </a:lnTo>
                      <a:lnTo>
                        <a:pt x="215" y="159"/>
                      </a:lnTo>
                      <a:lnTo>
                        <a:pt x="180" y="156"/>
                      </a:lnTo>
                      <a:lnTo>
                        <a:pt x="152" y="153"/>
                      </a:lnTo>
                      <a:lnTo>
                        <a:pt x="130" y="148"/>
                      </a:lnTo>
                      <a:lnTo>
                        <a:pt x="101" y="144"/>
                      </a:lnTo>
                      <a:lnTo>
                        <a:pt x="78" y="138"/>
                      </a:lnTo>
                      <a:lnTo>
                        <a:pt x="57" y="132"/>
                      </a:lnTo>
                      <a:lnTo>
                        <a:pt x="38" y="125"/>
                      </a:lnTo>
                      <a:lnTo>
                        <a:pt x="25" y="119"/>
                      </a:lnTo>
                      <a:lnTo>
                        <a:pt x="16" y="113"/>
                      </a:lnTo>
                      <a:lnTo>
                        <a:pt x="8" y="107"/>
                      </a:lnTo>
                      <a:lnTo>
                        <a:pt x="3" y="100"/>
                      </a:lnTo>
                      <a:lnTo>
                        <a:pt x="0" y="91"/>
                      </a:lnTo>
                      <a:close/>
                    </a:path>
                  </a:pathLst>
                </a:custGeom>
                <a:solidFill>
                  <a:srgbClr val="C0C0C0"/>
                </a:solidFill>
                <a:ln w="1588">
                  <a:solidFill>
                    <a:srgbClr val="000000"/>
                  </a:solidFill>
                  <a:prstDash val="solid"/>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nvGrpSpPr>
              <p:cNvPr id="96" name="Group 360"/>
              <p:cNvGrpSpPr>
                <a:grpSpLocks/>
              </p:cNvGrpSpPr>
              <p:nvPr/>
            </p:nvGrpSpPr>
            <p:grpSpPr bwMode="auto">
              <a:xfrm>
                <a:off x="3974" y="2107"/>
                <a:ext cx="181" cy="122"/>
                <a:chOff x="3974" y="2107"/>
                <a:chExt cx="181" cy="122"/>
              </a:xfrm>
            </p:grpSpPr>
            <p:grpSp>
              <p:nvGrpSpPr>
                <p:cNvPr id="97" name="Group 361"/>
                <p:cNvGrpSpPr>
                  <a:grpSpLocks/>
                </p:cNvGrpSpPr>
                <p:nvPr/>
              </p:nvGrpSpPr>
              <p:grpSpPr bwMode="auto">
                <a:xfrm>
                  <a:off x="3974" y="2107"/>
                  <a:ext cx="181" cy="122"/>
                  <a:chOff x="3974" y="2107"/>
                  <a:chExt cx="181" cy="122"/>
                </a:xfrm>
              </p:grpSpPr>
              <p:sp>
                <p:nvSpPr>
                  <p:cNvPr id="99" name="AutoShape 362"/>
                  <p:cNvSpPr>
                    <a:spLocks noChangeArrowheads="1"/>
                  </p:cNvSpPr>
                  <p:nvPr/>
                </p:nvSpPr>
                <p:spPr bwMode="auto">
                  <a:xfrm>
                    <a:off x="3974" y="2107"/>
                    <a:ext cx="181" cy="122"/>
                  </a:xfrm>
                  <a:prstGeom prst="roundRect">
                    <a:avLst>
                      <a:gd name="adj" fmla="val 12310"/>
                    </a:avLst>
                  </a:prstGeom>
                  <a:solidFill>
                    <a:srgbClr val="C0C0C0"/>
                  </a:solid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00" name="AutoShape 363"/>
                  <p:cNvSpPr>
                    <a:spLocks noChangeArrowheads="1"/>
                  </p:cNvSpPr>
                  <p:nvPr/>
                </p:nvSpPr>
                <p:spPr bwMode="auto">
                  <a:xfrm>
                    <a:off x="3994" y="2120"/>
                    <a:ext cx="141" cy="95"/>
                  </a:xfrm>
                  <a:prstGeom prst="roundRect">
                    <a:avLst>
                      <a:gd name="adj" fmla="val 12241"/>
                    </a:avLst>
                  </a:prstGeom>
                  <a:solidFill>
                    <a:srgbClr val="808080"/>
                  </a:solid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101" name="AutoShape 364"/>
                  <p:cNvSpPr>
                    <a:spLocks noChangeArrowheads="1"/>
                  </p:cNvSpPr>
                  <p:nvPr/>
                </p:nvSpPr>
                <p:spPr bwMode="auto">
                  <a:xfrm>
                    <a:off x="4002" y="2125"/>
                    <a:ext cx="125" cy="85"/>
                  </a:xfrm>
                  <a:prstGeom prst="roundRect">
                    <a:avLst>
                      <a:gd name="adj" fmla="val 12208"/>
                    </a:avLst>
                  </a:prstGeom>
                  <a:solidFill>
                    <a:srgbClr val="008000"/>
                  </a:solidFill>
                  <a:ln w="1588">
                    <a:solidFill>
                      <a:srgbClr val="000000"/>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sp>
              <p:nvSpPr>
                <p:cNvPr id="98" name="Rectangle 365"/>
                <p:cNvSpPr>
                  <a:spLocks noChangeArrowheads="1"/>
                </p:cNvSpPr>
                <p:nvPr/>
              </p:nvSpPr>
              <p:spPr bwMode="auto">
                <a:xfrm>
                  <a:off x="4125" y="2221"/>
                  <a:ext cx="6" cy="2"/>
                </a:xfrm>
                <a:prstGeom prst="rect">
                  <a:avLst/>
                </a:prstGeom>
                <a:solidFill>
                  <a:srgbClr val="008000"/>
                </a:solidFill>
                <a:ln w="1588">
                  <a:solidFill>
                    <a:srgbClr val="000000"/>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grpSp>
        <p:sp>
          <p:nvSpPr>
            <p:cNvPr id="26" name="Rectangle 366"/>
            <p:cNvSpPr>
              <a:spLocks noChangeArrowheads="1"/>
            </p:cNvSpPr>
            <p:nvPr/>
          </p:nvSpPr>
          <p:spPr bwMode="auto">
            <a:xfrm>
              <a:off x="7087222" y="2490197"/>
              <a:ext cx="1695451" cy="390526"/>
            </a:xfrm>
            <a:prstGeom prst="rect">
              <a:avLst/>
            </a:prstGeom>
            <a:no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7" name="Rectangle 367"/>
            <p:cNvSpPr>
              <a:spLocks noChangeArrowheads="1"/>
            </p:cNvSpPr>
            <p:nvPr/>
          </p:nvSpPr>
          <p:spPr bwMode="auto">
            <a:xfrm>
              <a:off x="7087222" y="2528297"/>
              <a:ext cx="538163" cy="215900"/>
            </a:xfrm>
            <a:prstGeom prst="rect">
              <a:avLst/>
            </a:prstGeom>
            <a:noFill/>
            <a:ln w="9525">
              <a:noFill/>
              <a:miter lim="800000"/>
              <a:headEnd/>
              <a:tailEnd/>
            </a:ln>
          </p:spPr>
          <p:txBody>
            <a:bodyPr wrap="non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zh-CN" altLang="en-US" sz="1400" dirty="0">
                  <a:latin typeface="宋体" pitchFamily="2" charset="-122"/>
                </a:rPr>
                <a:t>维修机</a:t>
              </a:r>
            </a:p>
          </p:txBody>
        </p:sp>
        <p:sp>
          <p:nvSpPr>
            <p:cNvPr id="28" name="Rectangle 368"/>
            <p:cNvSpPr>
              <a:spLocks noChangeArrowheads="1"/>
            </p:cNvSpPr>
            <p:nvPr/>
          </p:nvSpPr>
          <p:spPr bwMode="auto">
            <a:xfrm>
              <a:off x="4403453" y="2123483"/>
              <a:ext cx="350737" cy="441421"/>
            </a:xfrm>
            <a:prstGeom prst="rect">
              <a:avLst/>
            </a:prstGeom>
            <a:solidFill>
              <a:srgbClr val="8DBA76"/>
            </a:solidFill>
            <a:ln w="17463">
              <a:solidFill>
                <a:schemeClr val="tx1"/>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29" name="Rectangle 370"/>
            <p:cNvSpPr>
              <a:spLocks noChangeArrowheads="1"/>
            </p:cNvSpPr>
            <p:nvPr/>
          </p:nvSpPr>
          <p:spPr bwMode="auto">
            <a:xfrm>
              <a:off x="4279628" y="2269534"/>
              <a:ext cx="44450" cy="215900"/>
            </a:xfrm>
            <a:prstGeom prst="rect">
              <a:avLst/>
            </a:prstGeom>
            <a:noFill/>
            <a:ln w="9525">
              <a:solidFill>
                <a:schemeClr val="tx1"/>
              </a:solidFill>
              <a:miter lim="800000"/>
              <a:headEnd/>
              <a:tailEnd/>
            </a:ln>
          </p:spPr>
          <p:txBody>
            <a:bodyPr wrap="non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en-US" altLang="zh-CN" sz="1400">
                  <a:solidFill>
                    <a:srgbClr val="000000"/>
                  </a:solidFill>
                </a:rPr>
                <a:t> </a:t>
              </a:r>
              <a:endParaRPr lang="en-US" altLang="zh-CN" sz="1400"/>
            </a:p>
          </p:txBody>
        </p:sp>
        <p:sp>
          <p:nvSpPr>
            <p:cNvPr id="30" name="Line 372"/>
            <p:cNvSpPr>
              <a:spLocks noChangeShapeType="1"/>
            </p:cNvSpPr>
            <p:nvPr/>
          </p:nvSpPr>
          <p:spPr bwMode="auto">
            <a:xfrm>
              <a:off x="4571728" y="1593257"/>
              <a:ext cx="1588" cy="517526"/>
            </a:xfrm>
            <a:prstGeom prst="line">
              <a:avLst/>
            </a:prstGeom>
            <a:noFill/>
            <a:ln w="17526">
              <a:solidFill>
                <a:schemeClr val="tx1"/>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1" name="Rectangle 373"/>
            <p:cNvSpPr>
              <a:spLocks noChangeArrowheads="1"/>
            </p:cNvSpPr>
            <p:nvPr/>
          </p:nvSpPr>
          <p:spPr bwMode="auto">
            <a:xfrm>
              <a:off x="3287887" y="2123483"/>
              <a:ext cx="370432" cy="441421"/>
            </a:xfrm>
            <a:prstGeom prst="rect">
              <a:avLst/>
            </a:prstGeom>
            <a:solidFill>
              <a:srgbClr val="8DBA76"/>
            </a:solidFill>
            <a:ln w="17463">
              <a:solidFill>
                <a:schemeClr val="tx1"/>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2" name="Rectangle 375"/>
            <p:cNvSpPr>
              <a:spLocks noChangeArrowheads="1"/>
            </p:cNvSpPr>
            <p:nvPr/>
          </p:nvSpPr>
          <p:spPr bwMode="auto">
            <a:xfrm>
              <a:off x="3162474" y="2269534"/>
              <a:ext cx="44450" cy="215900"/>
            </a:xfrm>
            <a:prstGeom prst="rect">
              <a:avLst/>
            </a:prstGeom>
            <a:noFill/>
            <a:ln w="9525">
              <a:solidFill>
                <a:schemeClr val="tx1"/>
              </a:solidFill>
              <a:miter lim="800000"/>
              <a:headEnd/>
              <a:tailEnd/>
            </a:ln>
          </p:spPr>
          <p:txBody>
            <a:bodyPr wrap="non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en-US" altLang="zh-CN" sz="1400">
                  <a:solidFill>
                    <a:srgbClr val="000000"/>
                  </a:solidFill>
                </a:rPr>
                <a:t> </a:t>
              </a:r>
              <a:endParaRPr lang="en-US" altLang="zh-CN" sz="1400"/>
            </a:p>
          </p:txBody>
        </p:sp>
        <p:sp>
          <p:nvSpPr>
            <p:cNvPr id="33" name="Rectangle 378"/>
            <p:cNvSpPr>
              <a:spLocks noChangeArrowheads="1"/>
            </p:cNvSpPr>
            <p:nvPr/>
          </p:nvSpPr>
          <p:spPr bwMode="auto">
            <a:xfrm>
              <a:off x="2700065" y="1556792"/>
              <a:ext cx="5746058" cy="53929"/>
            </a:xfrm>
            <a:prstGeom prst="rect">
              <a:avLst/>
            </a:prstGeom>
            <a:solidFill>
              <a:srgbClr val="003300"/>
            </a:solidFill>
            <a:ln w="9525">
              <a:solidFill>
                <a:schemeClr val="tx1"/>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4" name="Rectangle 379"/>
            <p:cNvSpPr>
              <a:spLocks noChangeArrowheads="1"/>
            </p:cNvSpPr>
            <p:nvPr/>
          </p:nvSpPr>
          <p:spPr bwMode="auto">
            <a:xfrm>
              <a:off x="2424733" y="1524995"/>
              <a:ext cx="1320801" cy="650876"/>
            </a:xfrm>
            <a:prstGeom prst="rect">
              <a:avLst/>
            </a:prstGeom>
            <a:no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5" name="Rectangle 380"/>
            <p:cNvSpPr>
              <a:spLocks noChangeArrowheads="1"/>
            </p:cNvSpPr>
            <p:nvPr/>
          </p:nvSpPr>
          <p:spPr bwMode="auto">
            <a:xfrm>
              <a:off x="1763961" y="1556792"/>
              <a:ext cx="717550" cy="215900"/>
            </a:xfrm>
            <a:prstGeom prst="rect">
              <a:avLst/>
            </a:prstGeom>
            <a:noFill/>
            <a:ln w="9525">
              <a:noFill/>
              <a:miter lim="800000"/>
              <a:headEnd/>
              <a:tailEnd/>
            </a:ln>
          </p:spPr>
          <p:txBody>
            <a:bodyPr wrap="non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zh-CN" altLang="en-US" sz="1400" dirty="0">
                  <a:latin typeface="宋体" pitchFamily="2" charset="-122"/>
                </a:rPr>
                <a:t>联锁总线</a:t>
              </a:r>
            </a:p>
          </p:txBody>
        </p:sp>
        <p:sp>
          <p:nvSpPr>
            <p:cNvPr id="36" name="Rectangle 381"/>
            <p:cNvSpPr>
              <a:spLocks noChangeArrowheads="1"/>
            </p:cNvSpPr>
            <p:nvPr/>
          </p:nvSpPr>
          <p:spPr bwMode="auto">
            <a:xfrm>
              <a:off x="2556049" y="1559920"/>
              <a:ext cx="44450" cy="215900"/>
            </a:xfrm>
            <a:prstGeom prst="rect">
              <a:avLst/>
            </a:prstGeom>
            <a:noFill/>
            <a:ln w="9525">
              <a:noFill/>
              <a:miter lim="800000"/>
              <a:headEnd/>
              <a:tailEnd/>
            </a:ln>
          </p:spPr>
          <p:txBody>
            <a:bodyPr wrap="non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en-US" altLang="zh-CN" sz="1400">
                  <a:solidFill>
                    <a:srgbClr val="000000"/>
                  </a:solidFill>
                </a:rPr>
                <a:t> </a:t>
              </a:r>
              <a:endParaRPr lang="en-US" altLang="zh-CN" sz="1400"/>
            </a:p>
          </p:txBody>
        </p:sp>
        <p:sp>
          <p:nvSpPr>
            <p:cNvPr id="37" name="Rectangle 382"/>
            <p:cNvSpPr>
              <a:spLocks noChangeArrowheads="1"/>
            </p:cNvSpPr>
            <p:nvPr/>
          </p:nvSpPr>
          <p:spPr bwMode="auto">
            <a:xfrm>
              <a:off x="7392023" y="2782297"/>
              <a:ext cx="1652588" cy="568326"/>
            </a:xfrm>
            <a:prstGeom prst="rect">
              <a:avLst/>
            </a:prstGeom>
            <a:no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38" name="Rectangle 383"/>
            <p:cNvSpPr>
              <a:spLocks noChangeArrowheads="1"/>
            </p:cNvSpPr>
            <p:nvPr/>
          </p:nvSpPr>
          <p:spPr bwMode="auto">
            <a:xfrm>
              <a:off x="7452593" y="3717032"/>
              <a:ext cx="538163" cy="215900"/>
            </a:xfrm>
            <a:prstGeom prst="rect">
              <a:avLst/>
            </a:prstGeom>
            <a:noFill/>
            <a:ln w="9525">
              <a:noFill/>
              <a:miter lim="800000"/>
              <a:headEnd/>
              <a:tailEnd/>
            </a:ln>
          </p:spPr>
          <p:txBody>
            <a:bodyPr wrap="non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zh-CN" altLang="en-US" sz="1400" dirty="0">
                  <a:latin typeface="宋体" pitchFamily="2" charset="-122"/>
                </a:rPr>
                <a:t>微机房</a:t>
              </a:r>
            </a:p>
          </p:txBody>
        </p:sp>
        <p:sp>
          <p:nvSpPr>
            <p:cNvPr id="39" name="Rectangle 384"/>
            <p:cNvSpPr>
              <a:spLocks noChangeArrowheads="1"/>
            </p:cNvSpPr>
            <p:nvPr/>
          </p:nvSpPr>
          <p:spPr bwMode="auto">
            <a:xfrm>
              <a:off x="7985748" y="2812460"/>
              <a:ext cx="44450" cy="215900"/>
            </a:xfrm>
            <a:prstGeom prst="rect">
              <a:avLst/>
            </a:prstGeom>
            <a:noFill/>
            <a:ln w="9525">
              <a:noFill/>
              <a:miter lim="800000"/>
              <a:headEnd/>
              <a:tailEnd/>
            </a:ln>
          </p:spPr>
          <p:txBody>
            <a:bodyPr wrap="non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en-US" altLang="zh-CN" sz="1400">
                  <a:solidFill>
                    <a:srgbClr val="000000"/>
                  </a:solidFill>
                </a:rPr>
                <a:t> </a:t>
              </a:r>
              <a:endParaRPr lang="en-US" altLang="zh-CN" sz="1400"/>
            </a:p>
          </p:txBody>
        </p:sp>
        <p:sp>
          <p:nvSpPr>
            <p:cNvPr id="40" name="Rectangle 385"/>
            <p:cNvSpPr>
              <a:spLocks noChangeArrowheads="1"/>
            </p:cNvSpPr>
            <p:nvPr/>
          </p:nvSpPr>
          <p:spPr bwMode="auto">
            <a:xfrm>
              <a:off x="7392023" y="3096623"/>
              <a:ext cx="44450" cy="215900"/>
            </a:xfrm>
            <a:prstGeom prst="rect">
              <a:avLst/>
            </a:prstGeom>
            <a:noFill/>
            <a:ln w="9525">
              <a:noFill/>
              <a:miter lim="800000"/>
              <a:headEnd/>
              <a:tailEnd/>
            </a:ln>
          </p:spPr>
          <p:txBody>
            <a:bodyPr wrap="non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en-US" altLang="zh-CN" sz="1400">
                  <a:solidFill>
                    <a:srgbClr val="000000"/>
                  </a:solidFill>
                </a:rPr>
                <a:t> </a:t>
              </a:r>
              <a:endParaRPr lang="en-US" altLang="zh-CN" sz="1400"/>
            </a:p>
          </p:txBody>
        </p:sp>
        <p:sp>
          <p:nvSpPr>
            <p:cNvPr id="41" name="Rectangle 386"/>
            <p:cNvSpPr>
              <a:spLocks noChangeArrowheads="1"/>
            </p:cNvSpPr>
            <p:nvPr/>
          </p:nvSpPr>
          <p:spPr bwMode="auto">
            <a:xfrm>
              <a:off x="7547598" y="3255373"/>
              <a:ext cx="44450" cy="215900"/>
            </a:xfrm>
            <a:prstGeom prst="rect">
              <a:avLst/>
            </a:prstGeom>
            <a:noFill/>
            <a:ln w="9525">
              <a:noFill/>
              <a:miter lim="800000"/>
              <a:headEnd/>
              <a:tailEnd/>
            </a:ln>
          </p:spPr>
          <p:txBody>
            <a:bodyPr wrap="non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en-US" altLang="zh-CN" sz="1400">
                  <a:solidFill>
                    <a:srgbClr val="000000"/>
                  </a:solidFill>
                </a:rPr>
                <a:t> </a:t>
              </a:r>
              <a:endParaRPr lang="en-US" altLang="zh-CN" sz="1400"/>
            </a:p>
          </p:txBody>
        </p:sp>
        <p:sp>
          <p:nvSpPr>
            <p:cNvPr id="42" name="Line 391"/>
            <p:cNvSpPr>
              <a:spLocks noChangeShapeType="1"/>
            </p:cNvSpPr>
            <p:nvPr/>
          </p:nvSpPr>
          <p:spPr bwMode="auto">
            <a:xfrm>
              <a:off x="3204121" y="2636912"/>
              <a:ext cx="0" cy="288032"/>
            </a:xfrm>
            <a:prstGeom prst="line">
              <a:avLst/>
            </a:prstGeom>
            <a:noFill/>
            <a:ln w="17463">
              <a:solidFill>
                <a:schemeClr val="tx1"/>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43" name="Line 394"/>
            <p:cNvSpPr>
              <a:spLocks noChangeShapeType="1"/>
            </p:cNvSpPr>
            <p:nvPr/>
          </p:nvSpPr>
          <p:spPr bwMode="auto">
            <a:xfrm>
              <a:off x="4284241" y="2636912"/>
              <a:ext cx="0" cy="288032"/>
            </a:xfrm>
            <a:prstGeom prst="line">
              <a:avLst/>
            </a:prstGeom>
            <a:noFill/>
            <a:ln w="17463">
              <a:solidFill>
                <a:schemeClr val="tx1"/>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44" name="Line 397"/>
            <p:cNvSpPr>
              <a:spLocks noChangeShapeType="1"/>
            </p:cNvSpPr>
            <p:nvPr/>
          </p:nvSpPr>
          <p:spPr bwMode="auto">
            <a:xfrm>
              <a:off x="3442295" y="2636912"/>
              <a:ext cx="0" cy="288032"/>
            </a:xfrm>
            <a:prstGeom prst="line">
              <a:avLst/>
            </a:prstGeom>
            <a:noFill/>
            <a:ln w="17463">
              <a:solidFill>
                <a:schemeClr val="tx1"/>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45" name="Line 400"/>
            <p:cNvSpPr>
              <a:spLocks noChangeShapeType="1"/>
            </p:cNvSpPr>
            <p:nvPr/>
          </p:nvSpPr>
          <p:spPr bwMode="auto">
            <a:xfrm>
              <a:off x="4538166" y="2636912"/>
              <a:ext cx="0" cy="288032"/>
            </a:xfrm>
            <a:prstGeom prst="line">
              <a:avLst/>
            </a:prstGeom>
            <a:noFill/>
            <a:ln w="17463">
              <a:solidFill>
                <a:schemeClr val="tx1"/>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nvGrpSpPr>
            <p:cNvPr id="46" name="Group 468"/>
            <p:cNvGrpSpPr>
              <a:grpSpLocks/>
            </p:cNvGrpSpPr>
            <p:nvPr/>
          </p:nvGrpSpPr>
          <p:grpSpPr bwMode="auto">
            <a:xfrm>
              <a:off x="7404723" y="1810121"/>
              <a:ext cx="369888" cy="150860"/>
              <a:chOff x="4060" y="1947"/>
              <a:chExt cx="233" cy="95"/>
            </a:xfrm>
          </p:grpSpPr>
          <p:sp>
            <p:nvSpPr>
              <p:cNvPr id="91" name="Line 469"/>
              <p:cNvSpPr>
                <a:spLocks noChangeShapeType="1"/>
              </p:cNvSpPr>
              <p:nvPr/>
            </p:nvSpPr>
            <p:spPr bwMode="auto">
              <a:xfrm>
                <a:off x="4060" y="1993"/>
                <a:ext cx="144" cy="1"/>
              </a:xfrm>
              <a:prstGeom prst="line">
                <a:avLst/>
              </a:prstGeom>
              <a:noFill/>
              <a:ln w="17463">
                <a:solidFill>
                  <a:schemeClr val="tx1"/>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92" name="Freeform 470"/>
              <p:cNvSpPr>
                <a:spLocks/>
              </p:cNvSpPr>
              <p:nvPr/>
            </p:nvSpPr>
            <p:spPr bwMode="auto">
              <a:xfrm>
                <a:off x="4152" y="1947"/>
                <a:ext cx="141" cy="95"/>
              </a:xfrm>
              <a:custGeom>
                <a:avLst/>
                <a:gdLst/>
                <a:ahLst/>
                <a:cxnLst>
                  <a:cxn ang="0">
                    <a:pos x="0" y="95"/>
                  </a:cxn>
                  <a:cxn ang="0">
                    <a:pos x="141" y="49"/>
                  </a:cxn>
                  <a:cxn ang="0">
                    <a:pos x="0" y="0"/>
                  </a:cxn>
                  <a:cxn ang="0">
                    <a:pos x="47" y="49"/>
                  </a:cxn>
                  <a:cxn ang="0">
                    <a:pos x="0" y="95"/>
                  </a:cxn>
                </a:cxnLst>
                <a:rect l="0" t="0" r="r" b="b"/>
                <a:pathLst>
                  <a:path w="141" h="95">
                    <a:moveTo>
                      <a:pt x="0" y="95"/>
                    </a:moveTo>
                    <a:lnTo>
                      <a:pt x="141" y="49"/>
                    </a:lnTo>
                    <a:lnTo>
                      <a:pt x="0" y="0"/>
                    </a:lnTo>
                    <a:lnTo>
                      <a:pt x="47" y="49"/>
                    </a:lnTo>
                    <a:lnTo>
                      <a:pt x="0" y="95"/>
                    </a:lnTo>
                    <a:close/>
                  </a:path>
                </a:pathLst>
              </a:custGeom>
              <a:solidFill>
                <a:srgbClr val="003300"/>
              </a:solidFill>
              <a:ln w="9525">
                <a:solidFill>
                  <a:schemeClr val="tx1"/>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grpSp>
        <p:sp>
          <p:nvSpPr>
            <p:cNvPr id="47" name="Rectangle 471"/>
            <p:cNvSpPr>
              <a:spLocks noChangeArrowheads="1"/>
            </p:cNvSpPr>
            <p:nvPr/>
          </p:nvSpPr>
          <p:spPr bwMode="auto">
            <a:xfrm>
              <a:off x="7761910" y="1744070"/>
              <a:ext cx="1727201" cy="392113"/>
            </a:xfrm>
            <a:prstGeom prst="rect">
              <a:avLst/>
            </a:prstGeom>
            <a:no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48" name="Rectangle 472"/>
            <p:cNvSpPr>
              <a:spLocks noChangeArrowheads="1"/>
            </p:cNvSpPr>
            <p:nvPr/>
          </p:nvSpPr>
          <p:spPr bwMode="auto">
            <a:xfrm>
              <a:off x="7947648" y="1774233"/>
              <a:ext cx="963613" cy="215900"/>
            </a:xfrm>
            <a:prstGeom prst="rect">
              <a:avLst/>
            </a:prstGeom>
            <a:noFill/>
            <a:ln w="9525">
              <a:noFill/>
              <a:miter lim="800000"/>
              <a:headEnd/>
              <a:tailEnd/>
            </a:ln>
          </p:spPr>
          <p:txBody>
            <a:bodyPr wrap="non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en-US" altLang="zh-CN" sz="1400">
                  <a:solidFill>
                    <a:srgbClr val="000000"/>
                  </a:solidFill>
                </a:rPr>
                <a:t> </a:t>
              </a:r>
              <a:r>
                <a:rPr lang="zh-CN" altLang="en-US" sz="1400"/>
                <a:t>与</a:t>
              </a:r>
              <a:r>
                <a:rPr lang="en-US" altLang="zh-CN" sz="1400"/>
                <a:t>CTC</a:t>
              </a:r>
              <a:r>
                <a:rPr lang="zh-CN" altLang="en-US" sz="1400"/>
                <a:t>接口</a:t>
              </a:r>
            </a:p>
          </p:txBody>
        </p:sp>
        <p:sp>
          <p:nvSpPr>
            <p:cNvPr id="49" name="Rectangle 484"/>
            <p:cNvSpPr>
              <a:spLocks noChangeArrowheads="1"/>
            </p:cNvSpPr>
            <p:nvPr/>
          </p:nvSpPr>
          <p:spPr bwMode="auto">
            <a:xfrm>
              <a:off x="8184185" y="3496674"/>
              <a:ext cx="44450" cy="215900"/>
            </a:xfrm>
            <a:prstGeom prst="rect">
              <a:avLst/>
            </a:prstGeom>
            <a:noFill/>
            <a:ln w="9525">
              <a:noFill/>
              <a:miter lim="800000"/>
              <a:headEnd/>
              <a:tailEnd/>
            </a:ln>
          </p:spPr>
          <p:txBody>
            <a:bodyPr wrap="non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en-US" altLang="zh-CN" sz="1400">
                  <a:solidFill>
                    <a:srgbClr val="000000"/>
                  </a:solidFill>
                </a:rPr>
                <a:t> </a:t>
              </a:r>
              <a:endParaRPr lang="en-US" altLang="zh-CN" sz="1400"/>
            </a:p>
          </p:txBody>
        </p:sp>
        <p:sp>
          <p:nvSpPr>
            <p:cNvPr id="50" name="Rectangle 485"/>
            <p:cNvSpPr>
              <a:spLocks noChangeArrowheads="1"/>
            </p:cNvSpPr>
            <p:nvPr/>
          </p:nvSpPr>
          <p:spPr bwMode="auto">
            <a:xfrm>
              <a:off x="4253534" y="655043"/>
              <a:ext cx="973138" cy="649289"/>
            </a:xfrm>
            <a:prstGeom prst="rect">
              <a:avLst/>
            </a:prstGeom>
            <a:noFill/>
            <a:ln w="9525">
              <a:no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51" name="Rectangle 486"/>
            <p:cNvSpPr>
              <a:spLocks noChangeArrowheads="1"/>
            </p:cNvSpPr>
            <p:nvPr/>
          </p:nvSpPr>
          <p:spPr bwMode="auto">
            <a:xfrm>
              <a:off x="2916089" y="836712"/>
              <a:ext cx="538163" cy="215900"/>
            </a:xfrm>
            <a:prstGeom prst="rect">
              <a:avLst/>
            </a:prstGeom>
            <a:noFill/>
            <a:ln w="9525">
              <a:noFill/>
              <a:miter lim="800000"/>
              <a:headEnd/>
              <a:tailEnd/>
            </a:ln>
          </p:spPr>
          <p:txBody>
            <a:bodyPr wrap="non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zh-CN" altLang="en-US" sz="1400" dirty="0">
                  <a:latin typeface="宋体" pitchFamily="2" charset="-122"/>
                </a:rPr>
                <a:t>控制台</a:t>
              </a:r>
            </a:p>
          </p:txBody>
        </p:sp>
        <p:sp>
          <p:nvSpPr>
            <p:cNvPr id="52" name="Rectangle 487"/>
            <p:cNvSpPr>
              <a:spLocks noChangeArrowheads="1"/>
            </p:cNvSpPr>
            <p:nvPr/>
          </p:nvSpPr>
          <p:spPr bwMode="auto">
            <a:xfrm>
              <a:off x="4253534" y="964606"/>
              <a:ext cx="44450" cy="215900"/>
            </a:xfrm>
            <a:prstGeom prst="rect">
              <a:avLst/>
            </a:prstGeom>
            <a:noFill/>
            <a:ln w="9525">
              <a:noFill/>
              <a:miter lim="800000"/>
              <a:headEnd/>
              <a:tailEnd/>
            </a:ln>
          </p:spPr>
          <p:txBody>
            <a:bodyPr wrap="non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en-US" altLang="zh-CN" sz="1400">
                  <a:solidFill>
                    <a:srgbClr val="000000"/>
                  </a:solidFill>
                </a:rPr>
                <a:t> </a:t>
              </a:r>
              <a:endParaRPr lang="en-US" altLang="zh-CN" sz="1400"/>
            </a:p>
          </p:txBody>
        </p:sp>
        <p:sp>
          <p:nvSpPr>
            <p:cNvPr id="53" name="Line 492"/>
            <p:cNvSpPr>
              <a:spLocks noChangeShapeType="1"/>
            </p:cNvSpPr>
            <p:nvPr/>
          </p:nvSpPr>
          <p:spPr bwMode="auto">
            <a:xfrm flipV="1">
              <a:off x="6664947" y="1882183"/>
              <a:ext cx="1588" cy="460376"/>
            </a:xfrm>
            <a:prstGeom prst="line">
              <a:avLst/>
            </a:prstGeom>
            <a:noFill/>
            <a:ln w="17526">
              <a:solidFill>
                <a:schemeClr val="tx1"/>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54" name="Line 493"/>
            <p:cNvSpPr>
              <a:spLocks noChangeShapeType="1"/>
            </p:cNvSpPr>
            <p:nvPr/>
          </p:nvSpPr>
          <p:spPr bwMode="auto">
            <a:xfrm>
              <a:off x="6664947" y="1882183"/>
              <a:ext cx="739775" cy="1588"/>
            </a:xfrm>
            <a:prstGeom prst="line">
              <a:avLst/>
            </a:prstGeom>
            <a:noFill/>
            <a:ln w="17526">
              <a:solidFill>
                <a:schemeClr val="tx1"/>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55" name="Line 494"/>
            <p:cNvSpPr>
              <a:spLocks noChangeShapeType="1"/>
            </p:cNvSpPr>
            <p:nvPr/>
          </p:nvSpPr>
          <p:spPr bwMode="auto">
            <a:xfrm>
              <a:off x="7404723" y="1882183"/>
              <a:ext cx="1588" cy="173038"/>
            </a:xfrm>
            <a:prstGeom prst="line">
              <a:avLst/>
            </a:prstGeom>
            <a:noFill/>
            <a:ln w="17526">
              <a:solidFill>
                <a:schemeClr val="tx1"/>
              </a:solidFill>
              <a:round/>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56" name="Rectangle 496"/>
            <p:cNvSpPr>
              <a:spLocks noChangeArrowheads="1"/>
            </p:cNvSpPr>
            <p:nvPr/>
          </p:nvSpPr>
          <p:spPr bwMode="auto">
            <a:xfrm>
              <a:off x="5689848" y="2636912"/>
              <a:ext cx="538609" cy="215444"/>
            </a:xfrm>
            <a:prstGeom prst="rect">
              <a:avLst/>
            </a:prstGeom>
            <a:noFill/>
            <a:ln w="9525">
              <a:noFill/>
              <a:miter lim="800000"/>
              <a:headEnd/>
              <a:tailEnd/>
            </a:ln>
          </p:spPr>
          <p:txBody>
            <a:bodyPr wrap="non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zh-CN" altLang="en-US" sz="1400" dirty="0">
                  <a:latin typeface="宋体" pitchFamily="2" charset="-122"/>
                </a:rPr>
                <a:t>上位</a:t>
              </a:r>
              <a:r>
                <a:rPr lang="zh-CN" altLang="en-US" sz="1400" dirty="0" smtClean="0">
                  <a:latin typeface="宋体" pitchFamily="2" charset="-122"/>
                </a:rPr>
                <a:t>机</a:t>
              </a:r>
              <a:endParaRPr lang="zh-CN" altLang="en-US" sz="1400" dirty="0">
                <a:latin typeface="宋体" pitchFamily="2" charset="-122"/>
              </a:endParaRPr>
            </a:p>
          </p:txBody>
        </p:sp>
        <p:sp>
          <p:nvSpPr>
            <p:cNvPr id="57" name="Rectangle 497"/>
            <p:cNvSpPr>
              <a:spLocks noChangeArrowheads="1"/>
            </p:cNvSpPr>
            <p:nvPr/>
          </p:nvSpPr>
          <p:spPr bwMode="auto">
            <a:xfrm>
              <a:off x="2628057" y="1844824"/>
              <a:ext cx="538163" cy="215900"/>
            </a:xfrm>
            <a:prstGeom prst="rect">
              <a:avLst/>
            </a:prstGeom>
            <a:noFill/>
            <a:ln w="9525">
              <a:noFill/>
              <a:miter lim="800000"/>
              <a:headEnd/>
              <a:tailEnd/>
            </a:ln>
          </p:spPr>
          <p:txBody>
            <a:bodyPr wrap="non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zh-CN" altLang="en-US" sz="1400" dirty="0">
                  <a:latin typeface="宋体" pitchFamily="2" charset="-122"/>
                </a:rPr>
                <a:t>执表机</a:t>
              </a:r>
            </a:p>
          </p:txBody>
        </p:sp>
        <p:sp>
          <p:nvSpPr>
            <p:cNvPr id="58" name="Rectangle 498"/>
            <p:cNvSpPr>
              <a:spLocks noChangeArrowheads="1"/>
            </p:cNvSpPr>
            <p:nvPr/>
          </p:nvSpPr>
          <p:spPr bwMode="auto">
            <a:xfrm>
              <a:off x="4610174" y="1844824"/>
              <a:ext cx="538163" cy="215900"/>
            </a:xfrm>
            <a:prstGeom prst="rect">
              <a:avLst/>
            </a:prstGeom>
            <a:noFill/>
            <a:ln w="9525">
              <a:noFill/>
              <a:miter lim="800000"/>
              <a:headEnd/>
              <a:tailEnd/>
            </a:ln>
          </p:spPr>
          <p:txBody>
            <a:bodyPr wrap="non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zh-CN" altLang="en-US" sz="1400" dirty="0">
                  <a:latin typeface="宋体" pitchFamily="2" charset="-122"/>
                </a:rPr>
                <a:t>联锁机</a:t>
              </a:r>
            </a:p>
          </p:txBody>
        </p:sp>
        <p:sp>
          <p:nvSpPr>
            <p:cNvPr id="59" name="任意多边形 58"/>
            <p:cNvSpPr/>
            <p:nvPr/>
          </p:nvSpPr>
          <p:spPr>
            <a:xfrm>
              <a:off x="3205849" y="1737342"/>
              <a:ext cx="0" cy="537028"/>
            </a:xfrm>
            <a:custGeom>
              <a:avLst/>
              <a:gdLst>
                <a:gd name="connsiteX0" fmla="*/ 0 w 0"/>
                <a:gd name="connsiteY0" fmla="*/ 0 h 537028"/>
                <a:gd name="connsiteX1" fmla="*/ 0 w 0"/>
                <a:gd name="connsiteY1" fmla="*/ 537028 h 537028"/>
              </a:gdLst>
              <a:ahLst/>
              <a:cxnLst>
                <a:cxn ang="0">
                  <a:pos x="connsiteX0" y="connsiteY0"/>
                </a:cxn>
                <a:cxn ang="0">
                  <a:pos x="connsiteX1" y="connsiteY1"/>
                </a:cxn>
              </a:cxnLst>
              <a:rect l="l" t="t" r="r" b="b"/>
              <a:pathLst>
                <a:path h="537028">
                  <a:moveTo>
                    <a:pt x="0" y="0"/>
                  </a:moveTo>
                  <a:lnTo>
                    <a:pt x="0" y="537028"/>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0" name="Rectangle 374"/>
            <p:cNvSpPr>
              <a:spLocks noChangeArrowheads="1"/>
            </p:cNvSpPr>
            <p:nvPr/>
          </p:nvSpPr>
          <p:spPr bwMode="auto">
            <a:xfrm>
              <a:off x="3132113" y="2239371"/>
              <a:ext cx="351829" cy="397541"/>
            </a:xfrm>
            <a:prstGeom prst="rect">
              <a:avLst/>
            </a:prstGeom>
            <a:solidFill>
              <a:schemeClr val="bg1"/>
            </a:solidFill>
            <a:ln w="17463">
              <a:solidFill>
                <a:schemeClr val="tx1"/>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61" name="Rectangle 483"/>
            <p:cNvSpPr>
              <a:spLocks noChangeArrowheads="1"/>
            </p:cNvSpPr>
            <p:nvPr/>
          </p:nvSpPr>
          <p:spPr bwMode="auto">
            <a:xfrm>
              <a:off x="7380585" y="4869160"/>
              <a:ext cx="717550" cy="215900"/>
            </a:xfrm>
            <a:prstGeom prst="rect">
              <a:avLst/>
            </a:prstGeom>
            <a:noFill/>
            <a:ln w="9525">
              <a:noFill/>
              <a:miter lim="800000"/>
              <a:headEnd/>
              <a:tailEnd/>
            </a:ln>
          </p:spPr>
          <p:txBody>
            <a:bodyPr wrap="non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zh-CN" altLang="en-US" sz="1400" dirty="0">
                  <a:latin typeface="宋体" pitchFamily="2" charset="-122"/>
                </a:rPr>
                <a:t>室外设备</a:t>
              </a:r>
            </a:p>
          </p:txBody>
        </p:sp>
        <p:sp>
          <p:nvSpPr>
            <p:cNvPr id="62" name="Rectangle 483"/>
            <p:cNvSpPr>
              <a:spLocks noChangeArrowheads="1"/>
            </p:cNvSpPr>
            <p:nvPr/>
          </p:nvSpPr>
          <p:spPr bwMode="auto">
            <a:xfrm>
              <a:off x="3226271" y="2348880"/>
              <a:ext cx="317230" cy="215444"/>
            </a:xfrm>
            <a:prstGeom prst="rect">
              <a:avLst/>
            </a:prstGeom>
            <a:noFill/>
            <a:ln w="9525">
              <a:noFill/>
              <a:miter lim="800000"/>
              <a:headEnd/>
              <a:tailEnd/>
            </a:ln>
          </p:spPr>
          <p:txBody>
            <a:bodyPr wrap="squar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en-US" altLang="zh-CN" sz="1400" dirty="0" smtClean="0">
                  <a:latin typeface="宋体" pitchFamily="2" charset="-122"/>
                </a:rPr>
                <a:t>A</a:t>
              </a:r>
              <a:endParaRPr lang="zh-CN" altLang="en-US" sz="1400" dirty="0">
                <a:latin typeface="宋体" pitchFamily="2" charset="-122"/>
              </a:endParaRPr>
            </a:p>
          </p:txBody>
        </p:sp>
        <p:sp>
          <p:nvSpPr>
            <p:cNvPr id="63" name="Rectangle 483"/>
            <p:cNvSpPr>
              <a:spLocks noChangeArrowheads="1"/>
            </p:cNvSpPr>
            <p:nvPr/>
          </p:nvSpPr>
          <p:spPr bwMode="auto">
            <a:xfrm>
              <a:off x="3534125" y="2204864"/>
              <a:ext cx="484234" cy="215444"/>
            </a:xfrm>
            <a:prstGeom prst="rect">
              <a:avLst/>
            </a:prstGeom>
            <a:noFill/>
            <a:ln w="9525">
              <a:noFill/>
              <a:miter lim="800000"/>
              <a:headEnd/>
              <a:tailEnd/>
            </a:ln>
          </p:spPr>
          <p:txBody>
            <a:bodyPr wrap="squar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en-US" altLang="zh-CN" sz="1400" dirty="0" smtClean="0">
                  <a:latin typeface="宋体" pitchFamily="2" charset="-122"/>
                </a:rPr>
                <a:t>B</a:t>
              </a:r>
              <a:endParaRPr lang="zh-CN" altLang="en-US" sz="1400" dirty="0">
                <a:latin typeface="宋体" pitchFamily="2" charset="-122"/>
              </a:endParaRPr>
            </a:p>
          </p:txBody>
        </p:sp>
        <p:sp>
          <p:nvSpPr>
            <p:cNvPr id="64" name="Rectangle 483"/>
            <p:cNvSpPr>
              <a:spLocks noChangeArrowheads="1"/>
            </p:cNvSpPr>
            <p:nvPr/>
          </p:nvSpPr>
          <p:spPr bwMode="auto">
            <a:xfrm>
              <a:off x="4629996" y="2204864"/>
              <a:ext cx="484234" cy="215444"/>
            </a:xfrm>
            <a:prstGeom prst="rect">
              <a:avLst/>
            </a:prstGeom>
            <a:noFill/>
            <a:ln w="9525">
              <a:noFill/>
              <a:miter lim="800000"/>
              <a:headEnd/>
              <a:tailEnd/>
            </a:ln>
          </p:spPr>
          <p:txBody>
            <a:bodyPr wrap="squar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en-US" altLang="zh-CN" sz="1400" dirty="0" smtClean="0">
                  <a:latin typeface="宋体" pitchFamily="2" charset="-122"/>
                </a:rPr>
                <a:t>B</a:t>
              </a:r>
              <a:endParaRPr lang="zh-CN" altLang="en-US" sz="1400" dirty="0">
                <a:latin typeface="宋体" pitchFamily="2" charset="-122"/>
              </a:endParaRPr>
            </a:p>
          </p:txBody>
        </p:sp>
        <p:sp>
          <p:nvSpPr>
            <p:cNvPr id="65" name="Rectangle 483"/>
            <p:cNvSpPr>
              <a:spLocks noChangeArrowheads="1"/>
            </p:cNvSpPr>
            <p:nvPr/>
          </p:nvSpPr>
          <p:spPr bwMode="auto">
            <a:xfrm>
              <a:off x="5724401" y="2276872"/>
              <a:ext cx="317230" cy="215444"/>
            </a:xfrm>
            <a:prstGeom prst="rect">
              <a:avLst/>
            </a:prstGeom>
            <a:noFill/>
            <a:ln w="9525">
              <a:noFill/>
              <a:miter lim="800000"/>
              <a:headEnd/>
              <a:tailEnd/>
            </a:ln>
          </p:spPr>
          <p:txBody>
            <a:bodyPr wrap="squar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en-US" altLang="zh-CN" sz="1400" dirty="0" smtClean="0">
                  <a:latin typeface="宋体" pitchFamily="2" charset="-122"/>
                </a:rPr>
                <a:t>A</a:t>
              </a:r>
              <a:endParaRPr lang="zh-CN" altLang="en-US" sz="1400" dirty="0">
                <a:latin typeface="宋体" pitchFamily="2" charset="-122"/>
              </a:endParaRPr>
            </a:p>
          </p:txBody>
        </p:sp>
        <p:sp>
          <p:nvSpPr>
            <p:cNvPr id="66" name="Rectangle 483"/>
            <p:cNvSpPr>
              <a:spLocks noChangeArrowheads="1"/>
            </p:cNvSpPr>
            <p:nvPr/>
          </p:nvSpPr>
          <p:spPr bwMode="auto">
            <a:xfrm>
              <a:off x="3370287" y="2924944"/>
              <a:ext cx="288032" cy="861774"/>
            </a:xfrm>
            <a:prstGeom prst="rect">
              <a:avLst/>
            </a:prstGeom>
            <a:noFill/>
            <a:ln w="9525">
              <a:solidFill>
                <a:schemeClr val="tx1"/>
              </a:solidFill>
              <a:miter lim="800000"/>
              <a:headEnd/>
              <a:tailEnd/>
            </a:ln>
          </p:spPr>
          <p:txBody>
            <a:bodyPr wrap="squar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pPr algn="ctr"/>
              <a:r>
                <a:rPr lang="zh-CN" altLang="en-US" sz="1400" dirty="0" smtClean="0">
                  <a:latin typeface="宋体" pitchFamily="2" charset="-122"/>
                </a:rPr>
                <a:t>驱动电路</a:t>
              </a:r>
              <a:endParaRPr lang="zh-CN" altLang="en-US" sz="1400" dirty="0">
                <a:latin typeface="宋体" pitchFamily="2" charset="-122"/>
              </a:endParaRPr>
            </a:p>
          </p:txBody>
        </p:sp>
        <p:sp>
          <p:nvSpPr>
            <p:cNvPr id="67" name="Rectangle 483"/>
            <p:cNvSpPr>
              <a:spLocks noChangeArrowheads="1"/>
            </p:cNvSpPr>
            <p:nvPr/>
          </p:nvSpPr>
          <p:spPr bwMode="auto">
            <a:xfrm>
              <a:off x="3010247" y="2924944"/>
              <a:ext cx="288032" cy="861774"/>
            </a:xfrm>
            <a:prstGeom prst="rect">
              <a:avLst/>
            </a:prstGeom>
            <a:noFill/>
            <a:ln w="9525">
              <a:solidFill>
                <a:schemeClr val="tx1"/>
              </a:solidFill>
              <a:miter lim="800000"/>
              <a:headEnd/>
              <a:tailEnd/>
            </a:ln>
          </p:spPr>
          <p:txBody>
            <a:bodyPr wrap="squar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pPr algn="ctr"/>
              <a:r>
                <a:rPr lang="zh-CN" altLang="en-US" sz="1400" dirty="0" smtClean="0">
                  <a:latin typeface="宋体" pitchFamily="2" charset="-122"/>
                </a:rPr>
                <a:t>采集电路</a:t>
              </a:r>
              <a:endParaRPr lang="zh-CN" altLang="en-US" sz="1400" dirty="0">
                <a:latin typeface="宋体" pitchFamily="2" charset="-122"/>
              </a:endParaRPr>
            </a:p>
          </p:txBody>
        </p:sp>
        <p:sp>
          <p:nvSpPr>
            <p:cNvPr id="68" name="Rectangle 483"/>
            <p:cNvSpPr>
              <a:spLocks noChangeArrowheads="1"/>
            </p:cNvSpPr>
            <p:nvPr/>
          </p:nvSpPr>
          <p:spPr bwMode="auto">
            <a:xfrm>
              <a:off x="4466158" y="2924944"/>
              <a:ext cx="288032" cy="861774"/>
            </a:xfrm>
            <a:prstGeom prst="rect">
              <a:avLst/>
            </a:prstGeom>
            <a:noFill/>
            <a:ln w="9525">
              <a:solidFill>
                <a:schemeClr val="tx1"/>
              </a:solidFill>
              <a:miter lim="800000"/>
              <a:headEnd/>
              <a:tailEnd/>
            </a:ln>
          </p:spPr>
          <p:txBody>
            <a:bodyPr wrap="squar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pPr algn="ctr"/>
              <a:r>
                <a:rPr lang="zh-CN" altLang="en-US" sz="1400" dirty="0" smtClean="0">
                  <a:latin typeface="宋体" pitchFamily="2" charset="-122"/>
                </a:rPr>
                <a:t>驱动电路</a:t>
              </a:r>
              <a:endParaRPr lang="zh-CN" altLang="en-US" sz="1400" dirty="0">
                <a:latin typeface="宋体" pitchFamily="2" charset="-122"/>
              </a:endParaRPr>
            </a:p>
          </p:txBody>
        </p:sp>
        <p:sp>
          <p:nvSpPr>
            <p:cNvPr id="69" name="Rectangle 483"/>
            <p:cNvSpPr>
              <a:spLocks noChangeArrowheads="1"/>
            </p:cNvSpPr>
            <p:nvPr/>
          </p:nvSpPr>
          <p:spPr bwMode="auto">
            <a:xfrm>
              <a:off x="4106118" y="2924944"/>
              <a:ext cx="288032" cy="861774"/>
            </a:xfrm>
            <a:prstGeom prst="rect">
              <a:avLst/>
            </a:prstGeom>
            <a:noFill/>
            <a:ln w="9525">
              <a:solidFill>
                <a:schemeClr val="tx1"/>
              </a:solidFill>
              <a:miter lim="800000"/>
              <a:headEnd/>
              <a:tailEnd/>
            </a:ln>
          </p:spPr>
          <p:txBody>
            <a:bodyPr wrap="squar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pPr algn="ctr"/>
              <a:r>
                <a:rPr lang="zh-CN" altLang="en-US" sz="1400" dirty="0" smtClean="0">
                  <a:latin typeface="宋体" pitchFamily="2" charset="-122"/>
                </a:rPr>
                <a:t>采集电路</a:t>
              </a:r>
              <a:endParaRPr lang="zh-CN" altLang="en-US" sz="1400" dirty="0">
                <a:latin typeface="宋体" pitchFamily="2" charset="-122"/>
              </a:endParaRPr>
            </a:p>
          </p:txBody>
        </p:sp>
        <p:sp>
          <p:nvSpPr>
            <p:cNvPr id="70" name="Rectangle 483"/>
            <p:cNvSpPr>
              <a:spLocks noChangeArrowheads="1"/>
            </p:cNvSpPr>
            <p:nvPr/>
          </p:nvSpPr>
          <p:spPr bwMode="auto">
            <a:xfrm>
              <a:off x="2916089" y="4077072"/>
              <a:ext cx="1872208" cy="323165"/>
            </a:xfrm>
            <a:prstGeom prst="rect">
              <a:avLst/>
            </a:prstGeom>
            <a:noFill/>
            <a:ln w="9525">
              <a:solidFill>
                <a:schemeClr val="tx1"/>
              </a:solidFill>
              <a:miter lim="800000"/>
              <a:headEnd/>
              <a:tailEnd/>
            </a:ln>
          </p:spPr>
          <p:txBody>
            <a:bodyPr wrap="squar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pPr algn="ctr">
                <a:lnSpc>
                  <a:spcPct val="150000"/>
                </a:lnSpc>
              </a:pPr>
              <a:r>
                <a:rPr lang="zh-CN" altLang="en-US" sz="1400" dirty="0" smtClean="0">
                  <a:latin typeface="宋体" pitchFamily="2" charset="-122"/>
                </a:rPr>
                <a:t>接口电路（继电电路）</a:t>
              </a:r>
              <a:endParaRPr lang="zh-CN" altLang="en-US" sz="1400" dirty="0">
                <a:latin typeface="宋体" pitchFamily="2" charset="-122"/>
              </a:endParaRPr>
            </a:p>
          </p:txBody>
        </p:sp>
        <p:sp>
          <p:nvSpPr>
            <p:cNvPr id="71" name="任意多边形 70"/>
            <p:cNvSpPr/>
            <p:nvPr/>
          </p:nvSpPr>
          <p:spPr>
            <a:xfrm>
              <a:off x="3468914" y="1611086"/>
              <a:ext cx="0" cy="508000"/>
            </a:xfrm>
            <a:custGeom>
              <a:avLst/>
              <a:gdLst>
                <a:gd name="connsiteX0" fmla="*/ 0 w 0"/>
                <a:gd name="connsiteY0" fmla="*/ 508000 h 508000"/>
                <a:gd name="connsiteX1" fmla="*/ 0 w 0"/>
                <a:gd name="connsiteY1" fmla="*/ 0 h 508000"/>
              </a:gdLst>
              <a:ahLst/>
              <a:cxnLst>
                <a:cxn ang="0">
                  <a:pos x="connsiteX0" y="connsiteY0"/>
                </a:cxn>
                <a:cxn ang="0">
                  <a:pos x="connsiteX1" y="connsiteY1"/>
                </a:cxn>
              </a:cxnLst>
              <a:rect l="l" t="t" r="r" b="b"/>
              <a:pathLst>
                <a:path h="508000">
                  <a:moveTo>
                    <a:pt x="0" y="508000"/>
                  </a:moveTo>
                  <a:lnTo>
                    <a:pt x="0" y="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2" name="任意多边形 71"/>
            <p:cNvSpPr/>
            <p:nvPr/>
          </p:nvSpPr>
          <p:spPr>
            <a:xfrm>
              <a:off x="4323677" y="1727200"/>
              <a:ext cx="0" cy="522514"/>
            </a:xfrm>
            <a:custGeom>
              <a:avLst/>
              <a:gdLst>
                <a:gd name="connsiteX0" fmla="*/ 0 w 0"/>
                <a:gd name="connsiteY0" fmla="*/ 522514 h 522514"/>
                <a:gd name="connsiteX1" fmla="*/ 0 w 0"/>
                <a:gd name="connsiteY1" fmla="*/ 0 h 522514"/>
              </a:gdLst>
              <a:ahLst/>
              <a:cxnLst>
                <a:cxn ang="0">
                  <a:pos x="connsiteX0" y="connsiteY0"/>
                </a:cxn>
                <a:cxn ang="0">
                  <a:pos x="connsiteX1" y="connsiteY1"/>
                </a:cxn>
              </a:cxnLst>
              <a:rect l="l" t="t" r="r" b="b"/>
              <a:pathLst>
                <a:path h="522514">
                  <a:moveTo>
                    <a:pt x="0" y="522514"/>
                  </a:moveTo>
                  <a:lnTo>
                    <a:pt x="0" y="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3" name="Rectangle 369"/>
            <p:cNvSpPr>
              <a:spLocks noChangeArrowheads="1"/>
            </p:cNvSpPr>
            <p:nvPr/>
          </p:nvSpPr>
          <p:spPr bwMode="auto">
            <a:xfrm>
              <a:off x="4212233" y="2239371"/>
              <a:ext cx="360040" cy="397541"/>
            </a:xfrm>
            <a:prstGeom prst="rect">
              <a:avLst/>
            </a:prstGeom>
            <a:solidFill>
              <a:schemeClr val="bg1"/>
            </a:solidFill>
            <a:ln w="17463">
              <a:solidFill>
                <a:schemeClr val="tx1"/>
              </a:solidFill>
              <a:miter lim="800000"/>
              <a:headEnd/>
              <a:tailEnd/>
            </a:ln>
          </p:spPr>
          <p:txBody>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endParaRPr lang="zh-CN" altLang="en-US" sz="1400"/>
            </a:p>
          </p:txBody>
        </p:sp>
        <p:sp>
          <p:nvSpPr>
            <p:cNvPr id="74" name="Rectangle 483"/>
            <p:cNvSpPr>
              <a:spLocks noChangeArrowheads="1"/>
            </p:cNvSpPr>
            <p:nvPr/>
          </p:nvSpPr>
          <p:spPr bwMode="auto">
            <a:xfrm>
              <a:off x="4284241" y="2348880"/>
              <a:ext cx="317230" cy="215444"/>
            </a:xfrm>
            <a:prstGeom prst="rect">
              <a:avLst/>
            </a:prstGeom>
            <a:noFill/>
            <a:ln w="9525">
              <a:noFill/>
              <a:miter lim="800000"/>
              <a:headEnd/>
              <a:tailEnd/>
            </a:ln>
          </p:spPr>
          <p:txBody>
            <a:bodyPr wrap="squar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en-US" altLang="zh-CN" sz="1400" dirty="0" smtClean="0">
                  <a:latin typeface="宋体" pitchFamily="2" charset="-122"/>
                </a:rPr>
                <a:t>A</a:t>
              </a:r>
              <a:endParaRPr lang="zh-CN" altLang="en-US" sz="1400" dirty="0">
                <a:latin typeface="宋体" pitchFamily="2" charset="-122"/>
              </a:endParaRPr>
            </a:p>
          </p:txBody>
        </p:sp>
        <p:sp>
          <p:nvSpPr>
            <p:cNvPr id="75" name="任意多边形 74"/>
            <p:cNvSpPr/>
            <p:nvPr/>
          </p:nvSpPr>
          <p:spPr>
            <a:xfrm>
              <a:off x="6415314" y="2235200"/>
              <a:ext cx="246743" cy="0"/>
            </a:xfrm>
            <a:custGeom>
              <a:avLst/>
              <a:gdLst>
                <a:gd name="connsiteX0" fmla="*/ 246743 w 246743"/>
                <a:gd name="connsiteY0" fmla="*/ 0 h 0"/>
                <a:gd name="connsiteX1" fmla="*/ 0 w 246743"/>
                <a:gd name="connsiteY1" fmla="*/ 0 h 0"/>
              </a:gdLst>
              <a:ahLst/>
              <a:cxnLst>
                <a:cxn ang="0">
                  <a:pos x="connsiteX0" y="connsiteY0"/>
                </a:cxn>
                <a:cxn ang="0">
                  <a:pos x="connsiteX1" y="connsiteY1"/>
                </a:cxn>
              </a:cxnLst>
              <a:rect l="l" t="t" r="r" b="b"/>
              <a:pathLst>
                <a:path w="246743">
                  <a:moveTo>
                    <a:pt x="246743" y="0"/>
                  </a:moveTo>
                  <a:lnTo>
                    <a:pt x="0"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6" name="任意多边形 75"/>
            <p:cNvSpPr/>
            <p:nvPr/>
          </p:nvSpPr>
          <p:spPr>
            <a:xfrm>
              <a:off x="6284686" y="2336800"/>
              <a:ext cx="391885" cy="0"/>
            </a:xfrm>
            <a:custGeom>
              <a:avLst/>
              <a:gdLst>
                <a:gd name="connsiteX0" fmla="*/ 391885 w 391885"/>
                <a:gd name="connsiteY0" fmla="*/ 0 h 0"/>
                <a:gd name="connsiteX1" fmla="*/ 0 w 391885"/>
                <a:gd name="connsiteY1" fmla="*/ 0 h 0"/>
              </a:gdLst>
              <a:ahLst/>
              <a:cxnLst>
                <a:cxn ang="0">
                  <a:pos x="connsiteX0" y="connsiteY0"/>
                </a:cxn>
                <a:cxn ang="0">
                  <a:pos x="connsiteX1" y="connsiteY1"/>
                </a:cxn>
              </a:cxnLst>
              <a:rect l="l" t="t" r="r" b="b"/>
              <a:pathLst>
                <a:path w="391885">
                  <a:moveTo>
                    <a:pt x="391885" y="0"/>
                  </a:moveTo>
                  <a:lnTo>
                    <a:pt x="0"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7" name="任意多边形 76"/>
            <p:cNvSpPr/>
            <p:nvPr/>
          </p:nvSpPr>
          <p:spPr>
            <a:xfrm>
              <a:off x="3497943" y="3802743"/>
              <a:ext cx="0" cy="275771"/>
            </a:xfrm>
            <a:custGeom>
              <a:avLst/>
              <a:gdLst>
                <a:gd name="connsiteX0" fmla="*/ 0 w 0"/>
                <a:gd name="connsiteY0" fmla="*/ 0 h 275771"/>
                <a:gd name="connsiteX1" fmla="*/ 0 w 0"/>
                <a:gd name="connsiteY1" fmla="*/ 275771 h 275771"/>
              </a:gdLst>
              <a:ahLst/>
              <a:cxnLst>
                <a:cxn ang="0">
                  <a:pos x="connsiteX0" y="connsiteY0"/>
                </a:cxn>
                <a:cxn ang="0">
                  <a:pos x="connsiteX1" y="connsiteY1"/>
                </a:cxn>
              </a:cxnLst>
              <a:rect l="l" t="t" r="r" b="b"/>
              <a:pathLst>
                <a:path h="275771">
                  <a:moveTo>
                    <a:pt x="0" y="0"/>
                  </a:moveTo>
                  <a:lnTo>
                    <a:pt x="0" y="275771"/>
                  </a:lnTo>
                </a:path>
              </a:pathLst>
            </a:cu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8" name="任意多边形 77"/>
            <p:cNvSpPr/>
            <p:nvPr/>
          </p:nvSpPr>
          <p:spPr>
            <a:xfrm>
              <a:off x="3135086" y="3802743"/>
              <a:ext cx="0" cy="275771"/>
            </a:xfrm>
            <a:custGeom>
              <a:avLst/>
              <a:gdLst>
                <a:gd name="connsiteX0" fmla="*/ 0 w 0"/>
                <a:gd name="connsiteY0" fmla="*/ 0 h 275771"/>
                <a:gd name="connsiteX1" fmla="*/ 0 w 0"/>
                <a:gd name="connsiteY1" fmla="*/ 275771 h 275771"/>
              </a:gdLst>
              <a:ahLst/>
              <a:cxnLst>
                <a:cxn ang="0">
                  <a:pos x="connsiteX0" y="connsiteY0"/>
                </a:cxn>
                <a:cxn ang="0">
                  <a:pos x="connsiteX1" y="connsiteY1"/>
                </a:cxn>
              </a:cxnLst>
              <a:rect l="l" t="t" r="r" b="b"/>
              <a:pathLst>
                <a:path h="275771">
                  <a:moveTo>
                    <a:pt x="0" y="0"/>
                  </a:moveTo>
                  <a:lnTo>
                    <a:pt x="0" y="275771"/>
                  </a:lnTo>
                </a:path>
              </a:pathLst>
            </a:cu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9" name="任意多边形 78"/>
            <p:cNvSpPr/>
            <p:nvPr/>
          </p:nvSpPr>
          <p:spPr>
            <a:xfrm>
              <a:off x="4267200" y="3788229"/>
              <a:ext cx="0" cy="290285"/>
            </a:xfrm>
            <a:custGeom>
              <a:avLst/>
              <a:gdLst>
                <a:gd name="connsiteX0" fmla="*/ 0 w 0"/>
                <a:gd name="connsiteY0" fmla="*/ 0 h 290285"/>
                <a:gd name="connsiteX1" fmla="*/ 0 w 0"/>
                <a:gd name="connsiteY1" fmla="*/ 290285 h 290285"/>
              </a:gdLst>
              <a:ahLst/>
              <a:cxnLst>
                <a:cxn ang="0">
                  <a:pos x="connsiteX0" y="connsiteY0"/>
                </a:cxn>
                <a:cxn ang="0">
                  <a:pos x="connsiteX1" y="connsiteY1"/>
                </a:cxn>
              </a:cxnLst>
              <a:rect l="l" t="t" r="r" b="b"/>
              <a:pathLst>
                <a:path h="290285">
                  <a:moveTo>
                    <a:pt x="0" y="0"/>
                  </a:moveTo>
                  <a:lnTo>
                    <a:pt x="0" y="290285"/>
                  </a:lnTo>
                </a:path>
              </a:pathLst>
            </a:cu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0" name="任意多边形 79"/>
            <p:cNvSpPr/>
            <p:nvPr/>
          </p:nvSpPr>
          <p:spPr>
            <a:xfrm>
              <a:off x="4630057" y="3802743"/>
              <a:ext cx="0" cy="275771"/>
            </a:xfrm>
            <a:custGeom>
              <a:avLst/>
              <a:gdLst>
                <a:gd name="connsiteX0" fmla="*/ 0 w 0"/>
                <a:gd name="connsiteY0" fmla="*/ 0 h 275771"/>
                <a:gd name="connsiteX1" fmla="*/ 0 w 0"/>
                <a:gd name="connsiteY1" fmla="*/ 275771 h 275771"/>
              </a:gdLst>
              <a:ahLst/>
              <a:cxnLst>
                <a:cxn ang="0">
                  <a:pos x="connsiteX0" y="connsiteY0"/>
                </a:cxn>
                <a:cxn ang="0">
                  <a:pos x="connsiteX1" y="connsiteY1"/>
                </a:cxn>
              </a:cxnLst>
              <a:rect l="l" t="t" r="r" b="b"/>
              <a:pathLst>
                <a:path h="275771">
                  <a:moveTo>
                    <a:pt x="0" y="0"/>
                  </a:moveTo>
                  <a:lnTo>
                    <a:pt x="0" y="275771"/>
                  </a:lnTo>
                </a:path>
              </a:pathLst>
            </a:cu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1" name="Rectangle 483"/>
            <p:cNvSpPr>
              <a:spLocks noChangeArrowheads="1"/>
            </p:cNvSpPr>
            <p:nvPr/>
          </p:nvSpPr>
          <p:spPr bwMode="auto">
            <a:xfrm>
              <a:off x="4356249" y="548680"/>
              <a:ext cx="897682" cy="215444"/>
            </a:xfrm>
            <a:prstGeom prst="rect">
              <a:avLst/>
            </a:prstGeom>
            <a:noFill/>
            <a:ln w="9525">
              <a:noFill/>
              <a:miter lim="800000"/>
              <a:headEnd/>
              <a:tailEnd/>
            </a:ln>
          </p:spPr>
          <p:txBody>
            <a:bodyPr wrap="non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zh-CN" altLang="en-US" sz="1400" dirty="0" smtClean="0">
                  <a:latin typeface="宋体" pitchFamily="2" charset="-122"/>
                </a:rPr>
                <a:t>（显示器）</a:t>
              </a:r>
              <a:endParaRPr lang="zh-CN" altLang="en-US" sz="1400" dirty="0">
                <a:latin typeface="宋体" pitchFamily="2" charset="-122"/>
              </a:endParaRPr>
            </a:p>
          </p:txBody>
        </p:sp>
        <p:sp>
          <p:nvSpPr>
            <p:cNvPr id="82" name="Rectangle 483"/>
            <p:cNvSpPr>
              <a:spLocks noChangeArrowheads="1"/>
            </p:cNvSpPr>
            <p:nvPr/>
          </p:nvSpPr>
          <p:spPr bwMode="auto">
            <a:xfrm>
              <a:off x="4286176" y="1053316"/>
              <a:ext cx="1077218" cy="215444"/>
            </a:xfrm>
            <a:prstGeom prst="rect">
              <a:avLst/>
            </a:prstGeom>
            <a:noFill/>
            <a:ln w="9525">
              <a:noFill/>
              <a:miter lim="800000"/>
              <a:headEnd/>
              <a:tailEnd/>
            </a:ln>
          </p:spPr>
          <p:txBody>
            <a:bodyPr wrap="non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zh-CN" altLang="en-US" sz="1400" dirty="0" smtClean="0">
                  <a:latin typeface="宋体" pitchFamily="2" charset="-122"/>
                </a:rPr>
                <a:t>（数字化仪）</a:t>
              </a:r>
              <a:endParaRPr lang="zh-CN" altLang="en-US" sz="1400" dirty="0">
                <a:latin typeface="宋体" pitchFamily="2" charset="-122"/>
              </a:endParaRPr>
            </a:p>
          </p:txBody>
        </p:sp>
        <p:sp>
          <p:nvSpPr>
            <p:cNvPr id="83" name="矩形 82"/>
            <p:cNvSpPr/>
            <p:nvPr/>
          </p:nvSpPr>
          <p:spPr>
            <a:xfrm>
              <a:off x="2517333" y="4797152"/>
              <a:ext cx="763351" cy="307777"/>
            </a:xfrm>
            <a:prstGeom prst="rect">
              <a:avLst/>
            </a:prstGeom>
            <a:ln>
              <a:solidFill>
                <a:schemeClr val="tx1"/>
              </a:solidFill>
            </a:ln>
          </p:spPr>
          <p:txBody>
            <a:bodyPr wrap="none">
              <a:spAutoFit/>
            </a:bodyPr>
            <a:lstStyle/>
            <a:p>
              <a:pPr algn="ctr"/>
              <a:r>
                <a:rPr lang="zh-CN" altLang="en-US" sz="1400" dirty="0" smtClean="0"/>
                <a:t> 信号机</a:t>
              </a:r>
              <a:endParaRPr lang="zh-CN" altLang="en-US" sz="1400" dirty="0"/>
            </a:p>
          </p:txBody>
        </p:sp>
        <p:sp>
          <p:nvSpPr>
            <p:cNvPr id="84" name="矩形 83"/>
            <p:cNvSpPr/>
            <p:nvPr/>
          </p:nvSpPr>
          <p:spPr>
            <a:xfrm>
              <a:off x="3453437" y="4797152"/>
              <a:ext cx="763351" cy="307777"/>
            </a:xfrm>
            <a:prstGeom prst="rect">
              <a:avLst/>
            </a:prstGeom>
            <a:ln>
              <a:solidFill>
                <a:schemeClr val="tx1"/>
              </a:solidFill>
            </a:ln>
          </p:spPr>
          <p:txBody>
            <a:bodyPr wrap="none">
              <a:spAutoFit/>
            </a:bodyPr>
            <a:lstStyle/>
            <a:p>
              <a:pPr algn="ctr"/>
              <a:r>
                <a:rPr lang="zh-CN" altLang="en-US" sz="1400" dirty="0" smtClean="0"/>
                <a:t> 转辙机</a:t>
              </a:r>
              <a:endParaRPr lang="zh-CN" altLang="en-US" sz="1400" dirty="0"/>
            </a:p>
          </p:txBody>
        </p:sp>
        <p:sp>
          <p:nvSpPr>
            <p:cNvPr id="85" name="矩形 84"/>
            <p:cNvSpPr/>
            <p:nvPr/>
          </p:nvSpPr>
          <p:spPr>
            <a:xfrm>
              <a:off x="4389541" y="4797152"/>
              <a:ext cx="902812" cy="307777"/>
            </a:xfrm>
            <a:prstGeom prst="rect">
              <a:avLst/>
            </a:prstGeom>
            <a:ln>
              <a:solidFill>
                <a:schemeClr val="tx1"/>
              </a:solidFill>
            </a:ln>
          </p:spPr>
          <p:txBody>
            <a:bodyPr wrap="none">
              <a:spAutoFit/>
            </a:bodyPr>
            <a:lstStyle/>
            <a:p>
              <a:pPr algn="ctr"/>
              <a:r>
                <a:rPr lang="zh-CN" altLang="en-US" sz="1400" dirty="0" smtClean="0"/>
                <a:t>轨道电路</a:t>
              </a:r>
              <a:endParaRPr lang="zh-CN" altLang="en-US" sz="1400" dirty="0"/>
            </a:p>
          </p:txBody>
        </p:sp>
        <p:sp>
          <p:nvSpPr>
            <p:cNvPr id="86" name="任意多边形 85"/>
            <p:cNvSpPr/>
            <p:nvPr/>
          </p:nvSpPr>
          <p:spPr>
            <a:xfrm>
              <a:off x="3077029" y="4412343"/>
              <a:ext cx="0" cy="391886"/>
            </a:xfrm>
            <a:custGeom>
              <a:avLst/>
              <a:gdLst>
                <a:gd name="connsiteX0" fmla="*/ 0 w 0"/>
                <a:gd name="connsiteY0" fmla="*/ 0 h 391886"/>
                <a:gd name="connsiteX1" fmla="*/ 0 w 0"/>
                <a:gd name="connsiteY1" fmla="*/ 391886 h 391886"/>
              </a:gdLst>
              <a:ahLst/>
              <a:cxnLst>
                <a:cxn ang="0">
                  <a:pos x="connsiteX0" y="connsiteY0"/>
                </a:cxn>
                <a:cxn ang="0">
                  <a:pos x="connsiteX1" y="connsiteY1"/>
                </a:cxn>
              </a:cxnLst>
              <a:rect l="l" t="t" r="r" b="b"/>
              <a:pathLst>
                <a:path h="391886">
                  <a:moveTo>
                    <a:pt x="0" y="0"/>
                  </a:moveTo>
                  <a:lnTo>
                    <a:pt x="0" y="391886"/>
                  </a:lnTo>
                </a:path>
              </a:pathLst>
            </a:cu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7" name="任意多边形 86"/>
            <p:cNvSpPr/>
            <p:nvPr/>
          </p:nvSpPr>
          <p:spPr>
            <a:xfrm>
              <a:off x="3860800" y="4412343"/>
              <a:ext cx="0" cy="406400"/>
            </a:xfrm>
            <a:custGeom>
              <a:avLst/>
              <a:gdLst>
                <a:gd name="connsiteX0" fmla="*/ 0 w 0"/>
                <a:gd name="connsiteY0" fmla="*/ 0 h 406400"/>
                <a:gd name="connsiteX1" fmla="*/ 0 w 0"/>
                <a:gd name="connsiteY1" fmla="*/ 406400 h 406400"/>
              </a:gdLst>
              <a:ahLst/>
              <a:cxnLst>
                <a:cxn ang="0">
                  <a:pos x="connsiteX0" y="connsiteY0"/>
                </a:cxn>
                <a:cxn ang="0">
                  <a:pos x="connsiteX1" y="connsiteY1"/>
                </a:cxn>
              </a:cxnLst>
              <a:rect l="l" t="t" r="r" b="b"/>
              <a:pathLst>
                <a:path h="406400">
                  <a:moveTo>
                    <a:pt x="0" y="0"/>
                  </a:moveTo>
                  <a:lnTo>
                    <a:pt x="0" y="406400"/>
                  </a:lnTo>
                </a:path>
              </a:pathLst>
            </a:cu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8" name="任意多边形 87"/>
            <p:cNvSpPr/>
            <p:nvPr/>
          </p:nvSpPr>
          <p:spPr>
            <a:xfrm>
              <a:off x="4615543" y="4397829"/>
              <a:ext cx="0" cy="406400"/>
            </a:xfrm>
            <a:custGeom>
              <a:avLst/>
              <a:gdLst>
                <a:gd name="connsiteX0" fmla="*/ 0 w 0"/>
                <a:gd name="connsiteY0" fmla="*/ 0 h 406400"/>
                <a:gd name="connsiteX1" fmla="*/ 0 w 0"/>
                <a:gd name="connsiteY1" fmla="*/ 406400 h 406400"/>
              </a:gdLst>
              <a:ahLst/>
              <a:cxnLst>
                <a:cxn ang="0">
                  <a:pos x="connsiteX0" y="connsiteY0"/>
                </a:cxn>
                <a:cxn ang="0">
                  <a:pos x="connsiteX1" y="connsiteY1"/>
                </a:cxn>
              </a:cxnLst>
              <a:rect l="l" t="t" r="r" b="b"/>
              <a:pathLst>
                <a:path h="406400">
                  <a:moveTo>
                    <a:pt x="0" y="0"/>
                  </a:moveTo>
                  <a:lnTo>
                    <a:pt x="0" y="406400"/>
                  </a:lnTo>
                </a:path>
              </a:pathLst>
            </a:cu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89" name="直接连接符 88"/>
            <p:cNvCxnSpPr/>
            <p:nvPr/>
          </p:nvCxnSpPr>
          <p:spPr>
            <a:xfrm>
              <a:off x="1691953" y="1412776"/>
              <a:ext cx="6984776"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1835969" y="4653136"/>
              <a:ext cx="6984776"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grpSp>
      <p:sp>
        <p:nvSpPr>
          <p:cNvPr id="370" name="矩形 369"/>
          <p:cNvSpPr/>
          <p:nvPr/>
        </p:nvSpPr>
        <p:spPr>
          <a:xfrm>
            <a:off x="5263350" y="6529408"/>
            <a:ext cx="3541354" cy="400110"/>
          </a:xfrm>
          <a:prstGeom prst="rect">
            <a:avLst/>
          </a:prstGeom>
        </p:spPr>
        <p:txBody>
          <a:bodyPr wrap="none">
            <a:spAutoFit/>
          </a:bodyPr>
          <a:lstStyle/>
          <a:p>
            <a:r>
              <a:rPr lang="en-US" sz="2000" b="1" dirty="0" smtClean="0"/>
              <a:t>TYJL-</a:t>
            </a:r>
            <a:r>
              <a:rPr lang="en-US" altLang="zh-CN" sz="2000" b="1" dirty="0" smtClean="0"/>
              <a:t>Ⅱ</a:t>
            </a:r>
            <a:r>
              <a:rPr lang="zh-CN" altLang="en-US" sz="2000" b="1" dirty="0" smtClean="0"/>
              <a:t>型计算机联锁系统结构</a:t>
            </a:r>
            <a:endParaRPr lang="zh-CN" altLang="en-US" sz="20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48508" y="2325934"/>
            <a:ext cx="2905122" cy="907851"/>
            <a:chOff x="2309820" y="1725856"/>
            <a:chExt cx="2905122" cy="907851"/>
          </a:xfrm>
        </p:grpSpPr>
        <p:grpSp>
          <p:nvGrpSpPr>
            <p:cNvPr id="3" name="组合 37"/>
            <p:cNvGrpSpPr/>
            <p:nvPr/>
          </p:nvGrpSpPr>
          <p:grpSpPr>
            <a:xfrm>
              <a:off x="2309820" y="1725856"/>
              <a:ext cx="635496" cy="907851"/>
              <a:chOff x="1" y="1700"/>
              <a:chExt cx="635496" cy="907851"/>
            </a:xfrm>
            <a:scene3d>
              <a:camera prst="orthographicFront">
                <a:rot lat="0" lon="0" rev="0"/>
              </a:camera>
              <a:lightRig rig="brightRoom" dir="t">
                <a:rot lat="0" lon="0" rev="600000"/>
              </a:lightRig>
            </a:scene3d>
          </p:grpSpPr>
          <p:sp>
            <p:nvSpPr>
              <p:cNvPr id="7" name="燕尾形 6"/>
              <p:cNvSpPr/>
              <p:nvPr/>
            </p:nvSpPr>
            <p:spPr>
              <a:xfrm rot="5400000">
                <a:off x="-136177" y="137878"/>
                <a:ext cx="907851" cy="635496"/>
              </a:xfrm>
              <a:prstGeom prst="chevron">
                <a:avLst/>
              </a:prstGeom>
              <a:ln>
                <a:noFill/>
              </a:ln>
              <a:effectLst>
                <a:outerShdw blurRad="57785" dist="33020" dir="3180000" algn="ctr">
                  <a:srgbClr val="000000">
                    <a:alpha val="30000"/>
                  </a:srgbClr>
                </a:outerShdw>
              </a:effectLst>
              <a:sp3d prstMaterial="metal">
                <a:bevelT w="38100" h="57150" prst="angle"/>
              </a:sp3d>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8" name="燕尾形 4"/>
              <p:cNvSpPr/>
              <p:nvPr/>
            </p:nvSpPr>
            <p:spPr>
              <a:xfrm>
                <a:off x="1" y="319448"/>
                <a:ext cx="635496" cy="272355"/>
              </a:xfrm>
              <a:prstGeom prst="rect">
                <a:avLst/>
              </a:prstGeom>
              <a:ln>
                <a:noFill/>
              </a:ln>
              <a:effectLst>
                <a:outerShdw blurRad="57785" dist="33020" dir="3180000" algn="ctr">
                  <a:srgbClr val="000000">
                    <a:alpha val="30000"/>
                  </a:srgbClr>
                </a:outerShdw>
              </a:effectLst>
              <a:sp3d prstMaterial="metal">
                <a:bevelT w="38100" h="57150" prst="angle"/>
              </a:sp3d>
            </p:spPr>
            <p:style>
              <a:lnRef idx="0">
                <a:scrgbClr r="0" g="0" b="0"/>
              </a:lnRef>
              <a:fillRef idx="0">
                <a:scrgbClr r="0" g="0" b="0"/>
              </a:fillRef>
              <a:effectRef idx="0">
                <a:scrgbClr r="0" g="0" b="0"/>
              </a:effectRef>
              <a:fontRef idx="minor">
                <a:schemeClr val="lt1"/>
              </a:fontRef>
            </p:style>
            <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CN" altLang="en-US" sz="1600" kern="1200"/>
              </a:p>
            </p:txBody>
          </p:sp>
        </p:grpSp>
        <p:grpSp>
          <p:nvGrpSpPr>
            <p:cNvPr id="4" name="组合 38"/>
            <p:cNvGrpSpPr/>
            <p:nvPr/>
          </p:nvGrpSpPr>
          <p:grpSpPr>
            <a:xfrm>
              <a:off x="2945315" y="1725857"/>
              <a:ext cx="2269627" cy="590103"/>
              <a:chOff x="635496" y="1701"/>
              <a:chExt cx="4198453" cy="590103"/>
            </a:xfrm>
          </p:grpSpPr>
          <p:sp>
            <p:nvSpPr>
              <p:cNvPr id="5" name="同侧圆角矩形 4"/>
              <p:cNvSpPr/>
              <p:nvPr/>
            </p:nvSpPr>
            <p:spPr>
              <a:xfrm rot="5400000">
                <a:off x="2439671" y="-1802474"/>
                <a:ext cx="590103" cy="4198453"/>
              </a:xfrm>
              <a:prstGeom prst="round2SameRect">
                <a:avLst/>
              </a:pr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6" name="同侧圆角矩形 6"/>
              <p:cNvSpPr/>
              <p:nvPr/>
            </p:nvSpPr>
            <p:spPr>
              <a:xfrm>
                <a:off x="635496" y="30507"/>
                <a:ext cx="4169647" cy="53249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20472" tIns="19685" rIns="19685" bIns="19685" numCol="1" spcCol="1270" anchor="ctr" anchorCtr="0">
                <a:noAutofit/>
              </a:bodyPr>
              <a:lstStyle/>
              <a:p>
                <a:pPr marL="285750" lvl="1" indent="-285750" algn="l" defTabSz="1377950">
                  <a:lnSpc>
                    <a:spcPct val="90000"/>
                  </a:lnSpc>
                  <a:spcBef>
                    <a:spcPct val="0"/>
                  </a:spcBef>
                  <a:spcAft>
                    <a:spcPct val="15000"/>
                  </a:spcAft>
                  <a:buChar char="••"/>
                </a:pPr>
                <a:r>
                  <a:rPr lang="zh-CN" altLang="en-US" sz="2400" b="1" kern="1200" dirty="0" smtClean="0">
                    <a:solidFill>
                      <a:srgbClr val="333399"/>
                    </a:solidFill>
                    <a:latin typeface="+mj-ea"/>
                    <a:ea typeface="+mj-ea"/>
                  </a:rPr>
                  <a:t>机械联锁</a:t>
                </a:r>
                <a:endParaRPr lang="zh-CN" altLang="en-US" sz="2400" b="1" kern="1200" dirty="0">
                  <a:solidFill>
                    <a:srgbClr val="333399"/>
                  </a:solidFill>
                  <a:latin typeface="+mj-ea"/>
                  <a:ea typeface="+mj-ea"/>
                </a:endParaRPr>
              </a:p>
            </p:txBody>
          </p:sp>
        </p:grpSp>
      </p:grpSp>
      <p:grpSp>
        <p:nvGrpSpPr>
          <p:cNvPr id="9" name="组合 8"/>
          <p:cNvGrpSpPr/>
          <p:nvPr/>
        </p:nvGrpSpPr>
        <p:grpSpPr>
          <a:xfrm>
            <a:off x="1048508" y="3114121"/>
            <a:ext cx="2905122" cy="907851"/>
            <a:chOff x="2309820" y="2514043"/>
            <a:chExt cx="2905122" cy="907851"/>
          </a:xfrm>
        </p:grpSpPr>
        <p:grpSp>
          <p:nvGrpSpPr>
            <p:cNvPr id="10" name="组合 39"/>
            <p:cNvGrpSpPr/>
            <p:nvPr/>
          </p:nvGrpSpPr>
          <p:grpSpPr>
            <a:xfrm>
              <a:off x="2309820" y="2514043"/>
              <a:ext cx="635496" cy="907851"/>
              <a:chOff x="1" y="789887"/>
              <a:chExt cx="635496" cy="907851"/>
            </a:xfrm>
            <a:scene3d>
              <a:camera prst="orthographicFront">
                <a:rot lat="0" lon="0" rev="0"/>
              </a:camera>
              <a:lightRig rig="brightRoom" dir="t">
                <a:rot lat="0" lon="0" rev="600000"/>
              </a:lightRig>
            </a:scene3d>
          </p:grpSpPr>
          <p:sp>
            <p:nvSpPr>
              <p:cNvPr id="14" name="燕尾形 13"/>
              <p:cNvSpPr/>
              <p:nvPr/>
            </p:nvSpPr>
            <p:spPr>
              <a:xfrm rot="5400000">
                <a:off x="-136177" y="926065"/>
                <a:ext cx="907851" cy="635496"/>
              </a:xfrm>
              <a:prstGeom prst="chevron">
                <a:avLst/>
              </a:prstGeom>
              <a:ln>
                <a:noFill/>
              </a:ln>
              <a:effectLst>
                <a:outerShdw blurRad="57785" dist="33020" dir="3180000" algn="ctr">
                  <a:srgbClr val="000000">
                    <a:alpha val="30000"/>
                  </a:srgbClr>
                </a:outerShdw>
              </a:effectLst>
              <a:sp3d prstMaterial="metal">
                <a:bevelT w="38100" h="57150" prst="angle"/>
              </a:sp3d>
            </p:spPr>
            <p:style>
              <a:lnRef idx="2">
                <a:schemeClr val="accent2">
                  <a:hueOff val="-2135872"/>
                  <a:satOff val="6241"/>
                  <a:lumOff val="-1176"/>
                  <a:alphaOff val="0"/>
                </a:schemeClr>
              </a:lnRef>
              <a:fillRef idx="1">
                <a:schemeClr val="accent2">
                  <a:hueOff val="-2135872"/>
                  <a:satOff val="6241"/>
                  <a:lumOff val="-1176"/>
                  <a:alphaOff val="0"/>
                </a:schemeClr>
              </a:fillRef>
              <a:effectRef idx="0">
                <a:schemeClr val="accent2">
                  <a:hueOff val="-2135872"/>
                  <a:satOff val="6241"/>
                  <a:lumOff val="-1176"/>
                  <a:alphaOff val="0"/>
                </a:schemeClr>
              </a:effectRef>
              <a:fontRef idx="minor">
                <a:schemeClr val="lt1"/>
              </a:fontRef>
            </p:style>
          </p:sp>
          <p:sp>
            <p:nvSpPr>
              <p:cNvPr id="15" name="燕尾形 8"/>
              <p:cNvSpPr/>
              <p:nvPr/>
            </p:nvSpPr>
            <p:spPr>
              <a:xfrm>
                <a:off x="1" y="1107635"/>
                <a:ext cx="635496" cy="272355"/>
              </a:xfrm>
              <a:prstGeom prst="rect">
                <a:avLst/>
              </a:prstGeom>
              <a:ln>
                <a:noFill/>
              </a:ln>
              <a:effectLst>
                <a:outerShdw blurRad="57785" dist="33020" dir="3180000" algn="ctr">
                  <a:srgbClr val="000000">
                    <a:alpha val="30000"/>
                  </a:srgbClr>
                </a:outerShdw>
              </a:effectLst>
              <a:sp3d prstMaterial="metal">
                <a:bevelT w="38100" h="57150" prst="angle"/>
              </a:sp3d>
            </p:spPr>
            <p:style>
              <a:lnRef idx="0">
                <a:scrgbClr r="0" g="0" b="0"/>
              </a:lnRef>
              <a:fillRef idx="0">
                <a:scrgbClr r="0" g="0" b="0"/>
              </a:fillRef>
              <a:effectRef idx="0">
                <a:scrgbClr r="0" g="0" b="0"/>
              </a:effectRef>
              <a:fontRef idx="minor">
                <a:schemeClr val="lt1"/>
              </a:fontRef>
            </p:style>
            <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CN" altLang="en-US" sz="1600" kern="1200"/>
              </a:p>
            </p:txBody>
          </p:sp>
        </p:grpSp>
        <p:grpSp>
          <p:nvGrpSpPr>
            <p:cNvPr id="11" name="组合 40"/>
            <p:cNvGrpSpPr/>
            <p:nvPr/>
          </p:nvGrpSpPr>
          <p:grpSpPr>
            <a:xfrm>
              <a:off x="2945315" y="2514044"/>
              <a:ext cx="2269627" cy="590103"/>
              <a:chOff x="635496" y="789888"/>
              <a:chExt cx="4198453" cy="590103"/>
            </a:xfrm>
          </p:grpSpPr>
          <p:sp>
            <p:nvSpPr>
              <p:cNvPr id="12" name="同侧圆角矩形 11"/>
              <p:cNvSpPr/>
              <p:nvPr/>
            </p:nvSpPr>
            <p:spPr>
              <a:xfrm rot="5400000">
                <a:off x="2439671" y="-1014287"/>
                <a:ext cx="590103" cy="4198453"/>
              </a:xfrm>
              <a:prstGeom prst="round2SameRect">
                <a:avLst/>
              </a:prstGeom>
            </p:spPr>
            <p:style>
              <a:lnRef idx="2">
                <a:schemeClr val="accent2">
                  <a:hueOff val="-2135872"/>
                  <a:satOff val="6241"/>
                  <a:lumOff val="-1176"/>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同侧圆角矩形 10"/>
              <p:cNvSpPr/>
              <p:nvPr/>
            </p:nvSpPr>
            <p:spPr>
              <a:xfrm>
                <a:off x="635496" y="818694"/>
                <a:ext cx="4169647" cy="53249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20472" tIns="19685" rIns="19685" bIns="19685" numCol="1" spcCol="1270" anchor="ctr" anchorCtr="0">
                <a:noAutofit/>
              </a:bodyPr>
              <a:lstStyle/>
              <a:p>
                <a:pPr marL="285750" lvl="1" indent="-285750" algn="l" defTabSz="1377950">
                  <a:lnSpc>
                    <a:spcPct val="90000"/>
                  </a:lnSpc>
                  <a:spcBef>
                    <a:spcPct val="0"/>
                  </a:spcBef>
                  <a:spcAft>
                    <a:spcPct val="15000"/>
                  </a:spcAft>
                  <a:buChar char="••"/>
                </a:pPr>
                <a:r>
                  <a:rPr lang="zh-CN" altLang="en-US" sz="2400" b="1" kern="1200" dirty="0" smtClean="0">
                    <a:solidFill>
                      <a:srgbClr val="333399"/>
                    </a:solidFill>
                    <a:latin typeface="+mj-ea"/>
                    <a:ea typeface="+mj-ea"/>
                  </a:rPr>
                  <a:t>电机联锁</a:t>
                </a:r>
                <a:endParaRPr lang="zh-CN" altLang="en-US" sz="2400" b="1" kern="1200" dirty="0">
                  <a:solidFill>
                    <a:srgbClr val="333399"/>
                  </a:solidFill>
                  <a:latin typeface="+mj-ea"/>
                  <a:ea typeface="+mj-ea"/>
                </a:endParaRPr>
              </a:p>
            </p:txBody>
          </p:sp>
        </p:grpSp>
      </p:grpSp>
      <p:grpSp>
        <p:nvGrpSpPr>
          <p:cNvPr id="16" name="组合 15"/>
          <p:cNvGrpSpPr/>
          <p:nvPr/>
        </p:nvGrpSpPr>
        <p:grpSpPr>
          <a:xfrm>
            <a:off x="1048508" y="3902307"/>
            <a:ext cx="2905122" cy="907851"/>
            <a:chOff x="2309820" y="3302229"/>
            <a:chExt cx="2905122" cy="907851"/>
          </a:xfrm>
        </p:grpSpPr>
        <p:grpSp>
          <p:nvGrpSpPr>
            <p:cNvPr id="17" name="组合 41"/>
            <p:cNvGrpSpPr/>
            <p:nvPr/>
          </p:nvGrpSpPr>
          <p:grpSpPr>
            <a:xfrm>
              <a:off x="2309820" y="3302229"/>
              <a:ext cx="635496" cy="907851"/>
              <a:chOff x="1" y="1578073"/>
              <a:chExt cx="635496" cy="907851"/>
            </a:xfrm>
            <a:scene3d>
              <a:camera prst="orthographicFront">
                <a:rot lat="0" lon="0" rev="0"/>
              </a:camera>
              <a:lightRig rig="brightRoom" dir="t">
                <a:rot lat="0" lon="0" rev="600000"/>
              </a:lightRig>
            </a:scene3d>
          </p:grpSpPr>
          <p:sp>
            <p:nvSpPr>
              <p:cNvPr id="21" name="燕尾形 20"/>
              <p:cNvSpPr/>
              <p:nvPr/>
            </p:nvSpPr>
            <p:spPr>
              <a:xfrm rot="5400000">
                <a:off x="-136177" y="1714251"/>
                <a:ext cx="907851" cy="635496"/>
              </a:xfrm>
              <a:prstGeom prst="chevron">
                <a:avLst/>
              </a:prstGeom>
              <a:ln>
                <a:noFill/>
              </a:ln>
              <a:effectLst>
                <a:outerShdw blurRad="57785" dist="33020" dir="3180000" algn="ctr">
                  <a:srgbClr val="000000">
                    <a:alpha val="30000"/>
                  </a:srgbClr>
                </a:outerShdw>
              </a:effectLst>
              <a:sp3d prstMaterial="metal">
                <a:bevelT w="38100" h="57150" prst="angle"/>
              </a:sp3d>
            </p:spPr>
            <p:style>
              <a:lnRef idx="2">
                <a:schemeClr val="accent2">
                  <a:hueOff val="-4271743"/>
                  <a:satOff val="12481"/>
                  <a:lumOff val="-2353"/>
                  <a:alphaOff val="0"/>
                </a:schemeClr>
              </a:lnRef>
              <a:fillRef idx="1">
                <a:schemeClr val="accent2">
                  <a:hueOff val="-4271743"/>
                  <a:satOff val="12481"/>
                  <a:lumOff val="-2353"/>
                  <a:alphaOff val="0"/>
                </a:schemeClr>
              </a:fillRef>
              <a:effectRef idx="0">
                <a:schemeClr val="accent2">
                  <a:hueOff val="-4271743"/>
                  <a:satOff val="12481"/>
                  <a:lumOff val="-2353"/>
                  <a:alphaOff val="0"/>
                </a:schemeClr>
              </a:effectRef>
              <a:fontRef idx="minor">
                <a:schemeClr val="lt1"/>
              </a:fontRef>
            </p:style>
          </p:sp>
          <p:sp>
            <p:nvSpPr>
              <p:cNvPr id="22" name="燕尾形 12"/>
              <p:cNvSpPr/>
              <p:nvPr/>
            </p:nvSpPr>
            <p:spPr>
              <a:xfrm>
                <a:off x="1" y="1895821"/>
                <a:ext cx="635496" cy="272355"/>
              </a:xfrm>
              <a:prstGeom prst="rect">
                <a:avLst/>
              </a:prstGeom>
              <a:ln>
                <a:noFill/>
              </a:ln>
              <a:effectLst>
                <a:outerShdw blurRad="57785" dist="33020" dir="3180000" algn="ctr">
                  <a:srgbClr val="000000">
                    <a:alpha val="30000"/>
                  </a:srgbClr>
                </a:outerShdw>
              </a:effectLst>
              <a:sp3d prstMaterial="metal">
                <a:bevelT w="38100" h="57150" prst="angle"/>
              </a:sp3d>
            </p:spPr>
            <p:style>
              <a:lnRef idx="0">
                <a:scrgbClr r="0" g="0" b="0"/>
              </a:lnRef>
              <a:fillRef idx="0">
                <a:scrgbClr r="0" g="0" b="0"/>
              </a:fillRef>
              <a:effectRef idx="0">
                <a:scrgbClr r="0" g="0" b="0"/>
              </a:effectRef>
              <a:fontRef idx="minor">
                <a:schemeClr val="lt1"/>
              </a:fontRef>
            </p:style>
            <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CN" altLang="en-US" sz="1600" kern="1200"/>
              </a:p>
            </p:txBody>
          </p:sp>
        </p:grpSp>
        <p:grpSp>
          <p:nvGrpSpPr>
            <p:cNvPr id="18" name="组合 42"/>
            <p:cNvGrpSpPr/>
            <p:nvPr/>
          </p:nvGrpSpPr>
          <p:grpSpPr>
            <a:xfrm>
              <a:off x="2945315" y="3302231"/>
              <a:ext cx="2269627" cy="590103"/>
              <a:chOff x="635496" y="1578075"/>
              <a:chExt cx="4198453" cy="590103"/>
            </a:xfrm>
          </p:grpSpPr>
          <p:sp>
            <p:nvSpPr>
              <p:cNvPr id="19" name="同侧圆角矩形 18"/>
              <p:cNvSpPr/>
              <p:nvPr/>
            </p:nvSpPr>
            <p:spPr>
              <a:xfrm rot="5400000">
                <a:off x="2439671" y="-226100"/>
                <a:ext cx="590103" cy="4198453"/>
              </a:xfrm>
              <a:prstGeom prst="round2SameRect">
                <a:avLst/>
              </a:prstGeom>
            </p:spPr>
            <p:style>
              <a:lnRef idx="2">
                <a:schemeClr val="accent2">
                  <a:hueOff val="-4271743"/>
                  <a:satOff val="12481"/>
                  <a:lumOff val="-2353"/>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0" name="同侧圆角矩形 14"/>
              <p:cNvSpPr/>
              <p:nvPr/>
            </p:nvSpPr>
            <p:spPr>
              <a:xfrm>
                <a:off x="635496" y="1606881"/>
                <a:ext cx="4169647" cy="53249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20472" tIns="19685" rIns="19685" bIns="19685" numCol="1" spcCol="1270" anchor="ctr" anchorCtr="0">
                <a:noAutofit/>
              </a:bodyPr>
              <a:lstStyle/>
              <a:p>
                <a:pPr marL="285750" lvl="1" indent="-285750" algn="l" defTabSz="1377950">
                  <a:lnSpc>
                    <a:spcPct val="90000"/>
                  </a:lnSpc>
                  <a:spcBef>
                    <a:spcPct val="0"/>
                  </a:spcBef>
                  <a:spcAft>
                    <a:spcPct val="15000"/>
                  </a:spcAft>
                  <a:buChar char="••"/>
                </a:pPr>
                <a:r>
                  <a:rPr lang="zh-CN" altLang="en-US" sz="2400" b="1" kern="1200" dirty="0" smtClean="0">
                    <a:solidFill>
                      <a:srgbClr val="333399"/>
                    </a:solidFill>
                    <a:latin typeface="+mj-ea"/>
                    <a:ea typeface="+mj-ea"/>
                  </a:rPr>
                  <a:t>继电联锁</a:t>
                </a:r>
                <a:endParaRPr lang="zh-CN" altLang="en-US" sz="2400" b="1" kern="1200" dirty="0">
                  <a:solidFill>
                    <a:srgbClr val="333399"/>
                  </a:solidFill>
                  <a:latin typeface="+mj-ea"/>
                  <a:ea typeface="+mj-ea"/>
                </a:endParaRPr>
              </a:p>
            </p:txBody>
          </p:sp>
        </p:grpSp>
      </p:grpSp>
      <p:grpSp>
        <p:nvGrpSpPr>
          <p:cNvPr id="23" name="组合 22"/>
          <p:cNvGrpSpPr/>
          <p:nvPr/>
        </p:nvGrpSpPr>
        <p:grpSpPr>
          <a:xfrm>
            <a:off x="1048508" y="4690494"/>
            <a:ext cx="2905122" cy="907851"/>
            <a:chOff x="2309820" y="4090416"/>
            <a:chExt cx="2905122" cy="907851"/>
          </a:xfrm>
        </p:grpSpPr>
        <p:grpSp>
          <p:nvGrpSpPr>
            <p:cNvPr id="24" name="组合 43"/>
            <p:cNvGrpSpPr/>
            <p:nvPr/>
          </p:nvGrpSpPr>
          <p:grpSpPr>
            <a:xfrm>
              <a:off x="2309820" y="4090416"/>
              <a:ext cx="635496" cy="907851"/>
              <a:chOff x="1" y="2366260"/>
              <a:chExt cx="635496" cy="907851"/>
            </a:xfrm>
            <a:scene3d>
              <a:camera prst="orthographicFront">
                <a:rot lat="0" lon="0" rev="0"/>
              </a:camera>
              <a:lightRig rig="brightRoom" dir="t">
                <a:rot lat="0" lon="0" rev="600000"/>
              </a:lightRig>
            </a:scene3d>
          </p:grpSpPr>
          <p:sp>
            <p:nvSpPr>
              <p:cNvPr id="28" name="燕尾形 27"/>
              <p:cNvSpPr/>
              <p:nvPr/>
            </p:nvSpPr>
            <p:spPr>
              <a:xfrm rot="5400000">
                <a:off x="-136177" y="2502438"/>
                <a:ext cx="907851" cy="635496"/>
              </a:xfrm>
              <a:prstGeom prst="chevron">
                <a:avLst/>
              </a:prstGeom>
              <a:ln>
                <a:noFill/>
              </a:ln>
              <a:effectLst>
                <a:outerShdw blurRad="57785" dist="33020" dir="3180000" algn="ctr">
                  <a:srgbClr val="000000">
                    <a:alpha val="30000"/>
                  </a:srgbClr>
                </a:outerShdw>
              </a:effectLst>
              <a:sp3d prstMaterial="metal">
                <a:bevelT w="38100" h="57150" prst="angle"/>
              </a:sp3d>
            </p:spPr>
            <p:style>
              <a:lnRef idx="2">
                <a:schemeClr val="accent2">
                  <a:hueOff val="-6407615"/>
                  <a:satOff val="18722"/>
                  <a:lumOff val="-3529"/>
                  <a:alphaOff val="0"/>
                </a:schemeClr>
              </a:lnRef>
              <a:fillRef idx="1">
                <a:schemeClr val="accent2">
                  <a:hueOff val="-6407615"/>
                  <a:satOff val="18722"/>
                  <a:lumOff val="-3529"/>
                  <a:alphaOff val="0"/>
                </a:schemeClr>
              </a:fillRef>
              <a:effectRef idx="0">
                <a:schemeClr val="accent2">
                  <a:hueOff val="-6407615"/>
                  <a:satOff val="18722"/>
                  <a:lumOff val="-3529"/>
                  <a:alphaOff val="0"/>
                </a:schemeClr>
              </a:effectRef>
              <a:fontRef idx="minor">
                <a:schemeClr val="lt1"/>
              </a:fontRef>
            </p:style>
          </p:sp>
          <p:sp>
            <p:nvSpPr>
              <p:cNvPr id="29" name="燕尾形 16"/>
              <p:cNvSpPr/>
              <p:nvPr/>
            </p:nvSpPr>
            <p:spPr>
              <a:xfrm>
                <a:off x="1" y="2684008"/>
                <a:ext cx="635496" cy="272355"/>
              </a:xfrm>
              <a:prstGeom prst="rect">
                <a:avLst/>
              </a:prstGeom>
              <a:ln>
                <a:noFill/>
              </a:ln>
              <a:effectLst>
                <a:outerShdw blurRad="57785" dist="33020" dir="3180000" algn="ctr">
                  <a:srgbClr val="000000">
                    <a:alpha val="30000"/>
                  </a:srgbClr>
                </a:outerShdw>
              </a:effectLst>
              <a:sp3d prstMaterial="metal">
                <a:bevelT w="38100" h="57150" prst="angle"/>
              </a:sp3d>
            </p:spPr>
            <p:style>
              <a:lnRef idx="0">
                <a:scrgbClr r="0" g="0" b="0"/>
              </a:lnRef>
              <a:fillRef idx="0">
                <a:scrgbClr r="0" g="0" b="0"/>
              </a:fillRef>
              <a:effectRef idx="0">
                <a:scrgbClr r="0" g="0" b="0"/>
              </a:effectRef>
              <a:fontRef idx="minor">
                <a:schemeClr val="lt1"/>
              </a:fontRef>
            </p:style>
            <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CN" altLang="en-US" sz="1600" kern="1200"/>
              </a:p>
            </p:txBody>
          </p:sp>
        </p:grpSp>
        <p:grpSp>
          <p:nvGrpSpPr>
            <p:cNvPr id="25" name="组合 44"/>
            <p:cNvGrpSpPr/>
            <p:nvPr/>
          </p:nvGrpSpPr>
          <p:grpSpPr>
            <a:xfrm>
              <a:off x="2945315" y="4090416"/>
              <a:ext cx="2269627" cy="590103"/>
              <a:chOff x="635496" y="2366260"/>
              <a:chExt cx="4198453" cy="590103"/>
            </a:xfrm>
          </p:grpSpPr>
          <p:sp>
            <p:nvSpPr>
              <p:cNvPr id="26" name="同侧圆角矩形 25"/>
              <p:cNvSpPr/>
              <p:nvPr/>
            </p:nvSpPr>
            <p:spPr>
              <a:xfrm rot="5400000">
                <a:off x="2439671" y="562085"/>
                <a:ext cx="590103" cy="4198453"/>
              </a:xfrm>
              <a:prstGeom prst="round2SameRect">
                <a:avLst/>
              </a:prstGeom>
            </p:spPr>
            <p:style>
              <a:lnRef idx="2">
                <a:schemeClr val="accent2">
                  <a:hueOff val="-6407615"/>
                  <a:satOff val="18722"/>
                  <a:lumOff val="-3529"/>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7" name="同侧圆角矩形 18"/>
              <p:cNvSpPr/>
              <p:nvPr/>
            </p:nvSpPr>
            <p:spPr>
              <a:xfrm>
                <a:off x="635496" y="2395066"/>
                <a:ext cx="4169647" cy="53249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20472" tIns="19685" rIns="19685" bIns="19685" numCol="1" spcCol="1270" anchor="ctr" anchorCtr="0">
                <a:noAutofit/>
              </a:bodyPr>
              <a:lstStyle/>
              <a:p>
                <a:pPr marL="285750" lvl="1" indent="-285750" algn="l" defTabSz="1377950">
                  <a:lnSpc>
                    <a:spcPct val="90000"/>
                  </a:lnSpc>
                  <a:spcBef>
                    <a:spcPct val="0"/>
                  </a:spcBef>
                  <a:spcAft>
                    <a:spcPct val="15000"/>
                  </a:spcAft>
                  <a:buChar char="••"/>
                </a:pPr>
                <a:r>
                  <a:rPr lang="zh-CN" altLang="en-US" sz="2400" b="1" kern="1200" dirty="0" smtClean="0">
                    <a:solidFill>
                      <a:srgbClr val="333399"/>
                    </a:solidFill>
                    <a:latin typeface="+mj-ea"/>
                    <a:ea typeface="+mj-ea"/>
                  </a:rPr>
                  <a:t>电子联锁</a:t>
                </a:r>
                <a:endParaRPr lang="zh-CN" altLang="en-US" sz="2400" b="1" kern="1200" dirty="0">
                  <a:solidFill>
                    <a:srgbClr val="333399"/>
                  </a:solidFill>
                  <a:latin typeface="+mj-ea"/>
                  <a:ea typeface="+mj-ea"/>
                </a:endParaRPr>
              </a:p>
            </p:txBody>
          </p:sp>
        </p:grpSp>
      </p:grpSp>
      <p:grpSp>
        <p:nvGrpSpPr>
          <p:cNvPr id="30" name="组合 29"/>
          <p:cNvGrpSpPr/>
          <p:nvPr/>
        </p:nvGrpSpPr>
        <p:grpSpPr>
          <a:xfrm>
            <a:off x="1048508" y="5478681"/>
            <a:ext cx="2905122" cy="907851"/>
            <a:chOff x="2309820" y="4878603"/>
            <a:chExt cx="2905122" cy="907851"/>
          </a:xfrm>
        </p:grpSpPr>
        <p:grpSp>
          <p:nvGrpSpPr>
            <p:cNvPr id="31" name="组合 45"/>
            <p:cNvGrpSpPr/>
            <p:nvPr/>
          </p:nvGrpSpPr>
          <p:grpSpPr>
            <a:xfrm>
              <a:off x="2309820" y="4878603"/>
              <a:ext cx="635496" cy="907851"/>
              <a:chOff x="1" y="3154447"/>
              <a:chExt cx="635496" cy="907851"/>
            </a:xfrm>
            <a:scene3d>
              <a:camera prst="orthographicFront">
                <a:rot lat="0" lon="0" rev="0"/>
              </a:camera>
              <a:lightRig rig="brightRoom" dir="t">
                <a:rot lat="0" lon="0" rev="600000"/>
              </a:lightRig>
            </a:scene3d>
          </p:grpSpPr>
          <p:sp>
            <p:nvSpPr>
              <p:cNvPr id="35" name="燕尾形 34"/>
              <p:cNvSpPr/>
              <p:nvPr/>
            </p:nvSpPr>
            <p:spPr>
              <a:xfrm rot="5400000">
                <a:off x="-136177" y="3290625"/>
                <a:ext cx="907851" cy="635496"/>
              </a:xfrm>
              <a:prstGeom prst="chevron">
                <a:avLst/>
              </a:prstGeom>
              <a:ln>
                <a:noFill/>
              </a:ln>
              <a:effectLst>
                <a:outerShdw blurRad="57785" dist="33020" dir="3180000" algn="ctr">
                  <a:srgbClr val="000000">
                    <a:alpha val="30000"/>
                  </a:srgbClr>
                </a:outerShdw>
              </a:effectLst>
              <a:sp3d prstMaterial="metal">
                <a:bevelT w="38100" h="57150" prst="angle"/>
              </a:sp3d>
            </p:spPr>
            <p:style>
              <a:lnRef idx="2">
                <a:schemeClr val="accent2">
                  <a:hueOff val="-8543487"/>
                  <a:satOff val="24962"/>
                  <a:lumOff val="-4706"/>
                  <a:alphaOff val="0"/>
                </a:schemeClr>
              </a:lnRef>
              <a:fillRef idx="1">
                <a:schemeClr val="accent2">
                  <a:hueOff val="-8543487"/>
                  <a:satOff val="24962"/>
                  <a:lumOff val="-4706"/>
                  <a:alphaOff val="0"/>
                </a:schemeClr>
              </a:fillRef>
              <a:effectRef idx="0">
                <a:schemeClr val="accent2">
                  <a:hueOff val="-8543487"/>
                  <a:satOff val="24962"/>
                  <a:lumOff val="-4706"/>
                  <a:alphaOff val="0"/>
                </a:schemeClr>
              </a:effectRef>
              <a:fontRef idx="minor">
                <a:schemeClr val="lt1"/>
              </a:fontRef>
            </p:style>
          </p:sp>
          <p:sp>
            <p:nvSpPr>
              <p:cNvPr id="36" name="燕尾形 20"/>
              <p:cNvSpPr/>
              <p:nvPr/>
            </p:nvSpPr>
            <p:spPr>
              <a:xfrm>
                <a:off x="1" y="3472195"/>
                <a:ext cx="635496" cy="272355"/>
              </a:xfrm>
              <a:prstGeom prst="rect">
                <a:avLst/>
              </a:prstGeom>
              <a:ln>
                <a:noFill/>
              </a:ln>
              <a:effectLst>
                <a:outerShdw blurRad="57785" dist="33020" dir="3180000" algn="ctr">
                  <a:srgbClr val="000000">
                    <a:alpha val="30000"/>
                  </a:srgbClr>
                </a:outerShdw>
              </a:effectLst>
              <a:sp3d prstMaterial="metal">
                <a:bevelT w="38100" h="57150" prst="angle"/>
              </a:sp3d>
            </p:spPr>
            <p:style>
              <a:lnRef idx="0">
                <a:scrgbClr r="0" g="0" b="0"/>
              </a:lnRef>
              <a:fillRef idx="0">
                <a:scrgbClr r="0" g="0" b="0"/>
              </a:fillRef>
              <a:effectRef idx="0">
                <a:scrgbClr r="0" g="0" b="0"/>
              </a:effectRef>
              <a:fontRef idx="minor">
                <a:schemeClr val="lt1"/>
              </a:fontRef>
            </p:style>
            <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CN" altLang="en-US" sz="1600" kern="1200"/>
              </a:p>
            </p:txBody>
          </p:sp>
        </p:grpSp>
        <p:grpSp>
          <p:nvGrpSpPr>
            <p:cNvPr id="32" name="组合 46"/>
            <p:cNvGrpSpPr/>
            <p:nvPr/>
          </p:nvGrpSpPr>
          <p:grpSpPr>
            <a:xfrm>
              <a:off x="2945315" y="4878603"/>
              <a:ext cx="2269627" cy="590103"/>
              <a:chOff x="635496" y="3154447"/>
              <a:chExt cx="4198453" cy="590103"/>
            </a:xfrm>
          </p:grpSpPr>
          <p:sp>
            <p:nvSpPr>
              <p:cNvPr id="33" name="同侧圆角矩形 32"/>
              <p:cNvSpPr/>
              <p:nvPr/>
            </p:nvSpPr>
            <p:spPr>
              <a:xfrm rot="5400000">
                <a:off x="2439671" y="1350272"/>
                <a:ext cx="590103" cy="4198453"/>
              </a:xfrm>
              <a:prstGeom prst="round2SameRect">
                <a:avLst/>
              </a:prstGeom>
            </p:spPr>
            <p:style>
              <a:lnRef idx="2">
                <a:schemeClr val="accent2">
                  <a:hueOff val="-8543487"/>
                  <a:satOff val="24962"/>
                  <a:lumOff val="-4706"/>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4" name="同侧圆角矩形 22"/>
              <p:cNvSpPr/>
              <p:nvPr/>
            </p:nvSpPr>
            <p:spPr>
              <a:xfrm>
                <a:off x="635496" y="3183253"/>
                <a:ext cx="4169647" cy="53249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20472" tIns="19685" rIns="19685" bIns="19685" numCol="1" spcCol="1270" anchor="ctr" anchorCtr="0">
                <a:noAutofit/>
              </a:bodyPr>
              <a:lstStyle/>
              <a:p>
                <a:pPr marL="285750" lvl="1" indent="-285750" algn="l" defTabSz="1377950">
                  <a:lnSpc>
                    <a:spcPct val="90000"/>
                  </a:lnSpc>
                  <a:spcBef>
                    <a:spcPct val="0"/>
                  </a:spcBef>
                  <a:spcAft>
                    <a:spcPct val="15000"/>
                  </a:spcAft>
                  <a:buChar char="••"/>
                </a:pPr>
                <a:r>
                  <a:rPr lang="zh-CN" altLang="en-US" sz="2400" b="1" kern="1200" dirty="0" smtClean="0">
                    <a:solidFill>
                      <a:srgbClr val="333399"/>
                    </a:solidFill>
                    <a:latin typeface="+mj-ea"/>
                    <a:ea typeface="+mj-ea"/>
                  </a:rPr>
                  <a:t>计算机联锁</a:t>
                </a:r>
                <a:endParaRPr lang="zh-CN" altLang="en-US" sz="2400" b="1" kern="1200" dirty="0">
                  <a:solidFill>
                    <a:srgbClr val="333399"/>
                  </a:solidFill>
                  <a:latin typeface="+mj-ea"/>
                  <a:ea typeface="+mj-ea"/>
                </a:endParaRPr>
              </a:p>
            </p:txBody>
          </p:sp>
        </p:grpSp>
      </p:grpSp>
      <p:sp>
        <p:nvSpPr>
          <p:cNvPr id="37" name="TextBox 36"/>
          <p:cNvSpPr txBox="1"/>
          <p:nvPr/>
        </p:nvSpPr>
        <p:spPr>
          <a:xfrm>
            <a:off x="548442" y="1100120"/>
            <a:ext cx="4357718" cy="830997"/>
          </a:xfrm>
          <a:prstGeom prst="rect">
            <a:avLst/>
          </a:prstGeom>
          <a:noFill/>
        </p:spPr>
        <p:txBody>
          <a:bodyPr wrap="square" rtlCol="0">
            <a:spAutoFit/>
          </a:bodyPr>
          <a:lstStyle/>
          <a:p>
            <a:r>
              <a:rPr lang="zh-CN" altLang="en-US" sz="2400" b="1" dirty="0" smtClean="0">
                <a:solidFill>
                  <a:srgbClr val="333399"/>
                </a:solidFill>
                <a:latin typeface="Times New Roman" pitchFamily="18" charset="0"/>
                <a:ea typeface="+mj-ea"/>
                <a:cs typeface="Times New Roman" pitchFamily="18" charset="0"/>
              </a:rPr>
              <a:t>联锁设备根据采取的技术方法来划分，经历了以下几个阶段：</a:t>
            </a:r>
          </a:p>
        </p:txBody>
      </p:sp>
      <p:sp>
        <p:nvSpPr>
          <p:cNvPr id="38" name="矩形 37"/>
          <p:cNvSpPr/>
          <p:nvPr/>
        </p:nvSpPr>
        <p:spPr>
          <a:xfrm>
            <a:off x="1262822" y="314302"/>
            <a:ext cx="1184173" cy="556500"/>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概  述</a:t>
            </a:r>
            <a:endParaRPr lang="zh-CN" altLang="en-US" sz="2800" b="1" dirty="0">
              <a:solidFill>
                <a:srgbClr val="0070C0"/>
              </a:solidFill>
              <a:latin typeface="微软雅黑" pitchFamily="34" charset="-122"/>
              <a:ea typeface="微软雅黑" pitchFamily="34" charset="-122"/>
            </a:endParaRPr>
          </a:p>
        </p:txBody>
      </p:sp>
      <p:sp>
        <p:nvSpPr>
          <p:cNvPr id="39" name="右箭头 38"/>
          <p:cNvSpPr/>
          <p:nvPr/>
        </p:nvSpPr>
        <p:spPr>
          <a:xfrm>
            <a:off x="4048904" y="2386004"/>
            <a:ext cx="1285884" cy="428628"/>
          </a:xfrm>
          <a:prstGeom prst="rightArrow">
            <a:avLst/>
          </a:prstGeom>
          <a:solidFill>
            <a:schemeClr val="accent1">
              <a:lumMod val="20000"/>
              <a:lumOff val="8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0" name="图示 39"/>
          <p:cNvGraphicFramePr/>
          <p:nvPr/>
        </p:nvGraphicFramePr>
        <p:xfrm>
          <a:off x="4691846" y="1171558"/>
          <a:ext cx="7143768" cy="3143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1" name="图示 40"/>
          <p:cNvGraphicFramePr/>
          <p:nvPr/>
        </p:nvGraphicFramePr>
        <p:xfrm>
          <a:off x="5072066" y="2600318"/>
          <a:ext cx="6192076" cy="317184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42" name="右箭头 41"/>
          <p:cNvSpPr/>
          <p:nvPr/>
        </p:nvSpPr>
        <p:spPr>
          <a:xfrm>
            <a:off x="4048904" y="3957640"/>
            <a:ext cx="1285884" cy="428628"/>
          </a:xfrm>
          <a:prstGeom prst="rightArrow">
            <a:avLst/>
          </a:prstGeom>
          <a:solidFill>
            <a:schemeClr val="accent1">
              <a:lumMod val="20000"/>
              <a:lumOff val="8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3" name="图示 42"/>
          <p:cNvGraphicFramePr/>
          <p:nvPr/>
        </p:nvGraphicFramePr>
        <p:xfrm>
          <a:off x="4691846" y="4100516"/>
          <a:ext cx="7049301" cy="3171822"/>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44" name="右箭头 43"/>
          <p:cNvSpPr/>
          <p:nvPr/>
        </p:nvSpPr>
        <p:spPr>
          <a:xfrm>
            <a:off x="3977466" y="5600714"/>
            <a:ext cx="1285884" cy="428628"/>
          </a:xfrm>
          <a:prstGeom prst="rightArrow">
            <a:avLst/>
          </a:prstGeom>
          <a:solidFill>
            <a:schemeClr val="accent1">
              <a:lumMod val="20000"/>
              <a:lumOff val="8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9"/>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left)">
                                      <p:cBhvr>
                                        <p:cTn id="23" dur="500"/>
                                        <p:tgtEl>
                                          <p:spTgt spid="39"/>
                                        </p:tgtEl>
                                      </p:cBhvr>
                                    </p:animEffect>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left)">
                                      <p:cBhvr>
                                        <p:cTn id="27" dur="500"/>
                                        <p:tgtEl>
                                          <p:spTgt spid="4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500"/>
                                        <p:tgtEl>
                                          <p:spTgt spid="42"/>
                                        </p:tgtEl>
                                      </p:cBhvr>
                                    </p:animEffect>
                                  </p:childTnLst>
                                </p:cTn>
                              </p:par>
                            </p:childTnLst>
                          </p:cTn>
                        </p:par>
                        <p:par>
                          <p:cTn id="33" fill="hold">
                            <p:stCondLst>
                              <p:cond delay="500"/>
                            </p:stCondLst>
                            <p:childTnLst>
                              <p:par>
                                <p:cTn id="34" presetID="22" presetClass="entr" presetSubtype="8" fill="hold" grpId="1"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500"/>
                                        <p:tgtEl>
                                          <p:spTgt spid="4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wipe(left)">
                                      <p:cBhvr>
                                        <p:cTn id="41" dur="500"/>
                                        <p:tgtEl>
                                          <p:spTgt spid="44"/>
                                        </p:tgtEl>
                                      </p:cBhvr>
                                    </p:animEffect>
                                  </p:childTnLst>
                                </p:cTn>
                              </p:par>
                            </p:childTnLst>
                          </p:cTn>
                        </p:par>
                        <p:par>
                          <p:cTn id="42" fill="hold">
                            <p:stCondLst>
                              <p:cond delay="500"/>
                            </p:stCondLst>
                            <p:childTnLst>
                              <p:par>
                                <p:cTn id="43" presetID="55" presetClass="entr" presetSubtype="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1000" fill="hold"/>
                                        <p:tgtEl>
                                          <p:spTgt spid="43"/>
                                        </p:tgtEl>
                                        <p:attrNameLst>
                                          <p:attrName>ppt_w</p:attrName>
                                        </p:attrNameLst>
                                      </p:cBhvr>
                                      <p:tavLst>
                                        <p:tav tm="0">
                                          <p:val>
                                            <p:strVal val="#ppt_w*0.70"/>
                                          </p:val>
                                        </p:tav>
                                        <p:tav tm="100000">
                                          <p:val>
                                            <p:strVal val="#ppt_w"/>
                                          </p:val>
                                        </p:tav>
                                      </p:tavLst>
                                    </p:anim>
                                    <p:anim calcmode="lin" valueType="num">
                                      <p:cBhvr>
                                        <p:cTn id="46" dur="1000" fill="hold"/>
                                        <p:tgtEl>
                                          <p:spTgt spid="43"/>
                                        </p:tgtEl>
                                        <p:attrNameLst>
                                          <p:attrName>ppt_h</p:attrName>
                                        </p:attrNameLst>
                                      </p:cBhvr>
                                      <p:tavLst>
                                        <p:tav tm="0">
                                          <p:val>
                                            <p:strVal val="#ppt_h"/>
                                          </p:val>
                                        </p:tav>
                                        <p:tav tm="100000">
                                          <p:val>
                                            <p:strVal val="#ppt_h"/>
                                          </p:val>
                                        </p:tav>
                                      </p:tavLst>
                                    </p:anim>
                                    <p:animEffect transition="in" filter="fade">
                                      <p:cBhvr>
                                        <p:cTn id="47"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Graphic spid="40" grpId="0">
        <p:bldAsOne/>
      </p:bldGraphic>
      <p:bldGraphic spid="41" grpId="1">
        <p:bldAsOne/>
      </p:bldGraphic>
      <p:bldP spid="42" grpId="0" animBg="1"/>
      <p:bldGraphic spid="43" grpId="0">
        <p:bldAsOne/>
      </p:bldGraphic>
      <p:bldP spid="4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3" name="组合 7"/>
          <p:cNvGrpSpPr/>
          <p:nvPr/>
        </p:nvGrpSpPr>
        <p:grpSpPr>
          <a:xfrm>
            <a:off x="548442" y="1242996"/>
            <a:ext cx="2315682" cy="461665"/>
            <a:chOff x="548443" y="1281397"/>
            <a:chExt cx="2315682" cy="461665"/>
          </a:xfrm>
        </p:grpSpPr>
        <p:sp>
          <p:nvSpPr>
            <p:cNvPr id="4" name="燕尾形 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1887055" cy="461665"/>
            </a:xfrm>
            <a:prstGeom prst="rect">
              <a:avLst/>
            </a:prstGeom>
          </p:spPr>
          <p:txBody>
            <a:bodyPr wrap="none">
              <a:spAutoFit/>
            </a:bodyPr>
            <a:lstStyle/>
            <a:p>
              <a:r>
                <a:rPr lang="en-US" altLang="zh-CN" sz="2400" b="1" dirty="0" smtClean="0"/>
                <a:t>2</a:t>
              </a:r>
              <a:r>
                <a:rPr lang="zh-CN" altLang="en-US" sz="2400" b="1" dirty="0" smtClean="0"/>
                <a:t>、设备组成</a:t>
              </a:r>
              <a:endParaRPr lang="zh-CN" altLang="en-US" sz="2400" b="1" dirty="0"/>
            </a:p>
          </p:txBody>
        </p:sp>
      </p:grpSp>
      <p:sp>
        <p:nvSpPr>
          <p:cNvPr id="7" name="矩形 6"/>
          <p:cNvSpPr/>
          <p:nvPr/>
        </p:nvSpPr>
        <p:spPr>
          <a:xfrm>
            <a:off x="477004" y="1957376"/>
            <a:ext cx="1887055" cy="461665"/>
          </a:xfrm>
          <a:prstGeom prst="rect">
            <a:avLst/>
          </a:prstGeom>
        </p:spPr>
        <p:txBody>
          <a:bodyPr wrap="none">
            <a:spAutoFit/>
          </a:bodyPr>
          <a:lstStyle/>
          <a:p>
            <a:r>
              <a:rPr lang="zh-CN" altLang="en-US" sz="2400" b="1" dirty="0" smtClean="0">
                <a:solidFill>
                  <a:srgbClr val="0000FF"/>
                </a:solidFill>
                <a:latin typeface="+mn-ea"/>
              </a:rPr>
              <a:t>（</a:t>
            </a:r>
            <a:r>
              <a:rPr lang="en-US" altLang="zh-CN" sz="2400" b="1" dirty="0" smtClean="0">
                <a:solidFill>
                  <a:srgbClr val="0000FF"/>
                </a:solidFill>
                <a:latin typeface="+mn-ea"/>
              </a:rPr>
              <a:t>1</a:t>
            </a:r>
            <a:r>
              <a:rPr lang="zh-CN" altLang="en-US" sz="2400" b="1" dirty="0" smtClean="0">
                <a:solidFill>
                  <a:srgbClr val="0000FF"/>
                </a:solidFill>
                <a:latin typeface="+mn-ea"/>
              </a:rPr>
              <a:t>）控制台</a:t>
            </a:r>
            <a:endParaRPr lang="zh-CN" altLang="en-US" sz="2400" b="1" dirty="0">
              <a:solidFill>
                <a:srgbClr val="0000FF"/>
              </a:solidFill>
              <a:latin typeface="+mn-ea"/>
            </a:endParaRPr>
          </a:p>
        </p:txBody>
      </p:sp>
      <p:pic>
        <p:nvPicPr>
          <p:cNvPr id="9" name="图片 8" descr="02联锁数字化仪控制台"/>
          <p:cNvPicPr/>
          <p:nvPr/>
        </p:nvPicPr>
        <p:blipFill>
          <a:blip r:embed="rId2" cstate="print"/>
          <a:srcRect/>
          <a:stretch>
            <a:fillRect/>
          </a:stretch>
        </p:blipFill>
        <p:spPr bwMode="auto">
          <a:xfrm>
            <a:off x="5334788" y="2386004"/>
            <a:ext cx="6072230" cy="4357718"/>
          </a:xfrm>
          <a:prstGeom prst="rect">
            <a:avLst/>
          </a:prstGeom>
          <a:noFill/>
        </p:spPr>
      </p:pic>
      <p:sp>
        <p:nvSpPr>
          <p:cNvPr id="10" name="矩形 9"/>
          <p:cNvSpPr/>
          <p:nvPr/>
        </p:nvSpPr>
        <p:spPr>
          <a:xfrm>
            <a:off x="619880" y="3100384"/>
            <a:ext cx="4214842" cy="2308324"/>
          </a:xfrm>
          <a:prstGeom prst="rect">
            <a:avLst/>
          </a:prstGeom>
        </p:spPr>
        <p:txBody>
          <a:bodyPr wrap="square">
            <a:spAutoFit/>
          </a:bodyPr>
          <a:lstStyle/>
          <a:p>
            <a:pPr>
              <a:lnSpc>
                <a:spcPct val="150000"/>
              </a:lnSpc>
            </a:pPr>
            <a:r>
              <a:rPr lang="zh-CN" altLang="en-US" sz="2400" b="1" dirty="0" smtClean="0"/>
              <a:t>主要有</a:t>
            </a:r>
            <a:r>
              <a:rPr lang="zh-CN" altLang="en-US" sz="2400" b="1" dirty="0" smtClean="0">
                <a:solidFill>
                  <a:srgbClr val="0303EB"/>
                </a:solidFill>
              </a:rPr>
              <a:t>单元控制台</a:t>
            </a:r>
            <a:r>
              <a:rPr lang="zh-CN" altLang="en-US" sz="2400" b="1" dirty="0" smtClean="0"/>
              <a:t>、</a:t>
            </a:r>
            <a:r>
              <a:rPr lang="zh-CN" altLang="en-US" sz="2400" b="1" dirty="0" smtClean="0">
                <a:solidFill>
                  <a:srgbClr val="0303EB"/>
                </a:solidFill>
              </a:rPr>
              <a:t>数字化仪控制台</a:t>
            </a:r>
            <a:r>
              <a:rPr lang="zh-CN" altLang="en-US" sz="2400" b="1" dirty="0" smtClean="0"/>
              <a:t>、</a:t>
            </a:r>
            <a:r>
              <a:rPr lang="zh-CN" altLang="en-US" sz="2400" b="1" dirty="0" smtClean="0">
                <a:solidFill>
                  <a:srgbClr val="0303EB"/>
                </a:solidFill>
              </a:rPr>
              <a:t>鼠标控制台</a:t>
            </a:r>
            <a:r>
              <a:rPr lang="zh-CN" altLang="en-US" sz="2400" b="1" dirty="0" smtClean="0"/>
              <a:t>等多种形式，提供</a:t>
            </a:r>
            <a:r>
              <a:rPr lang="zh-CN" altLang="en-US" sz="2400" b="1" dirty="0" smtClean="0">
                <a:solidFill>
                  <a:srgbClr val="FF0000"/>
                </a:solidFill>
              </a:rPr>
              <a:t>站场图形显示</a:t>
            </a:r>
            <a:r>
              <a:rPr lang="zh-CN" altLang="en-US" sz="2400" b="1" dirty="0" smtClean="0"/>
              <a:t>、</a:t>
            </a:r>
            <a:r>
              <a:rPr lang="zh-CN" altLang="en-US" sz="2400" b="1" dirty="0" smtClean="0">
                <a:solidFill>
                  <a:srgbClr val="FF0000"/>
                </a:solidFill>
              </a:rPr>
              <a:t>语音</a:t>
            </a:r>
            <a:r>
              <a:rPr lang="zh-CN" altLang="en-US" sz="2400" b="1" dirty="0" smtClean="0"/>
              <a:t>和</a:t>
            </a:r>
            <a:r>
              <a:rPr lang="zh-CN" altLang="en-US" sz="2400" b="1" dirty="0" smtClean="0">
                <a:solidFill>
                  <a:srgbClr val="FF0000"/>
                </a:solidFill>
              </a:rPr>
              <a:t>文字</a:t>
            </a:r>
            <a:r>
              <a:rPr lang="zh-CN" altLang="en-US" sz="2400" b="1" dirty="0" smtClean="0"/>
              <a:t>等控制表示合一的设备。</a:t>
            </a:r>
            <a:endParaRPr lang="zh-CN" altLang="en-US" sz="2400" b="1"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pic>
        <p:nvPicPr>
          <p:cNvPr id="34819" name="Picture 3"/>
          <p:cNvPicPr>
            <a:picLocks noChangeAspect="1" noChangeArrowheads="1"/>
          </p:cNvPicPr>
          <p:nvPr/>
        </p:nvPicPr>
        <p:blipFill>
          <a:blip r:embed="rId2"/>
          <a:srcRect/>
          <a:stretch>
            <a:fillRect/>
          </a:stretch>
        </p:blipFill>
        <p:spPr bwMode="auto">
          <a:xfrm>
            <a:off x="5191912" y="1885938"/>
            <a:ext cx="6584905" cy="4291030"/>
          </a:xfrm>
          <a:prstGeom prst="rect">
            <a:avLst/>
          </a:prstGeom>
          <a:noFill/>
          <a:ln w="9525">
            <a:noFill/>
            <a:miter lim="800000"/>
            <a:headEnd/>
            <a:tailEnd/>
          </a:ln>
          <a:effectLst/>
        </p:spPr>
      </p:pic>
      <p:sp>
        <p:nvSpPr>
          <p:cNvPr id="82" name="矩形 81"/>
          <p:cNvSpPr/>
          <p:nvPr/>
        </p:nvSpPr>
        <p:spPr>
          <a:xfrm>
            <a:off x="7335052" y="6315094"/>
            <a:ext cx="1991251" cy="400110"/>
          </a:xfrm>
          <a:prstGeom prst="rect">
            <a:avLst/>
          </a:prstGeom>
        </p:spPr>
        <p:txBody>
          <a:bodyPr wrap="none">
            <a:spAutoFit/>
          </a:bodyPr>
          <a:lstStyle/>
          <a:p>
            <a:r>
              <a:rPr lang="zh-CN" altLang="en-US" sz="2000" b="1" dirty="0" smtClean="0"/>
              <a:t>上位机接口关系</a:t>
            </a:r>
            <a:endParaRPr lang="zh-CN" altLang="en-US" sz="2000" b="1" dirty="0"/>
          </a:p>
        </p:txBody>
      </p:sp>
      <p:sp>
        <p:nvSpPr>
          <p:cNvPr id="81921" name="Rectangle 1"/>
          <p:cNvSpPr>
            <a:spLocks noChangeArrowheads="1"/>
          </p:cNvSpPr>
          <p:nvPr/>
        </p:nvSpPr>
        <p:spPr bwMode="auto">
          <a:xfrm>
            <a:off x="334128" y="2671756"/>
            <a:ext cx="4643470" cy="432426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25000"/>
              </a:lnSpc>
              <a:spcBef>
                <a:spcPct val="0"/>
              </a:spcBef>
              <a:spcAft>
                <a:spcPct val="0"/>
              </a:spcAft>
              <a:buClrTx/>
              <a:buSzTx/>
              <a:buFont typeface="+mj-ea"/>
              <a:buAutoNum type="circleNumDbPlain"/>
              <a:tabLst/>
            </a:pPr>
            <a:r>
              <a:rPr kumimoji="0" 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接收来自控制台的操作命令向控制台提供图象显示、语音、文字等信息；</a:t>
            </a:r>
            <a:endPar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p>
            <a:pPr marL="0" marR="0" lvl="0" indent="266700" algn="l" defTabSz="914400" rtl="0" eaLnBrk="1" fontAlgn="base" latinLnBrk="0" hangingPunct="1">
              <a:lnSpc>
                <a:spcPct val="125000"/>
              </a:lnSpc>
              <a:spcBef>
                <a:spcPct val="0"/>
              </a:spcBef>
              <a:spcAft>
                <a:spcPct val="0"/>
              </a:spcAft>
              <a:buClrTx/>
              <a:buSzTx/>
              <a:buFont typeface="+mj-ea"/>
              <a:buAutoNum type="circleNumDbPlain"/>
              <a:tabLst/>
            </a:pPr>
            <a:endPar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p>
            <a:pPr marL="0" marR="0" lvl="0" indent="266700" algn="l" defTabSz="914400" rtl="0" eaLnBrk="1" fontAlgn="base" latinLnBrk="0" hangingPunct="1">
              <a:lnSpc>
                <a:spcPct val="125000"/>
              </a:lnSpc>
              <a:spcBef>
                <a:spcPct val="0"/>
              </a:spcBef>
              <a:spcAft>
                <a:spcPct val="0"/>
              </a:spcAft>
              <a:buClrTx/>
              <a:buSzTx/>
              <a:buFont typeface="+mj-ea"/>
              <a:buAutoNum type="circleNumDbPlain"/>
              <a:tabLst/>
            </a:pPr>
            <a:r>
              <a:rPr kumimoji="0" 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与联锁机交换信息，发送操作命令给联锁机，接收联锁机发来的站场信息及微机设备工作状态信息；</a:t>
            </a:r>
            <a:endPar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p>
            <a:pPr marL="0" marR="0" lvl="0" indent="266700" algn="l" defTabSz="914400" rtl="0" eaLnBrk="1" fontAlgn="base" latinLnBrk="0" hangingPunct="1">
              <a:lnSpc>
                <a:spcPct val="125000"/>
              </a:lnSpc>
              <a:spcBef>
                <a:spcPct val="0"/>
              </a:spcBef>
              <a:spcAft>
                <a:spcPct val="0"/>
              </a:spcAft>
              <a:buClrTx/>
              <a:buSzTx/>
              <a:buFont typeface="+mj-ea"/>
              <a:buAutoNum type="circleNumDbPlain"/>
              <a:tabLst/>
            </a:pPr>
            <a:endPar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p>
            <a:pPr marL="0" marR="0" lvl="0" indent="266700" algn="l" defTabSz="914400" rtl="0" eaLnBrk="1" fontAlgn="base" latinLnBrk="0" hangingPunct="1">
              <a:lnSpc>
                <a:spcPct val="125000"/>
              </a:lnSpc>
              <a:spcBef>
                <a:spcPct val="0"/>
              </a:spcBef>
              <a:spcAft>
                <a:spcPct val="0"/>
              </a:spcAft>
              <a:buClrTx/>
              <a:buSzTx/>
              <a:buFont typeface="+mj-ea"/>
              <a:buAutoNum type="circleNumDbPlain"/>
              <a:tabLst/>
            </a:pPr>
            <a:r>
              <a:rPr kumimoji="0" 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发送站场信息及操作信息给维修机，接收维修机传来的时钟信息；</a:t>
            </a:r>
            <a:endPar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p>
            <a:pPr marL="0" marR="0" lvl="0" indent="266700" algn="l" defTabSz="914400" rtl="0" eaLnBrk="1" fontAlgn="base" latinLnBrk="0" hangingPunct="1">
              <a:lnSpc>
                <a:spcPct val="125000"/>
              </a:lnSpc>
              <a:spcBef>
                <a:spcPct val="0"/>
              </a:spcBef>
              <a:spcAft>
                <a:spcPct val="0"/>
              </a:spcAft>
              <a:buClrTx/>
              <a:buSzTx/>
              <a:buFont typeface="+mj-ea"/>
              <a:buAutoNum type="circleNumDbPlain"/>
              <a:tabLst/>
            </a:pPr>
            <a:endPar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p>
            <a:pPr marL="0" marR="0" lvl="0" indent="266700" algn="l" defTabSz="914400" rtl="0" eaLnBrk="1" fontAlgn="base" latinLnBrk="0" hangingPunct="1">
              <a:lnSpc>
                <a:spcPct val="125000"/>
              </a:lnSpc>
              <a:spcBef>
                <a:spcPct val="0"/>
              </a:spcBef>
              <a:spcAft>
                <a:spcPct val="0"/>
              </a:spcAft>
              <a:buClrTx/>
              <a:buSzTx/>
              <a:buFont typeface="+mj-ea"/>
              <a:buAutoNum type="circleNumDbPlain"/>
              <a:tabLst/>
            </a:pPr>
            <a:r>
              <a:rPr kumimoji="0" 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构成局域网与其它信息系统接口</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endParaRPr kumimoji="0" lang="zh-CN"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nvGrpSpPr>
          <p:cNvPr id="6" name="组合 7"/>
          <p:cNvGrpSpPr/>
          <p:nvPr/>
        </p:nvGrpSpPr>
        <p:grpSpPr>
          <a:xfrm>
            <a:off x="548442" y="1242996"/>
            <a:ext cx="2315682" cy="461665"/>
            <a:chOff x="548443" y="1281397"/>
            <a:chExt cx="2315682" cy="461665"/>
          </a:xfrm>
        </p:grpSpPr>
        <p:sp>
          <p:nvSpPr>
            <p:cNvPr id="7" name="燕尾形 6"/>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977070" y="1281397"/>
              <a:ext cx="1887055" cy="461665"/>
            </a:xfrm>
            <a:prstGeom prst="rect">
              <a:avLst/>
            </a:prstGeom>
          </p:spPr>
          <p:txBody>
            <a:bodyPr wrap="none">
              <a:spAutoFit/>
            </a:bodyPr>
            <a:lstStyle/>
            <a:p>
              <a:r>
                <a:rPr lang="en-US" altLang="zh-CN" sz="2400" b="1" dirty="0" smtClean="0"/>
                <a:t>2</a:t>
              </a:r>
              <a:r>
                <a:rPr lang="zh-CN" altLang="en-US" sz="2400" b="1" dirty="0" smtClean="0"/>
                <a:t>、设备组成</a:t>
              </a:r>
              <a:endParaRPr lang="zh-CN" altLang="en-US" sz="2400" b="1" dirty="0"/>
            </a:p>
          </p:txBody>
        </p:sp>
      </p:grpSp>
      <p:sp>
        <p:nvSpPr>
          <p:cNvPr id="10" name="矩形 9"/>
          <p:cNvSpPr/>
          <p:nvPr/>
        </p:nvSpPr>
        <p:spPr>
          <a:xfrm>
            <a:off x="477004" y="1957376"/>
            <a:ext cx="3433953" cy="461665"/>
          </a:xfrm>
          <a:prstGeom prst="rect">
            <a:avLst/>
          </a:prstGeom>
        </p:spPr>
        <p:txBody>
          <a:bodyPr wrap="none">
            <a:spAutoFit/>
          </a:bodyPr>
          <a:lstStyle/>
          <a:p>
            <a:r>
              <a:rPr lang="zh-CN" altLang="en-US" sz="2400" b="1" dirty="0" smtClean="0">
                <a:solidFill>
                  <a:srgbClr val="0000FF"/>
                </a:solidFill>
                <a:latin typeface="+mn-ea"/>
              </a:rPr>
              <a:t>（</a:t>
            </a:r>
            <a:r>
              <a:rPr lang="en-US" altLang="zh-CN" sz="2400" b="1" dirty="0" smtClean="0">
                <a:solidFill>
                  <a:srgbClr val="0000FF"/>
                </a:solidFill>
                <a:latin typeface="+mn-ea"/>
              </a:rPr>
              <a:t>2</a:t>
            </a:r>
            <a:r>
              <a:rPr lang="zh-CN" altLang="en-US" sz="2400" b="1" dirty="0" smtClean="0">
                <a:solidFill>
                  <a:srgbClr val="0000FF"/>
                </a:solidFill>
                <a:latin typeface="+mn-ea"/>
              </a:rPr>
              <a:t>）上位机（监控机）</a:t>
            </a:r>
            <a:endParaRPr lang="zh-CN" altLang="en-US" sz="2400" b="1" dirty="0">
              <a:solidFill>
                <a:srgbClr val="0000FF"/>
              </a:solidFill>
              <a:latin typeface="+mn-ea"/>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卡斯柯计算机联锁"/>
          <p:cNvPicPr/>
          <p:nvPr/>
        </p:nvPicPr>
        <p:blipFill>
          <a:blip r:embed="rId2" cstate="print"/>
          <a:srcRect/>
          <a:stretch>
            <a:fillRect/>
          </a:stretch>
        </p:blipFill>
        <p:spPr bwMode="auto">
          <a:xfrm>
            <a:off x="5620540" y="1457310"/>
            <a:ext cx="5715040" cy="4429156"/>
          </a:xfrm>
          <a:prstGeom prst="rect">
            <a:avLst/>
          </a:prstGeom>
          <a:noFill/>
          <a:ln w="9525">
            <a:noFill/>
            <a:miter lim="800000"/>
            <a:headEnd/>
            <a:tailEnd/>
          </a:ln>
        </p:spPr>
      </p:pic>
      <p:sp>
        <p:nvSpPr>
          <p:cNvPr id="3" name="矩形 2"/>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4" name="组合 7"/>
          <p:cNvGrpSpPr/>
          <p:nvPr/>
        </p:nvGrpSpPr>
        <p:grpSpPr>
          <a:xfrm>
            <a:off x="548442" y="1242996"/>
            <a:ext cx="2315682" cy="461665"/>
            <a:chOff x="548443" y="1281397"/>
            <a:chExt cx="2315682" cy="461665"/>
          </a:xfrm>
        </p:grpSpPr>
        <p:sp>
          <p:nvSpPr>
            <p:cNvPr id="5" name="燕尾形 4"/>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燕尾形 5"/>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977070" y="1281397"/>
              <a:ext cx="1887055" cy="461665"/>
            </a:xfrm>
            <a:prstGeom prst="rect">
              <a:avLst/>
            </a:prstGeom>
          </p:spPr>
          <p:txBody>
            <a:bodyPr wrap="none">
              <a:spAutoFit/>
            </a:bodyPr>
            <a:lstStyle/>
            <a:p>
              <a:r>
                <a:rPr lang="en-US" altLang="zh-CN" sz="2400" b="1" dirty="0" smtClean="0"/>
                <a:t>2</a:t>
              </a:r>
              <a:r>
                <a:rPr lang="zh-CN" altLang="en-US" sz="2400" b="1" dirty="0" smtClean="0"/>
                <a:t>、设备组成</a:t>
              </a:r>
              <a:endParaRPr lang="zh-CN" altLang="en-US" sz="2400" b="1" dirty="0"/>
            </a:p>
          </p:txBody>
        </p:sp>
      </p:grpSp>
      <p:sp>
        <p:nvSpPr>
          <p:cNvPr id="8" name="矩形 7"/>
          <p:cNvSpPr/>
          <p:nvPr/>
        </p:nvSpPr>
        <p:spPr>
          <a:xfrm>
            <a:off x="477004" y="1957376"/>
            <a:ext cx="1887055" cy="461665"/>
          </a:xfrm>
          <a:prstGeom prst="rect">
            <a:avLst/>
          </a:prstGeom>
        </p:spPr>
        <p:txBody>
          <a:bodyPr wrap="none">
            <a:spAutoFit/>
          </a:bodyPr>
          <a:lstStyle/>
          <a:p>
            <a:r>
              <a:rPr lang="zh-CN" altLang="en-US" sz="2400" b="1" dirty="0" smtClean="0">
                <a:solidFill>
                  <a:srgbClr val="0000FF"/>
                </a:solidFill>
                <a:latin typeface="+mn-ea"/>
              </a:rPr>
              <a:t>（</a:t>
            </a:r>
            <a:r>
              <a:rPr lang="en-US" altLang="zh-CN" sz="2400" b="1" dirty="0" smtClean="0">
                <a:solidFill>
                  <a:srgbClr val="0000FF"/>
                </a:solidFill>
                <a:latin typeface="+mn-ea"/>
              </a:rPr>
              <a:t>3</a:t>
            </a:r>
            <a:r>
              <a:rPr lang="zh-CN" altLang="en-US" sz="2400" b="1" dirty="0" smtClean="0">
                <a:solidFill>
                  <a:srgbClr val="0000FF"/>
                </a:solidFill>
                <a:latin typeface="+mn-ea"/>
              </a:rPr>
              <a:t>）联锁机</a:t>
            </a:r>
            <a:endParaRPr lang="zh-CN" altLang="en-US" sz="2400" b="1" dirty="0">
              <a:solidFill>
                <a:srgbClr val="0000FF"/>
              </a:solidFill>
              <a:latin typeface="+mn-ea"/>
            </a:endParaRPr>
          </a:p>
        </p:txBody>
      </p:sp>
      <p:sp>
        <p:nvSpPr>
          <p:cNvPr id="89089" name="Rectangle 1"/>
          <p:cNvSpPr>
            <a:spLocks noChangeArrowheads="1"/>
          </p:cNvSpPr>
          <p:nvPr/>
        </p:nvSpPr>
        <p:spPr bwMode="auto">
          <a:xfrm>
            <a:off x="191252" y="2814632"/>
            <a:ext cx="5120473" cy="279057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50000"/>
              </a:lnSpc>
              <a:spcBef>
                <a:spcPct val="0"/>
              </a:spcBef>
              <a:spcAft>
                <a:spcPct val="0"/>
              </a:spcAft>
              <a:buClrTx/>
              <a:buSzTx/>
              <a:buFontTx/>
              <a:buNone/>
              <a:tabLst/>
            </a:pPr>
            <a:r>
              <a:rPr kumimoji="0" lang="zh-CN"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联锁机是计算机联锁系统的核心，</a:t>
            </a:r>
            <a:r>
              <a:rPr kumimoji="0" lang="zh-CN" altLang="en-US"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根据现场信号设备状态和控制台操作命令，实现信号设备的联锁逻辑处理功能，完成进路确定和锁闭、发出转换道岔和开放信号灯控制功能。</a:t>
            </a:r>
            <a:endPar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0" name="矩形 9"/>
          <p:cNvSpPr/>
          <p:nvPr/>
        </p:nvSpPr>
        <p:spPr>
          <a:xfrm>
            <a:off x="5334788" y="6243656"/>
            <a:ext cx="6406394" cy="461665"/>
          </a:xfrm>
          <a:prstGeom prst="rect">
            <a:avLst/>
          </a:prstGeom>
        </p:spPr>
        <p:txBody>
          <a:bodyPr wrap="square">
            <a:spAutoFit/>
          </a:bodyPr>
          <a:lstStyle/>
          <a:p>
            <a:r>
              <a:rPr lang="zh-CN" altLang="en-US" sz="2400" b="1" dirty="0" smtClean="0">
                <a:solidFill>
                  <a:prstClr val="black"/>
                </a:solidFill>
                <a:latin typeface="Calibri" pitchFamily="34" charset="0"/>
                <a:ea typeface="宋体" pitchFamily="2" charset="-122"/>
                <a:cs typeface="Times New Roman" pitchFamily="18" charset="0"/>
              </a:rPr>
              <a:t>联锁柜：放置联锁机、驱动板、采集板等设备</a:t>
            </a:r>
            <a:endParaRPr lang="zh-CN" alt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sp>
        <p:nvSpPr>
          <p:cNvPr id="13" name="矩形 12"/>
          <p:cNvSpPr/>
          <p:nvPr/>
        </p:nvSpPr>
        <p:spPr>
          <a:xfrm>
            <a:off x="477004" y="1957376"/>
            <a:ext cx="4929555" cy="477054"/>
          </a:xfrm>
          <a:prstGeom prst="rect">
            <a:avLst/>
          </a:prstGeom>
        </p:spPr>
        <p:txBody>
          <a:bodyPr wrap="none">
            <a:spAutoFit/>
          </a:bodyPr>
          <a:lstStyle/>
          <a:p>
            <a:r>
              <a:rPr lang="zh-CN" altLang="en-US" sz="2400" b="1" dirty="0" smtClean="0">
                <a:solidFill>
                  <a:srgbClr val="0000FF"/>
                </a:solidFill>
                <a:latin typeface="+mn-ea"/>
              </a:rPr>
              <a:t>（</a:t>
            </a:r>
            <a:r>
              <a:rPr lang="en-US" altLang="zh-CN" sz="2400" b="1" dirty="0" smtClean="0">
                <a:solidFill>
                  <a:srgbClr val="0000FF"/>
                </a:solidFill>
                <a:latin typeface="+mn-ea"/>
              </a:rPr>
              <a:t>4</a:t>
            </a:r>
            <a:r>
              <a:rPr lang="zh-CN" altLang="en-US" sz="2400" b="1" dirty="0" smtClean="0">
                <a:solidFill>
                  <a:srgbClr val="0000FF"/>
                </a:solidFill>
                <a:latin typeface="+mn-ea"/>
              </a:rPr>
              <a:t>）</a:t>
            </a:r>
            <a:r>
              <a:rPr lang="zh-CN" altLang="en-US" sz="2400" b="1" dirty="0" smtClean="0"/>
              <a:t>执行表示机和输入</a:t>
            </a:r>
            <a:r>
              <a:rPr lang="en-US" sz="2400" b="1" dirty="0" smtClean="0"/>
              <a:t>/</a:t>
            </a:r>
            <a:r>
              <a:rPr lang="zh-CN" altLang="en-US" sz="2400" b="1" dirty="0" smtClean="0"/>
              <a:t>输出接口</a:t>
            </a:r>
            <a:endParaRPr lang="zh-CN" altLang="en-US" sz="2400" b="1" dirty="0">
              <a:solidFill>
                <a:srgbClr val="0000FF"/>
              </a:solidFill>
              <a:latin typeface="+mn-ea"/>
            </a:endParaRPr>
          </a:p>
        </p:txBody>
      </p:sp>
      <p:sp>
        <p:nvSpPr>
          <p:cNvPr id="14" name="矩形 13"/>
          <p:cNvSpPr/>
          <p:nvPr/>
        </p:nvSpPr>
        <p:spPr>
          <a:xfrm>
            <a:off x="977069" y="1242996"/>
            <a:ext cx="1887055" cy="461665"/>
          </a:xfrm>
          <a:prstGeom prst="rect">
            <a:avLst/>
          </a:prstGeom>
        </p:spPr>
        <p:txBody>
          <a:bodyPr wrap="none">
            <a:spAutoFit/>
          </a:bodyPr>
          <a:lstStyle/>
          <a:p>
            <a:r>
              <a:rPr lang="en-US" altLang="zh-CN" sz="2400" b="1" dirty="0" smtClean="0"/>
              <a:t>2</a:t>
            </a:r>
            <a:r>
              <a:rPr lang="zh-CN" altLang="en-US" sz="2400" b="1" dirty="0" smtClean="0"/>
              <a:t>、设备组成</a:t>
            </a:r>
            <a:endParaRPr lang="zh-CN" altLang="en-US" sz="2400" b="1" dirty="0"/>
          </a:p>
        </p:txBody>
      </p:sp>
      <p:grpSp>
        <p:nvGrpSpPr>
          <p:cNvPr id="15" name="组合 7"/>
          <p:cNvGrpSpPr/>
          <p:nvPr/>
        </p:nvGrpSpPr>
        <p:grpSpPr>
          <a:xfrm>
            <a:off x="548442" y="1242996"/>
            <a:ext cx="2315682" cy="461665"/>
            <a:chOff x="548443" y="1281397"/>
            <a:chExt cx="2315682" cy="461665"/>
          </a:xfrm>
        </p:grpSpPr>
        <p:sp>
          <p:nvSpPr>
            <p:cNvPr id="16" name="燕尾形 15"/>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矩形 17"/>
            <p:cNvSpPr/>
            <p:nvPr/>
          </p:nvSpPr>
          <p:spPr>
            <a:xfrm>
              <a:off x="977070" y="1281397"/>
              <a:ext cx="1887055" cy="461665"/>
            </a:xfrm>
            <a:prstGeom prst="rect">
              <a:avLst/>
            </a:prstGeom>
          </p:spPr>
          <p:txBody>
            <a:bodyPr wrap="none">
              <a:spAutoFit/>
            </a:bodyPr>
            <a:lstStyle/>
            <a:p>
              <a:r>
                <a:rPr lang="en-US" altLang="zh-CN" sz="2400" b="1" dirty="0" smtClean="0"/>
                <a:t>2</a:t>
              </a:r>
              <a:r>
                <a:rPr lang="zh-CN" altLang="en-US" sz="2400" b="1" dirty="0" smtClean="0"/>
                <a:t>、设备组成</a:t>
              </a:r>
              <a:endParaRPr lang="zh-CN" altLang="en-US" sz="2400" b="1" dirty="0"/>
            </a:p>
          </p:txBody>
        </p:sp>
      </p:grpSp>
      <p:pic>
        <p:nvPicPr>
          <p:cNvPr id="19" name="图片 18" descr="轨道电路-继电器组合架"/>
          <p:cNvPicPr/>
          <p:nvPr/>
        </p:nvPicPr>
        <p:blipFill>
          <a:blip r:embed="rId2" cstate="print"/>
          <a:srcRect/>
          <a:stretch>
            <a:fillRect/>
          </a:stretch>
        </p:blipFill>
        <p:spPr bwMode="auto">
          <a:xfrm>
            <a:off x="6763548" y="1314434"/>
            <a:ext cx="4186260" cy="5010176"/>
          </a:xfrm>
          <a:prstGeom prst="rect">
            <a:avLst/>
          </a:prstGeom>
          <a:noFill/>
          <a:ln w="9525">
            <a:noFill/>
            <a:miter lim="800000"/>
            <a:headEnd/>
            <a:tailEnd/>
          </a:ln>
        </p:spPr>
      </p:pic>
      <p:sp>
        <p:nvSpPr>
          <p:cNvPr id="20" name="矩形 19"/>
          <p:cNvSpPr/>
          <p:nvPr/>
        </p:nvSpPr>
        <p:spPr>
          <a:xfrm>
            <a:off x="7406490" y="6457970"/>
            <a:ext cx="2483372" cy="461665"/>
          </a:xfrm>
          <a:prstGeom prst="rect">
            <a:avLst/>
          </a:prstGeom>
        </p:spPr>
        <p:txBody>
          <a:bodyPr wrap="none">
            <a:spAutoFit/>
          </a:bodyPr>
          <a:lstStyle/>
          <a:p>
            <a:r>
              <a:rPr lang="zh-CN" altLang="en-US" sz="2400" b="1" dirty="0" smtClean="0"/>
              <a:t>输入</a:t>
            </a:r>
            <a:r>
              <a:rPr lang="en-US" sz="2400" b="1" dirty="0" smtClean="0"/>
              <a:t>/</a:t>
            </a:r>
            <a:r>
              <a:rPr lang="zh-CN" altLang="en-US" sz="2400" b="1" dirty="0" smtClean="0"/>
              <a:t>输出接口柜</a:t>
            </a:r>
            <a:endParaRPr lang="zh-CN" altLang="en-US" sz="2400" dirty="0"/>
          </a:p>
        </p:txBody>
      </p:sp>
      <p:sp>
        <p:nvSpPr>
          <p:cNvPr id="21" name="矩形 20"/>
          <p:cNvSpPr/>
          <p:nvPr/>
        </p:nvSpPr>
        <p:spPr>
          <a:xfrm>
            <a:off x="619880" y="3100384"/>
            <a:ext cx="5214973" cy="3170099"/>
          </a:xfrm>
          <a:prstGeom prst="rect">
            <a:avLst/>
          </a:prstGeom>
        </p:spPr>
        <p:txBody>
          <a:bodyPr wrap="square">
            <a:spAutoFit/>
          </a:bodyPr>
          <a:lstStyle/>
          <a:p>
            <a:pPr>
              <a:lnSpc>
                <a:spcPct val="200000"/>
              </a:lnSpc>
            </a:pPr>
            <a:r>
              <a:rPr lang="zh-CN" altLang="en-US" b="1" dirty="0" smtClean="0"/>
              <a:t>执行表示机通过由继电电路构成的输入／输出接口，接收并执行来自联锁机的控制命令，采集并向联锁机发送现场设备信息</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3" name="组合 7"/>
          <p:cNvGrpSpPr/>
          <p:nvPr/>
        </p:nvGrpSpPr>
        <p:grpSpPr>
          <a:xfrm>
            <a:off x="548442" y="1242996"/>
            <a:ext cx="2315682" cy="461665"/>
            <a:chOff x="548443" y="1281397"/>
            <a:chExt cx="2315682" cy="461665"/>
          </a:xfrm>
        </p:grpSpPr>
        <p:sp>
          <p:nvSpPr>
            <p:cNvPr id="4" name="燕尾形 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1887055" cy="461665"/>
            </a:xfrm>
            <a:prstGeom prst="rect">
              <a:avLst/>
            </a:prstGeom>
          </p:spPr>
          <p:txBody>
            <a:bodyPr wrap="none">
              <a:spAutoFit/>
            </a:bodyPr>
            <a:lstStyle/>
            <a:p>
              <a:r>
                <a:rPr lang="en-US" altLang="zh-CN" sz="2400" b="1" dirty="0" smtClean="0"/>
                <a:t>2</a:t>
              </a:r>
              <a:r>
                <a:rPr lang="zh-CN" altLang="en-US" sz="2400" b="1" dirty="0" smtClean="0"/>
                <a:t>、设备组成</a:t>
              </a:r>
              <a:endParaRPr lang="zh-CN" altLang="en-US" sz="2400" b="1" dirty="0"/>
            </a:p>
          </p:txBody>
        </p:sp>
      </p:grpSp>
      <p:sp>
        <p:nvSpPr>
          <p:cNvPr id="7" name="矩形 6"/>
          <p:cNvSpPr/>
          <p:nvPr/>
        </p:nvSpPr>
        <p:spPr>
          <a:xfrm>
            <a:off x="477004" y="1957376"/>
            <a:ext cx="1887055" cy="461665"/>
          </a:xfrm>
          <a:prstGeom prst="rect">
            <a:avLst/>
          </a:prstGeom>
        </p:spPr>
        <p:txBody>
          <a:bodyPr wrap="none">
            <a:spAutoFit/>
          </a:bodyPr>
          <a:lstStyle/>
          <a:p>
            <a:r>
              <a:rPr lang="zh-CN" altLang="en-US" sz="2400" b="1" dirty="0" smtClean="0">
                <a:solidFill>
                  <a:srgbClr val="0000FF"/>
                </a:solidFill>
                <a:latin typeface="+mn-ea"/>
              </a:rPr>
              <a:t>（</a:t>
            </a:r>
            <a:r>
              <a:rPr lang="en-US" altLang="zh-CN" sz="2400" b="1" dirty="0" smtClean="0">
                <a:solidFill>
                  <a:srgbClr val="0000FF"/>
                </a:solidFill>
                <a:latin typeface="+mn-ea"/>
              </a:rPr>
              <a:t>5</a:t>
            </a:r>
            <a:r>
              <a:rPr lang="zh-CN" altLang="en-US" sz="2400" b="1" dirty="0" smtClean="0">
                <a:solidFill>
                  <a:srgbClr val="0000FF"/>
                </a:solidFill>
                <a:latin typeface="+mn-ea"/>
              </a:rPr>
              <a:t>）维修机</a:t>
            </a:r>
            <a:endParaRPr lang="zh-CN" altLang="en-US" sz="2400" b="1" dirty="0">
              <a:solidFill>
                <a:srgbClr val="0000FF"/>
              </a:solidFill>
              <a:latin typeface="+mn-ea"/>
            </a:endParaRPr>
          </a:p>
        </p:txBody>
      </p:sp>
      <p:pic>
        <p:nvPicPr>
          <p:cNvPr id="8" name="图片 7" descr="计算机联锁监控机"/>
          <p:cNvPicPr/>
          <p:nvPr/>
        </p:nvPicPr>
        <p:blipFill>
          <a:blip r:embed="rId2" cstate="print"/>
          <a:srcRect/>
          <a:stretch>
            <a:fillRect/>
          </a:stretch>
        </p:blipFill>
        <p:spPr bwMode="auto">
          <a:xfrm>
            <a:off x="6192044" y="2814632"/>
            <a:ext cx="5715040" cy="4071966"/>
          </a:xfrm>
          <a:prstGeom prst="rect">
            <a:avLst/>
          </a:prstGeom>
          <a:noFill/>
          <a:ln w="9525">
            <a:noFill/>
            <a:miter lim="800000"/>
            <a:headEnd/>
            <a:tailEnd/>
          </a:ln>
        </p:spPr>
      </p:pic>
      <p:sp>
        <p:nvSpPr>
          <p:cNvPr id="90113" name="Rectangle 1"/>
          <p:cNvSpPr>
            <a:spLocks noChangeArrowheads="1"/>
          </p:cNvSpPr>
          <p:nvPr/>
        </p:nvSpPr>
        <p:spPr bwMode="auto">
          <a:xfrm>
            <a:off x="262690" y="2671756"/>
            <a:ext cx="5429288"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0" indent="-457200" algn="l" defTabSz="914400" rtl="0" eaLnBrk="1" fontAlgn="base" latinLnBrk="0" hangingPunct="1">
              <a:lnSpc>
                <a:spcPct val="150000"/>
              </a:lnSpc>
              <a:spcBef>
                <a:spcPct val="0"/>
              </a:spcBef>
              <a:spcAft>
                <a:spcPct val="0"/>
              </a:spcAft>
              <a:buClrTx/>
              <a:buSzTx/>
              <a:buFont typeface="+mj-ea"/>
              <a:buAutoNum type="circleNumDbPlain"/>
              <a:tabLst/>
            </a:pPr>
            <a:r>
              <a:rPr kumimoji="0" 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负责记录设备运行状态信息和站场变化信息等（自动存盘和人工存盘）能够再现</a:t>
            </a:r>
            <a:r>
              <a:rPr kumimoji="0" lang="zh-CN" sz="2000" b="1" i="0" u="none" strike="noStrike" cap="none" normalizeH="0" baseline="0" dirty="0" smtClean="0">
                <a:ln>
                  <a:noFill/>
                </a:ln>
                <a:solidFill>
                  <a:srgbClr val="0000FF"/>
                </a:solidFill>
                <a:effectLst/>
                <a:latin typeface="Calibri" pitchFamily="34" charset="0"/>
                <a:ea typeface="宋体" pitchFamily="2" charset="-122"/>
                <a:cs typeface="Times New Roman" pitchFamily="18" charset="0"/>
              </a:rPr>
              <a:t>一个月之内系统的操作信息</a:t>
            </a:r>
            <a:r>
              <a:rPr kumimoji="0" 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、故障诊断信息等，便于系统管理和维修人员分析和查找故障；</a:t>
            </a:r>
            <a:endPar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p>
            <a:pPr marL="457200" marR="0" lvl="0" indent="-457200" algn="l" defTabSz="914400" rtl="0" eaLnBrk="1" fontAlgn="base" latinLnBrk="0" hangingPunct="1">
              <a:lnSpc>
                <a:spcPct val="150000"/>
              </a:lnSpc>
              <a:spcBef>
                <a:spcPct val="0"/>
              </a:spcBef>
              <a:spcAft>
                <a:spcPct val="0"/>
              </a:spcAft>
              <a:buClrTx/>
              <a:buSzTx/>
              <a:buFont typeface="+mj-ea"/>
              <a:buAutoNum type="circleNumDbPlain"/>
              <a:tabLst/>
            </a:pPr>
            <a:r>
              <a:rPr kumimoji="0" 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远程维修中心建立拨号网络，实现远程诊断；</a:t>
            </a:r>
            <a:endPar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p>
            <a:pPr marL="457200" marR="0" lvl="0" indent="-457200" algn="l" defTabSz="914400" rtl="0" eaLnBrk="1" fontAlgn="base" latinLnBrk="0" hangingPunct="1">
              <a:lnSpc>
                <a:spcPct val="150000"/>
              </a:lnSpc>
              <a:spcBef>
                <a:spcPct val="0"/>
              </a:spcBef>
              <a:spcAft>
                <a:spcPct val="0"/>
              </a:spcAft>
              <a:buClrTx/>
              <a:buSzTx/>
              <a:buFont typeface="+mj-ea"/>
              <a:buAutoNum type="circleNumDbPlain"/>
              <a:tabLst/>
            </a:pPr>
            <a:r>
              <a:rPr kumimoji="0" 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与上位机交换信息，实时反映主备联锁系统的运行状态，校准上位机时钟。</a:t>
            </a:r>
            <a:endParaRPr kumimoji="0" lang="zh-CN"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19" name="组合 18"/>
          <p:cNvGrpSpPr/>
          <p:nvPr/>
        </p:nvGrpSpPr>
        <p:grpSpPr>
          <a:xfrm>
            <a:off x="548442" y="3171822"/>
            <a:ext cx="4824536" cy="2191566"/>
            <a:chOff x="5397676" y="2957508"/>
            <a:chExt cx="4824536" cy="2191566"/>
          </a:xfrm>
        </p:grpSpPr>
        <p:sp>
          <p:nvSpPr>
            <p:cNvPr id="3" name="矩形 2"/>
            <p:cNvSpPr/>
            <p:nvPr/>
          </p:nvSpPr>
          <p:spPr>
            <a:xfrm>
              <a:off x="5397676" y="2957508"/>
              <a:ext cx="504056" cy="13681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rPr>
                <a:t>操作表示层</a:t>
              </a:r>
              <a:endParaRPr lang="zh-CN" altLang="en-US" sz="1600" b="1" dirty="0">
                <a:solidFill>
                  <a:schemeClr val="tx1"/>
                </a:solidFill>
              </a:endParaRPr>
            </a:p>
          </p:txBody>
        </p:sp>
        <p:sp>
          <p:nvSpPr>
            <p:cNvPr id="4" name="矩形 3"/>
            <p:cNvSpPr/>
            <p:nvPr/>
          </p:nvSpPr>
          <p:spPr>
            <a:xfrm>
              <a:off x="6477796" y="2957508"/>
              <a:ext cx="504056" cy="13681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rPr>
                <a:t>联锁逻辑层</a:t>
              </a:r>
              <a:endParaRPr lang="zh-CN" altLang="en-US" sz="1600" b="1" dirty="0">
                <a:solidFill>
                  <a:schemeClr val="tx1"/>
                </a:solidFill>
              </a:endParaRPr>
            </a:p>
          </p:txBody>
        </p:sp>
        <p:sp>
          <p:nvSpPr>
            <p:cNvPr id="5" name="矩形 4"/>
            <p:cNvSpPr/>
            <p:nvPr/>
          </p:nvSpPr>
          <p:spPr>
            <a:xfrm>
              <a:off x="7557916" y="2957508"/>
              <a:ext cx="504056" cy="13681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rPr>
                <a:t>执行表示层</a:t>
              </a:r>
              <a:endParaRPr lang="zh-CN" altLang="en-US" sz="1600" b="1" dirty="0">
                <a:solidFill>
                  <a:schemeClr val="tx1"/>
                </a:solidFill>
              </a:endParaRPr>
            </a:p>
          </p:txBody>
        </p:sp>
        <p:sp>
          <p:nvSpPr>
            <p:cNvPr id="6" name="矩形 5"/>
            <p:cNvSpPr/>
            <p:nvPr/>
          </p:nvSpPr>
          <p:spPr>
            <a:xfrm>
              <a:off x="8638036" y="2957508"/>
              <a:ext cx="504056" cy="13681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rPr>
                <a:t>设备驱动层</a:t>
              </a:r>
              <a:endParaRPr lang="zh-CN" altLang="en-US" sz="1600" b="1" dirty="0">
                <a:solidFill>
                  <a:schemeClr val="tx1"/>
                </a:solidFill>
              </a:endParaRPr>
            </a:p>
          </p:txBody>
        </p:sp>
        <p:sp>
          <p:nvSpPr>
            <p:cNvPr id="7" name="矩形 6"/>
            <p:cNvSpPr/>
            <p:nvPr/>
          </p:nvSpPr>
          <p:spPr>
            <a:xfrm>
              <a:off x="9718156" y="2957508"/>
              <a:ext cx="504056" cy="13681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rPr>
                <a:t>现场设备层</a:t>
              </a:r>
              <a:endParaRPr lang="zh-CN" altLang="en-US" sz="1600" b="1" dirty="0">
                <a:solidFill>
                  <a:schemeClr val="tx1"/>
                </a:solidFill>
              </a:endParaRPr>
            </a:p>
          </p:txBody>
        </p:sp>
        <p:sp>
          <p:nvSpPr>
            <p:cNvPr id="8" name="右箭头 7"/>
            <p:cNvSpPr/>
            <p:nvPr/>
          </p:nvSpPr>
          <p:spPr>
            <a:xfrm>
              <a:off x="5901732" y="3389556"/>
              <a:ext cx="576064" cy="432048"/>
            </a:xfrm>
            <a:prstGeom prst="rightArrow">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9" name="右箭头 8"/>
            <p:cNvSpPr/>
            <p:nvPr/>
          </p:nvSpPr>
          <p:spPr>
            <a:xfrm>
              <a:off x="6981852" y="3389556"/>
              <a:ext cx="576064" cy="432048"/>
            </a:xfrm>
            <a:prstGeom prst="rightArrow">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0" name="右箭头 9"/>
            <p:cNvSpPr/>
            <p:nvPr/>
          </p:nvSpPr>
          <p:spPr>
            <a:xfrm>
              <a:off x="8061972" y="3389556"/>
              <a:ext cx="576064" cy="432048"/>
            </a:xfrm>
            <a:prstGeom prst="rightArrow">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1" name="右箭头 10"/>
            <p:cNvSpPr/>
            <p:nvPr/>
          </p:nvSpPr>
          <p:spPr>
            <a:xfrm>
              <a:off x="9142092" y="3389556"/>
              <a:ext cx="576064" cy="432048"/>
            </a:xfrm>
            <a:prstGeom prst="rightArrow">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2" name="矩形 11"/>
            <p:cNvSpPr/>
            <p:nvPr/>
          </p:nvSpPr>
          <p:spPr>
            <a:xfrm>
              <a:off x="6334920" y="4672020"/>
              <a:ext cx="2308645" cy="477054"/>
            </a:xfrm>
            <a:prstGeom prst="rect">
              <a:avLst/>
            </a:prstGeom>
          </p:spPr>
          <p:txBody>
            <a:bodyPr wrap="none">
              <a:spAutoFit/>
            </a:bodyPr>
            <a:lstStyle/>
            <a:p>
              <a:r>
                <a:rPr lang="zh-CN" altLang="en-US" b="1" dirty="0" smtClean="0"/>
                <a:t> </a:t>
              </a:r>
              <a:r>
                <a:rPr lang="zh-CN" altLang="en-US" sz="2000" b="1" dirty="0" smtClean="0"/>
                <a:t>联锁系统层次结构</a:t>
              </a:r>
              <a:endParaRPr lang="zh-CN" altLang="en-US" sz="2000" b="1" dirty="0"/>
            </a:p>
          </p:txBody>
        </p:sp>
      </p:grpSp>
      <p:grpSp>
        <p:nvGrpSpPr>
          <p:cNvPr id="15" name="组合 7"/>
          <p:cNvGrpSpPr/>
          <p:nvPr/>
        </p:nvGrpSpPr>
        <p:grpSpPr>
          <a:xfrm>
            <a:off x="477004" y="1171558"/>
            <a:ext cx="3931509" cy="461665"/>
            <a:chOff x="548443" y="1281397"/>
            <a:chExt cx="3931509" cy="461665"/>
          </a:xfrm>
        </p:grpSpPr>
        <p:sp>
          <p:nvSpPr>
            <p:cNvPr id="16" name="燕尾形 15"/>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矩形 17"/>
            <p:cNvSpPr/>
            <p:nvPr/>
          </p:nvSpPr>
          <p:spPr>
            <a:xfrm>
              <a:off x="977070" y="1281397"/>
              <a:ext cx="3502882" cy="461665"/>
            </a:xfrm>
            <a:prstGeom prst="rect">
              <a:avLst/>
            </a:prstGeom>
          </p:spPr>
          <p:txBody>
            <a:bodyPr wrap="none">
              <a:spAutoFit/>
            </a:bodyPr>
            <a:lstStyle/>
            <a:p>
              <a:r>
                <a:rPr lang="en-US" altLang="zh-CN" sz="2400" b="1" dirty="0" smtClean="0"/>
                <a:t>2</a:t>
              </a:r>
              <a:r>
                <a:rPr lang="zh-CN" altLang="en-US" sz="2400" b="1" dirty="0" smtClean="0"/>
                <a:t>、设备组成</a:t>
              </a:r>
              <a:r>
                <a:rPr lang="en-US" altLang="zh-CN" sz="2400" b="1" dirty="0" smtClean="0"/>
                <a:t>----</a:t>
              </a:r>
              <a:r>
                <a:rPr lang="zh-CN" altLang="en-US" sz="2400" b="1" dirty="0" smtClean="0"/>
                <a:t>层次结构</a:t>
              </a:r>
              <a:endParaRPr lang="zh-CN" altLang="en-US" sz="2400" b="1" dirty="0"/>
            </a:p>
          </p:txBody>
        </p:sp>
      </p:grpSp>
      <p:sp>
        <p:nvSpPr>
          <p:cNvPr id="80897" name="Rectangle 1"/>
          <p:cNvSpPr>
            <a:spLocks noChangeArrowheads="1"/>
          </p:cNvSpPr>
          <p:nvPr/>
        </p:nvSpPr>
        <p:spPr bwMode="auto">
          <a:xfrm>
            <a:off x="5620540" y="2314566"/>
            <a:ext cx="6286544" cy="32316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50000"/>
              </a:lnSpc>
              <a:spcBef>
                <a:spcPct val="0"/>
              </a:spcBef>
              <a:spcAft>
                <a:spcPct val="0"/>
              </a:spcAft>
              <a:buClrTx/>
              <a:buSzTx/>
              <a:buFont typeface="+mj-ea"/>
              <a:buAutoNum type="circleNumDbPlain"/>
              <a:tabLst/>
            </a:pPr>
            <a:r>
              <a:rPr kumimoji="0" lang="zh-CN" sz="2800" b="1" i="0" u="none" strike="noStrike" cap="none" normalizeH="0" baseline="0" dirty="0" smtClean="0">
                <a:ln>
                  <a:noFill/>
                </a:ln>
                <a:solidFill>
                  <a:srgbClr val="0000FF"/>
                </a:solidFill>
                <a:effectLst/>
                <a:latin typeface="Calibri" pitchFamily="34" charset="0"/>
                <a:ea typeface="宋体" pitchFamily="2" charset="-122"/>
                <a:cs typeface="Times New Roman" pitchFamily="18" charset="0"/>
              </a:rPr>
              <a:t>操作表示层</a:t>
            </a:r>
            <a:r>
              <a:rPr kumimoji="0" 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是人机操作界面，接受操作员的操作指令并传给联锁逻辑层进行处理，并将设备工作状态和列车的运行情况给以表示。</a:t>
            </a:r>
            <a:endPar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p>
            <a:pPr marL="0" marR="0" lvl="0" indent="266700" algn="l" defTabSz="914400" rtl="0" eaLnBrk="1" fontAlgn="base" latinLnBrk="0" hangingPunct="1">
              <a:lnSpc>
                <a:spcPct val="150000"/>
              </a:lnSpc>
              <a:spcBef>
                <a:spcPct val="0"/>
              </a:spcBef>
              <a:spcAft>
                <a:spcPct val="0"/>
              </a:spcAft>
              <a:buClrTx/>
              <a:buSzTx/>
              <a:buFont typeface="+mj-ea"/>
              <a:buAutoNum type="circleNumDbPlain"/>
              <a:tabLst/>
            </a:pPr>
            <a:endPar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p>
            <a:pPr marL="0" marR="0" lvl="0" indent="266700" algn="l" defTabSz="914400" rtl="0" eaLnBrk="1" fontAlgn="base" latinLnBrk="0" hangingPunct="1">
              <a:lnSpc>
                <a:spcPct val="150000"/>
              </a:lnSpc>
              <a:spcBef>
                <a:spcPct val="0"/>
              </a:spcBef>
              <a:spcAft>
                <a:spcPct val="0"/>
              </a:spcAft>
              <a:buClrTx/>
              <a:buSzTx/>
              <a:buFont typeface="+mj-ea"/>
              <a:buAutoNum type="circleNumDbPlain"/>
              <a:tabLst/>
            </a:pPr>
            <a:r>
              <a:rPr kumimoji="0" lang="zh-CN" sz="2800" b="1" i="0" u="none" strike="noStrike" cap="none" normalizeH="0" baseline="0" dirty="0" smtClean="0">
                <a:ln>
                  <a:noFill/>
                </a:ln>
                <a:solidFill>
                  <a:srgbClr val="0000FF"/>
                </a:solidFill>
                <a:effectLst/>
                <a:latin typeface="Calibri" pitchFamily="34" charset="0"/>
                <a:ea typeface="宋体" pitchFamily="2" charset="-122"/>
                <a:cs typeface="Times New Roman" pitchFamily="18" charset="0"/>
              </a:rPr>
              <a:t>联锁逻辑层</a:t>
            </a:r>
            <a:r>
              <a:rPr kumimoji="0" 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是系统的核心，主要进行联锁逻辑的运算处理。</a:t>
            </a:r>
            <a:endPar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13" name="组合 18"/>
          <p:cNvGrpSpPr/>
          <p:nvPr/>
        </p:nvGrpSpPr>
        <p:grpSpPr>
          <a:xfrm>
            <a:off x="548442" y="3171822"/>
            <a:ext cx="4824536" cy="2191566"/>
            <a:chOff x="5397676" y="2957508"/>
            <a:chExt cx="4824536" cy="2191566"/>
          </a:xfrm>
        </p:grpSpPr>
        <p:sp>
          <p:nvSpPr>
            <p:cNvPr id="3" name="矩形 2"/>
            <p:cNvSpPr/>
            <p:nvPr/>
          </p:nvSpPr>
          <p:spPr>
            <a:xfrm>
              <a:off x="5397676" y="2957508"/>
              <a:ext cx="504056" cy="13681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rPr>
                <a:t>操作表示层</a:t>
              </a:r>
              <a:endParaRPr lang="zh-CN" altLang="en-US" sz="1600" b="1" dirty="0">
                <a:solidFill>
                  <a:schemeClr val="tx1"/>
                </a:solidFill>
              </a:endParaRPr>
            </a:p>
          </p:txBody>
        </p:sp>
        <p:sp>
          <p:nvSpPr>
            <p:cNvPr id="4" name="矩形 3"/>
            <p:cNvSpPr/>
            <p:nvPr/>
          </p:nvSpPr>
          <p:spPr>
            <a:xfrm>
              <a:off x="6477796" y="2957508"/>
              <a:ext cx="504056" cy="13681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rPr>
                <a:t>联锁逻辑层</a:t>
              </a:r>
              <a:endParaRPr lang="zh-CN" altLang="en-US" sz="1600" b="1" dirty="0">
                <a:solidFill>
                  <a:schemeClr val="tx1"/>
                </a:solidFill>
              </a:endParaRPr>
            </a:p>
          </p:txBody>
        </p:sp>
        <p:sp>
          <p:nvSpPr>
            <p:cNvPr id="5" name="矩形 4"/>
            <p:cNvSpPr/>
            <p:nvPr/>
          </p:nvSpPr>
          <p:spPr>
            <a:xfrm>
              <a:off x="7557916" y="2957508"/>
              <a:ext cx="504056" cy="13681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rPr>
                <a:t>执行表示层</a:t>
              </a:r>
              <a:endParaRPr lang="zh-CN" altLang="en-US" sz="1600" b="1" dirty="0">
                <a:solidFill>
                  <a:schemeClr val="tx1"/>
                </a:solidFill>
              </a:endParaRPr>
            </a:p>
          </p:txBody>
        </p:sp>
        <p:sp>
          <p:nvSpPr>
            <p:cNvPr id="6" name="矩形 5"/>
            <p:cNvSpPr/>
            <p:nvPr/>
          </p:nvSpPr>
          <p:spPr>
            <a:xfrm>
              <a:off x="8638036" y="2957508"/>
              <a:ext cx="504056" cy="13681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rPr>
                <a:t>设备驱动层</a:t>
              </a:r>
              <a:endParaRPr lang="zh-CN" altLang="en-US" sz="1600" b="1" dirty="0">
                <a:solidFill>
                  <a:schemeClr val="tx1"/>
                </a:solidFill>
              </a:endParaRPr>
            </a:p>
          </p:txBody>
        </p:sp>
        <p:sp>
          <p:nvSpPr>
            <p:cNvPr id="7" name="矩形 6"/>
            <p:cNvSpPr/>
            <p:nvPr/>
          </p:nvSpPr>
          <p:spPr>
            <a:xfrm>
              <a:off x="9718156" y="2957508"/>
              <a:ext cx="504056" cy="13681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rPr>
                <a:t>现场设备层</a:t>
              </a:r>
              <a:endParaRPr lang="zh-CN" altLang="en-US" sz="1600" b="1" dirty="0">
                <a:solidFill>
                  <a:schemeClr val="tx1"/>
                </a:solidFill>
              </a:endParaRPr>
            </a:p>
          </p:txBody>
        </p:sp>
        <p:sp>
          <p:nvSpPr>
            <p:cNvPr id="8" name="右箭头 7"/>
            <p:cNvSpPr/>
            <p:nvPr/>
          </p:nvSpPr>
          <p:spPr>
            <a:xfrm>
              <a:off x="5901732" y="3389556"/>
              <a:ext cx="576064" cy="432048"/>
            </a:xfrm>
            <a:prstGeom prst="rightArrow">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9" name="右箭头 8"/>
            <p:cNvSpPr/>
            <p:nvPr/>
          </p:nvSpPr>
          <p:spPr>
            <a:xfrm>
              <a:off x="6981852" y="3389556"/>
              <a:ext cx="576064" cy="432048"/>
            </a:xfrm>
            <a:prstGeom prst="rightArrow">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0" name="右箭头 9"/>
            <p:cNvSpPr/>
            <p:nvPr/>
          </p:nvSpPr>
          <p:spPr>
            <a:xfrm>
              <a:off x="8061972" y="3389556"/>
              <a:ext cx="576064" cy="432048"/>
            </a:xfrm>
            <a:prstGeom prst="rightArrow">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1" name="右箭头 10"/>
            <p:cNvSpPr/>
            <p:nvPr/>
          </p:nvSpPr>
          <p:spPr>
            <a:xfrm>
              <a:off x="9142092" y="3389556"/>
              <a:ext cx="576064" cy="432048"/>
            </a:xfrm>
            <a:prstGeom prst="rightArrow">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2" name="矩形 11"/>
            <p:cNvSpPr/>
            <p:nvPr/>
          </p:nvSpPr>
          <p:spPr>
            <a:xfrm>
              <a:off x="6334920" y="4672020"/>
              <a:ext cx="2308645" cy="477054"/>
            </a:xfrm>
            <a:prstGeom prst="rect">
              <a:avLst/>
            </a:prstGeom>
          </p:spPr>
          <p:txBody>
            <a:bodyPr wrap="none">
              <a:spAutoFit/>
            </a:bodyPr>
            <a:lstStyle/>
            <a:p>
              <a:r>
                <a:rPr lang="zh-CN" altLang="en-US" b="1" dirty="0" smtClean="0"/>
                <a:t> </a:t>
              </a:r>
              <a:r>
                <a:rPr lang="zh-CN" altLang="en-US" sz="2000" b="1" dirty="0" smtClean="0"/>
                <a:t>联锁系统层次结构</a:t>
              </a:r>
              <a:endParaRPr lang="zh-CN" altLang="en-US" sz="2000" b="1" dirty="0"/>
            </a:p>
          </p:txBody>
        </p:sp>
      </p:grpSp>
      <p:grpSp>
        <p:nvGrpSpPr>
          <p:cNvPr id="14" name="组合 7"/>
          <p:cNvGrpSpPr/>
          <p:nvPr/>
        </p:nvGrpSpPr>
        <p:grpSpPr>
          <a:xfrm>
            <a:off x="477004" y="1171558"/>
            <a:ext cx="3931509" cy="461665"/>
            <a:chOff x="548443" y="1281397"/>
            <a:chExt cx="3931509" cy="461665"/>
          </a:xfrm>
        </p:grpSpPr>
        <p:sp>
          <p:nvSpPr>
            <p:cNvPr id="16" name="燕尾形 15"/>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矩形 17"/>
            <p:cNvSpPr/>
            <p:nvPr/>
          </p:nvSpPr>
          <p:spPr>
            <a:xfrm>
              <a:off x="977070" y="1281397"/>
              <a:ext cx="3502882" cy="461665"/>
            </a:xfrm>
            <a:prstGeom prst="rect">
              <a:avLst/>
            </a:prstGeom>
          </p:spPr>
          <p:txBody>
            <a:bodyPr wrap="none">
              <a:spAutoFit/>
            </a:bodyPr>
            <a:lstStyle/>
            <a:p>
              <a:r>
                <a:rPr lang="en-US" altLang="zh-CN" sz="2400" b="1" dirty="0" smtClean="0"/>
                <a:t>2</a:t>
              </a:r>
              <a:r>
                <a:rPr lang="zh-CN" altLang="en-US" sz="2400" b="1" dirty="0" smtClean="0"/>
                <a:t>、设备组成</a:t>
              </a:r>
              <a:r>
                <a:rPr lang="en-US" altLang="zh-CN" sz="2400" b="1" dirty="0" smtClean="0"/>
                <a:t>----</a:t>
              </a:r>
              <a:r>
                <a:rPr lang="zh-CN" altLang="en-US" sz="2400" b="1" dirty="0" smtClean="0"/>
                <a:t>层次结构</a:t>
              </a:r>
              <a:endParaRPr lang="zh-CN" altLang="en-US" sz="2400" b="1" dirty="0"/>
            </a:p>
          </p:txBody>
        </p:sp>
      </p:grpSp>
      <p:sp>
        <p:nvSpPr>
          <p:cNvPr id="80897" name="Rectangle 1"/>
          <p:cNvSpPr>
            <a:spLocks noChangeArrowheads="1"/>
          </p:cNvSpPr>
          <p:nvPr/>
        </p:nvSpPr>
        <p:spPr bwMode="auto">
          <a:xfrm>
            <a:off x="5691978" y="1385872"/>
            <a:ext cx="6286544"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50000"/>
              </a:lnSpc>
              <a:spcBef>
                <a:spcPct val="0"/>
              </a:spcBef>
              <a:spcAft>
                <a:spcPct val="0"/>
              </a:spcAft>
              <a:buClrTx/>
              <a:buSzTx/>
              <a:buFont typeface="+mj-ea"/>
              <a:buAutoNum type="circleNumDbPlain" startAt="3"/>
              <a:tabLst/>
            </a:pPr>
            <a:r>
              <a:rPr kumimoji="0" lang="zh-CN" altLang="en-US" sz="2800" b="1" i="0" u="none" strike="noStrike" cap="none" normalizeH="0" baseline="0" dirty="0" smtClean="0">
                <a:ln>
                  <a:noFill/>
                </a:ln>
                <a:solidFill>
                  <a:srgbClr val="0000FF"/>
                </a:solidFill>
                <a:effectLst/>
                <a:latin typeface="Calibri" pitchFamily="34" charset="0"/>
                <a:ea typeface="宋体" pitchFamily="2" charset="-122"/>
                <a:cs typeface="Times New Roman" pitchFamily="18" charset="0"/>
              </a:rPr>
              <a:t>执</a:t>
            </a:r>
            <a:r>
              <a:rPr kumimoji="0" lang="zh-CN" sz="2800" b="1" i="0" u="none" strike="noStrike" cap="none" normalizeH="0" baseline="0" dirty="0" smtClean="0">
                <a:ln>
                  <a:noFill/>
                </a:ln>
                <a:solidFill>
                  <a:srgbClr val="0000FF"/>
                </a:solidFill>
                <a:effectLst/>
                <a:latin typeface="Calibri" pitchFamily="34" charset="0"/>
                <a:ea typeface="宋体" pitchFamily="2" charset="-122"/>
                <a:cs typeface="Times New Roman" pitchFamily="18" charset="0"/>
              </a:rPr>
              <a:t>行表示层</a:t>
            </a:r>
            <a:r>
              <a:rPr kumimoji="0" 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是联锁逻辑层与设备驱动层之间的接口，其任务是分析、执行联锁逻辑层的命令，控制设备驱动层驱动现场设备，并采集设备驱动层的表示信号给联锁逻辑层。</a:t>
            </a:r>
            <a:endPar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p>
            <a:pPr marL="0" marR="0" lvl="0" indent="266700" algn="l" defTabSz="914400" rtl="0" eaLnBrk="1" fontAlgn="base" latinLnBrk="0" hangingPunct="1">
              <a:lnSpc>
                <a:spcPct val="150000"/>
              </a:lnSpc>
              <a:spcBef>
                <a:spcPct val="0"/>
              </a:spcBef>
              <a:spcAft>
                <a:spcPct val="0"/>
              </a:spcAft>
              <a:buClrTx/>
              <a:buSzTx/>
              <a:buFont typeface="+mj-ea"/>
              <a:buAutoNum type="circleNumDbPlain" startAt="3"/>
              <a:tabLst/>
            </a:pPr>
            <a:endPar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p>
            <a:pPr marL="0" marR="0" lvl="0" indent="266700" algn="l" defTabSz="914400" rtl="0" eaLnBrk="1" fontAlgn="base" latinLnBrk="0" hangingPunct="1">
              <a:lnSpc>
                <a:spcPct val="150000"/>
              </a:lnSpc>
              <a:spcBef>
                <a:spcPct val="0"/>
              </a:spcBef>
              <a:spcAft>
                <a:spcPct val="0"/>
              </a:spcAft>
              <a:buClrTx/>
              <a:buSzTx/>
              <a:buFont typeface="+mj-ea"/>
              <a:buAutoNum type="circleNumDbPlain" startAt="3"/>
              <a:tabLst/>
            </a:pPr>
            <a:r>
              <a:rPr kumimoji="0" lang="zh-CN" sz="2800" b="1" i="0" u="none" strike="noStrike" cap="none" normalizeH="0" baseline="0" dirty="0" smtClean="0">
                <a:ln>
                  <a:noFill/>
                </a:ln>
                <a:solidFill>
                  <a:srgbClr val="0000FF"/>
                </a:solidFill>
                <a:effectLst/>
                <a:latin typeface="Calibri" pitchFamily="34" charset="0"/>
                <a:ea typeface="宋体" pitchFamily="2" charset="-122"/>
                <a:cs typeface="Times New Roman" pitchFamily="18" charset="0"/>
              </a:rPr>
              <a:t>设备驱动层</a:t>
            </a:r>
            <a:r>
              <a:rPr kumimoji="0" 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是现场设备的驱动设备，其功能是完成列车自动选路、列车自动跟踪、列车指示等功能。</a:t>
            </a:r>
            <a:endPar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p>
            <a:pPr marL="0" marR="0" lvl="0" indent="266700" algn="l" defTabSz="914400" rtl="0" eaLnBrk="1" fontAlgn="base" latinLnBrk="0" hangingPunct="1">
              <a:lnSpc>
                <a:spcPct val="150000"/>
              </a:lnSpc>
              <a:spcBef>
                <a:spcPct val="0"/>
              </a:spcBef>
              <a:spcAft>
                <a:spcPct val="0"/>
              </a:spcAft>
              <a:buClrTx/>
              <a:buSzTx/>
              <a:buFont typeface="+mj-ea"/>
              <a:buAutoNum type="circleNumDbPlain" startAt="3"/>
              <a:tabLst/>
            </a:pPr>
            <a:endPar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p>
            <a:pPr marL="0" marR="0" lvl="0" indent="266700" algn="l" defTabSz="914400" rtl="0" eaLnBrk="1" fontAlgn="base" latinLnBrk="0" hangingPunct="1">
              <a:lnSpc>
                <a:spcPct val="150000"/>
              </a:lnSpc>
              <a:spcBef>
                <a:spcPct val="0"/>
              </a:spcBef>
              <a:spcAft>
                <a:spcPct val="0"/>
              </a:spcAft>
              <a:buClrTx/>
              <a:buSzTx/>
              <a:buFont typeface="+mj-ea"/>
              <a:buAutoNum type="circleNumDbPlain" startAt="3"/>
              <a:tabLst/>
            </a:pPr>
            <a:r>
              <a:rPr kumimoji="0" lang="zh-CN" sz="2800" b="1" i="0" u="none" strike="noStrike" cap="none" normalizeH="0" baseline="0" dirty="0" smtClean="0">
                <a:ln>
                  <a:noFill/>
                </a:ln>
                <a:solidFill>
                  <a:srgbClr val="0000FF"/>
                </a:solidFill>
                <a:effectLst/>
                <a:latin typeface="Calibri" pitchFamily="34" charset="0"/>
                <a:ea typeface="宋体" pitchFamily="2" charset="-122"/>
                <a:cs typeface="Times New Roman" pitchFamily="18" charset="0"/>
              </a:rPr>
              <a:t>现场设备层</a:t>
            </a:r>
            <a:r>
              <a:rPr kumimoji="0" 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主要指转辙机、信号机和轨道电路等。</a:t>
            </a:r>
            <a:endParaRPr kumimoji="0" lang="zh-CN"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3" name="组合 2"/>
          <p:cNvGrpSpPr/>
          <p:nvPr/>
        </p:nvGrpSpPr>
        <p:grpSpPr>
          <a:xfrm>
            <a:off x="834194" y="3243260"/>
            <a:ext cx="6072230" cy="2786082"/>
            <a:chOff x="5148338" y="2996952"/>
            <a:chExt cx="5400599" cy="2301934"/>
          </a:xfrm>
        </p:grpSpPr>
        <p:sp>
          <p:nvSpPr>
            <p:cNvPr id="4" name="矩形 3"/>
            <p:cNvSpPr/>
            <p:nvPr/>
          </p:nvSpPr>
          <p:spPr>
            <a:xfrm>
              <a:off x="6084441" y="2996952"/>
              <a:ext cx="1296144" cy="4320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rPr>
                <a:t>安全输入接口</a:t>
              </a:r>
              <a:endParaRPr lang="zh-CN" altLang="en-US" sz="1400" b="1" dirty="0">
                <a:solidFill>
                  <a:schemeClr val="tx1"/>
                </a:solidFill>
              </a:endParaRPr>
            </a:p>
          </p:txBody>
        </p:sp>
        <p:sp>
          <p:nvSpPr>
            <p:cNvPr id="5" name="矩形 4"/>
            <p:cNvSpPr/>
            <p:nvPr/>
          </p:nvSpPr>
          <p:spPr>
            <a:xfrm>
              <a:off x="6084441" y="4581128"/>
              <a:ext cx="1296144" cy="4320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rPr>
                <a:t>安全输入接口</a:t>
              </a:r>
              <a:endParaRPr lang="zh-CN" altLang="en-US" sz="1400" b="1" dirty="0">
                <a:solidFill>
                  <a:schemeClr val="tx1"/>
                </a:solidFill>
              </a:endParaRPr>
            </a:p>
          </p:txBody>
        </p:sp>
        <p:sp>
          <p:nvSpPr>
            <p:cNvPr id="6" name="任意多边形 5"/>
            <p:cNvSpPr/>
            <p:nvPr/>
          </p:nvSpPr>
          <p:spPr>
            <a:xfrm>
              <a:off x="5148338" y="3239265"/>
              <a:ext cx="938564" cy="45719"/>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b="1" dirty="0" smtClean="0"/>
                <a:t>        </a:t>
              </a:r>
              <a:endParaRPr lang="zh-CN" altLang="en-US" b="1" dirty="0"/>
            </a:p>
          </p:txBody>
        </p:sp>
        <p:sp>
          <p:nvSpPr>
            <p:cNvPr id="7" name="任意多边形 6"/>
            <p:cNvSpPr/>
            <p:nvPr/>
          </p:nvSpPr>
          <p:spPr>
            <a:xfrm>
              <a:off x="5500048" y="4797152"/>
              <a:ext cx="586853" cy="0"/>
            </a:xfrm>
            <a:custGeom>
              <a:avLst/>
              <a:gdLst>
                <a:gd name="connsiteX0" fmla="*/ 0 w 586853"/>
                <a:gd name="connsiteY0" fmla="*/ 0 h 0"/>
                <a:gd name="connsiteX1" fmla="*/ 586853 w 586853"/>
                <a:gd name="connsiteY1" fmla="*/ 0 h 0"/>
              </a:gdLst>
              <a:ahLst/>
              <a:cxnLst>
                <a:cxn ang="0">
                  <a:pos x="connsiteX0" y="connsiteY0"/>
                </a:cxn>
                <a:cxn ang="0">
                  <a:pos x="connsiteX1" y="connsiteY1"/>
                </a:cxn>
              </a:cxnLst>
              <a:rect l="l" t="t" r="r" b="b"/>
              <a:pathLst>
                <a:path w="586853">
                  <a:moveTo>
                    <a:pt x="0" y="0"/>
                  </a:moveTo>
                  <a:lnTo>
                    <a:pt x="586853"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b="1" dirty="0" smtClean="0"/>
                <a:t>             </a:t>
              </a:r>
              <a:endParaRPr lang="zh-CN" altLang="en-US" b="1" dirty="0"/>
            </a:p>
          </p:txBody>
        </p:sp>
        <p:sp>
          <p:nvSpPr>
            <p:cNvPr id="8" name="任意多边形 7"/>
            <p:cNvSpPr/>
            <p:nvPr/>
          </p:nvSpPr>
          <p:spPr>
            <a:xfrm>
              <a:off x="5513696" y="3248167"/>
              <a:ext cx="0" cy="1542197"/>
            </a:xfrm>
            <a:custGeom>
              <a:avLst/>
              <a:gdLst>
                <a:gd name="connsiteX0" fmla="*/ 0 w 0"/>
                <a:gd name="connsiteY0" fmla="*/ 1542197 h 1542197"/>
                <a:gd name="connsiteX1" fmla="*/ 0 w 0"/>
                <a:gd name="connsiteY1" fmla="*/ 0 h 1542197"/>
              </a:gdLst>
              <a:ahLst/>
              <a:cxnLst>
                <a:cxn ang="0">
                  <a:pos x="connsiteX0" y="connsiteY0"/>
                </a:cxn>
                <a:cxn ang="0">
                  <a:pos x="connsiteX1" y="connsiteY1"/>
                </a:cxn>
              </a:cxnLst>
              <a:rect l="l" t="t" r="r" b="b"/>
              <a:pathLst>
                <a:path h="1542197">
                  <a:moveTo>
                    <a:pt x="0" y="1542197"/>
                  </a:moveTo>
                  <a:lnTo>
                    <a:pt x="0" y="0"/>
                  </a:lnTo>
                </a:path>
              </a:pathLst>
            </a:cu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sp>
          <p:nvSpPr>
            <p:cNvPr id="9" name="矩形 8"/>
            <p:cNvSpPr/>
            <p:nvPr/>
          </p:nvSpPr>
          <p:spPr>
            <a:xfrm>
              <a:off x="7884641" y="2996952"/>
              <a:ext cx="720080" cy="4320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rPr>
                <a:t>系统</a:t>
              </a:r>
              <a:r>
                <a:rPr lang="en-US" altLang="zh-CN" sz="1400" b="1" dirty="0" smtClean="0">
                  <a:solidFill>
                    <a:schemeClr val="tx1"/>
                  </a:solidFill>
                </a:rPr>
                <a:t>A</a:t>
              </a:r>
              <a:endParaRPr lang="zh-CN" altLang="en-US" sz="1400" b="1" dirty="0">
                <a:solidFill>
                  <a:schemeClr val="tx1"/>
                </a:solidFill>
              </a:endParaRPr>
            </a:p>
          </p:txBody>
        </p:sp>
        <p:sp>
          <p:nvSpPr>
            <p:cNvPr id="10" name="矩形 9"/>
            <p:cNvSpPr/>
            <p:nvPr/>
          </p:nvSpPr>
          <p:spPr>
            <a:xfrm>
              <a:off x="7884641" y="4581128"/>
              <a:ext cx="720080" cy="4320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rPr>
                <a:t>系统</a:t>
              </a:r>
              <a:r>
                <a:rPr lang="en-US" altLang="zh-CN" sz="1400" b="1" dirty="0" smtClean="0">
                  <a:solidFill>
                    <a:schemeClr val="tx1"/>
                  </a:solidFill>
                </a:rPr>
                <a:t>B</a:t>
              </a:r>
              <a:endParaRPr lang="zh-CN" altLang="en-US" sz="1400" b="1" dirty="0">
                <a:solidFill>
                  <a:schemeClr val="tx1"/>
                </a:solidFill>
              </a:endParaRPr>
            </a:p>
          </p:txBody>
        </p:sp>
        <p:sp>
          <p:nvSpPr>
            <p:cNvPr id="11" name="任意多边形 10"/>
            <p:cNvSpPr/>
            <p:nvPr/>
          </p:nvSpPr>
          <p:spPr>
            <a:xfrm>
              <a:off x="7380585" y="3212976"/>
              <a:ext cx="506516" cy="45719"/>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b="1" dirty="0" smtClean="0"/>
                <a:t>        </a:t>
              </a:r>
              <a:endParaRPr lang="zh-CN" altLang="en-US" b="1" dirty="0"/>
            </a:p>
          </p:txBody>
        </p:sp>
        <p:sp>
          <p:nvSpPr>
            <p:cNvPr id="12" name="任意多边形 11"/>
            <p:cNvSpPr/>
            <p:nvPr/>
          </p:nvSpPr>
          <p:spPr>
            <a:xfrm>
              <a:off x="7380585" y="4797152"/>
              <a:ext cx="506516" cy="45719"/>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b="1" dirty="0" smtClean="0"/>
                <a:t>        </a:t>
              </a:r>
              <a:endParaRPr lang="zh-CN" altLang="en-US" b="1" dirty="0"/>
            </a:p>
          </p:txBody>
        </p:sp>
        <p:sp>
          <p:nvSpPr>
            <p:cNvPr id="13" name="矩形 12"/>
            <p:cNvSpPr/>
            <p:nvPr/>
          </p:nvSpPr>
          <p:spPr>
            <a:xfrm>
              <a:off x="7596609" y="3789040"/>
              <a:ext cx="1296144" cy="4320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rPr>
                <a:t>故障检测机构</a:t>
              </a:r>
              <a:endParaRPr lang="zh-CN" altLang="en-US" sz="1400" b="1" dirty="0">
                <a:solidFill>
                  <a:schemeClr val="tx1"/>
                </a:solidFill>
              </a:endParaRPr>
            </a:p>
          </p:txBody>
        </p:sp>
        <p:sp>
          <p:nvSpPr>
            <p:cNvPr id="14" name="任意多边形 13"/>
            <p:cNvSpPr/>
            <p:nvPr/>
          </p:nvSpPr>
          <p:spPr>
            <a:xfrm rot="16200000">
              <a:off x="8086292" y="4379478"/>
              <a:ext cx="362500" cy="45719"/>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b="1" dirty="0" smtClean="0"/>
                <a:t>        </a:t>
              </a:r>
              <a:endParaRPr lang="zh-CN" altLang="en-US" b="1" dirty="0"/>
            </a:p>
          </p:txBody>
        </p:sp>
        <p:sp>
          <p:nvSpPr>
            <p:cNvPr id="15" name="任意多边形 14"/>
            <p:cNvSpPr/>
            <p:nvPr/>
          </p:nvSpPr>
          <p:spPr>
            <a:xfrm rot="5400000" flipV="1">
              <a:off x="8086291" y="3587391"/>
              <a:ext cx="362500" cy="45719"/>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b="1" dirty="0" smtClean="0"/>
                <a:t>        </a:t>
              </a:r>
              <a:endParaRPr lang="zh-CN" altLang="en-US" b="1" dirty="0"/>
            </a:p>
          </p:txBody>
        </p:sp>
        <p:sp>
          <p:nvSpPr>
            <p:cNvPr id="16" name="任意多边形 15"/>
            <p:cNvSpPr/>
            <p:nvPr/>
          </p:nvSpPr>
          <p:spPr>
            <a:xfrm>
              <a:off x="8892753" y="4005064"/>
              <a:ext cx="506516" cy="45719"/>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b="1" dirty="0" smtClean="0"/>
                <a:t>        </a:t>
              </a:r>
              <a:endParaRPr lang="zh-CN" altLang="en-US" b="1" dirty="0"/>
            </a:p>
          </p:txBody>
        </p:sp>
        <p:sp>
          <p:nvSpPr>
            <p:cNvPr id="17" name="任意多边形 16"/>
            <p:cNvSpPr/>
            <p:nvPr/>
          </p:nvSpPr>
          <p:spPr>
            <a:xfrm>
              <a:off x="8611737" y="3193576"/>
              <a:ext cx="929088" cy="668740"/>
            </a:xfrm>
            <a:custGeom>
              <a:avLst/>
              <a:gdLst>
                <a:gd name="connsiteX0" fmla="*/ 0 w 900753"/>
                <a:gd name="connsiteY0" fmla="*/ 0 h 668740"/>
                <a:gd name="connsiteX1" fmla="*/ 900753 w 900753"/>
                <a:gd name="connsiteY1" fmla="*/ 0 h 668740"/>
                <a:gd name="connsiteX2" fmla="*/ 900753 w 900753"/>
                <a:gd name="connsiteY2" fmla="*/ 668740 h 668740"/>
              </a:gdLst>
              <a:ahLst/>
              <a:cxnLst>
                <a:cxn ang="0">
                  <a:pos x="connsiteX0" y="connsiteY0"/>
                </a:cxn>
                <a:cxn ang="0">
                  <a:pos x="connsiteX1" y="connsiteY1"/>
                </a:cxn>
                <a:cxn ang="0">
                  <a:pos x="connsiteX2" y="connsiteY2"/>
                </a:cxn>
              </a:cxnLst>
              <a:rect l="l" t="t" r="r" b="b"/>
              <a:pathLst>
                <a:path w="900753" h="668740">
                  <a:moveTo>
                    <a:pt x="0" y="0"/>
                  </a:moveTo>
                  <a:lnTo>
                    <a:pt x="900753" y="0"/>
                  </a:lnTo>
                  <a:lnTo>
                    <a:pt x="900753" y="668740"/>
                  </a:lnTo>
                </a:path>
              </a:pathLst>
            </a:custGeom>
            <a:noFill/>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sp>
          <p:nvSpPr>
            <p:cNvPr id="18" name="任意多边形 17"/>
            <p:cNvSpPr/>
            <p:nvPr/>
          </p:nvSpPr>
          <p:spPr>
            <a:xfrm flipV="1">
              <a:off x="8604721" y="4149080"/>
              <a:ext cx="936104" cy="668740"/>
            </a:xfrm>
            <a:custGeom>
              <a:avLst/>
              <a:gdLst>
                <a:gd name="connsiteX0" fmla="*/ 0 w 900753"/>
                <a:gd name="connsiteY0" fmla="*/ 0 h 668740"/>
                <a:gd name="connsiteX1" fmla="*/ 900753 w 900753"/>
                <a:gd name="connsiteY1" fmla="*/ 0 h 668740"/>
                <a:gd name="connsiteX2" fmla="*/ 900753 w 900753"/>
                <a:gd name="connsiteY2" fmla="*/ 668740 h 668740"/>
              </a:gdLst>
              <a:ahLst/>
              <a:cxnLst>
                <a:cxn ang="0">
                  <a:pos x="connsiteX0" y="connsiteY0"/>
                </a:cxn>
                <a:cxn ang="0">
                  <a:pos x="connsiteX1" y="connsiteY1"/>
                </a:cxn>
                <a:cxn ang="0">
                  <a:pos x="connsiteX2" y="connsiteY2"/>
                </a:cxn>
              </a:cxnLst>
              <a:rect l="l" t="t" r="r" b="b"/>
              <a:pathLst>
                <a:path w="900753" h="668740">
                  <a:moveTo>
                    <a:pt x="0" y="0"/>
                  </a:moveTo>
                  <a:lnTo>
                    <a:pt x="900753" y="0"/>
                  </a:lnTo>
                  <a:lnTo>
                    <a:pt x="900753" y="668740"/>
                  </a:lnTo>
                </a:path>
              </a:pathLst>
            </a:custGeom>
            <a:noFill/>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sp>
          <p:nvSpPr>
            <p:cNvPr id="19" name="矩形 18"/>
            <p:cNvSpPr/>
            <p:nvPr/>
          </p:nvSpPr>
          <p:spPr>
            <a:xfrm>
              <a:off x="9396809" y="3645024"/>
              <a:ext cx="288032" cy="720080"/>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20" name="任意多边形 19"/>
            <p:cNvSpPr/>
            <p:nvPr/>
          </p:nvSpPr>
          <p:spPr>
            <a:xfrm>
              <a:off x="9539785" y="3861048"/>
              <a:ext cx="532263" cy="122830"/>
            </a:xfrm>
            <a:custGeom>
              <a:avLst/>
              <a:gdLst>
                <a:gd name="connsiteX0" fmla="*/ 0 w 532263"/>
                <a:gd name="connsiteY0" fmla="*/ 0 h 122830"/>
                <a:gd name="connsiteX1" fmla="*/ 163773 w 532263"/>
                <a:gd name="connsiteY1" fmla="*/ 122830 h 122830"/>
                <a:gd name="connsiteX2" fmla="*/ 532263 w 532263"/>
                <a:gd name="connsiteY2" fmla="*/ 122830 h 122830"/>
              </a:gdLst>
              <a:ahLst/>
              <a:cxnLst>
                <a:cxn ang="0">
                  <a:pos x="connsiteX0" y="connsiteY0"/>
                </a:cxn>
                <a:cxn ang="0">
                  <a:pos x="connsiteX1" y="connsiteY1"/>
                </a:cxn>
                <a:cxn ang="0">
                  <a:pos x="connsiteX2" y="connsiteY2"/>
                </a:cxn>
              </a:cxnLst>
              <a:rect l="l" t="t" r="r" b="b"/>
              <a:pathLst>
                <a:path w="532263" h="122830">
                  <a:moveTo>
                    <a:pt x="0" y="0"/>
                  </a:moveTo>
                  <a:lnTo>
                    <a:pt x="163773" y="122830"/>
                  </a:lnTo>
                  <a:lnTo>
                    <a:pt x="532263" y="122830"/>
                  </a:lnTo>
                </a:path>
              </a:pathLst>
            </a:cu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sp>
          <p:nvSpPr>
            <p:cNvPr id="21" name="Rectangle 119"/>
            <p:cNvSpPr>
              <a:spLocks noChangeArrowheads="1"/>
            </p:cNvSpPr>
            <p:nvPr/>
          </p:nvSpPr>
          <p:spPr bwMode="auto">
            <a:xfrm>
              <a:off x="9612833" y="4437112"/>
              <a:ext cx="216024" cy="861774"/>
            </a:xfrm>
            <a:prstGeom prst="rect">
              <a:avLst/>
            </a:prstGeom>
            <a:solidFill>
              <a:schemeClr val="bg1"/>
            </a:solidFill>
            <a:ln w="9525">
              <a:noFill/>
              <a:miter lim="800000"/>
              <a:headEnd/>
              <a:tailEnd/>
            </a:ln>
          </p:spPr>
          <p:txBody>
            <a:bodyPr wrap="square" lIns="0" tIns="0" rIns="0" bIns="0">
              <a:spAutoFit/>
            </a:bodyPr>
            <a:ls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r>
                <a:rPr lang="zh-CN" altLang="en-US" sz="1400" b="1" dirty="0" smtClean="0">
                  <a:latin typeface="宋体" pitchFamily="2" charset="-122"/>
                </a:rPr>
                <a:t>切断开关</a:t>
              </a:r>
              <a:endParaRPr lang="zh-CN" altLang="en-US" sz="1400" b="1" dirty="0">
                <a:latin typeface="宋体" pitchFamily="2" charset="-122"/>
              </a:endParaRPr>
            </a:p>
          </p:txBody>
        </p:sp>
        <p:sp>
          <p:nvSpPr>
            <p:cNvPr id="22" name="矩形 21"/>
            <p:cNvSpPr/>
            <p:nvPr/>
          </p:nvSpPr>
          <p:spPr>
            <a:xfrm>
              <a:off x="10044881" y="3356992"/>
              <a:ext cx="504056" cy="1224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rPr>
                <a:t>安全输出口</a:t>
              </a:r>
              <a:endParaRPr lang="zh-CN" altLang="en-US" sz="1400" b="1" dirty="0">
                <a:solidFill>
                  <a:schemeClr val="tx1"/>
                </a:solidFill>
              </a:endParaRPr>
            </a:p>
          </p:txBody>
        </p:sp>
      </p:grpSp>
      <p:grpSp>
        <p:nvGrpSpPr>
          <p:cNvPr id="23" name="组合 7"/>
          <p:cNvGrpSpPr/>
          <p:nvPr/>
        </p:nvGrpSpPr>
        <p:grpSpPr>
          <a:xfrm>
            <a:off x="477004" y="1171558"/>
            <a:ext cx="3931509" cy="461665"/>
            <a:chOff x="548443" y="1281397"/>
            <a:chExt cx="3931509" cy="461665"/>
          </a:xfrm>
        </p:grpSpPr>
        <p:sp>
          <p:nvSpPr>
            <p:cNvPr id="24" name="燕尾形 2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燕尾形 2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977070" y="1281397"/>
              <a:ext cx="3502882" cy="461665"/>
            </a:xfrm>
            <a:prstGeom prst="rect">
              <a:avLst/>
            </a:prstGeom>
          </p:spPr>
          <p:txBody>
            <a:bodyPr wrap="none">
              <a:spAutoFit/>
            </a:bodyPr>
            <a:lstStyle/>
            <a:p>
              <a:r>
                <a:rPr lang="en-US" altLang="zh-CN" sz="2400" b="1" dirty="0" smtClean="0"/>
                <a:t>2</a:t>
              </a:r>
              <a:r>
                <a:rPr lang="zh-CN" altLang="en-US" sz="2400" b="1" dirty="0" smtClean="0"/>
                <a:t>、设备组成</a:t>
              </a:r>
              <a:r>
                <a:rPr lang="en-US" altLang="zh-CN" sz="2400" b="1" dirty="0" smtClean="0"/>
                <a:t>----</a:t>
              </a:r>
              <a:r>
                <a:rPr lang="zh-CN" altLang="en-US" sz="2400" b="1" dirty="0" smtClean="0"/>
                <a:t>冗余结构</a:t>
              </a:r>
              <a:endParaRPr lang="zh-CN" altLang="en-US" sz="2400" b="1" dirty="0"/>
            </a:p>
          </p:txBody>
        </p:sp>
      </p:grpSp>
      <p:sp>
        <p:nvSpPr>
          <p:cNvPr id="79873" name="Rectangle 1"/>
          <p:cNvSpPr>
            <a:spLocks noChangeArrowheads="1"/>
          </p:cNvSpPr>
          <p:nvPr/>
        </p:nvSpPr>
        <p:spPr bwMode="auto">
          <a:xfrm>
            <a:off x="262690" y="2028814"/>
            <a:ext cx="3857651"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zh-CN"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en-US" altLang="zh-CN"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1</a:t>
            </a:r>
            <a:r>
              <a:rPr kumimoji="0" lang="zh-CN" altLang="en-US"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）双机热备系统</a:t>
            </a:r>
            <a:endPar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8" name="右箭头 27"/>
          <p:cNvSpPr/>
          <p:nvPr/>
        </p:nvSpPr>
        <p:spPr>
          <a:xfrm>
            <a:off x="7335052" y="3918137"/>
            <a:ext cx="500066" cy="92869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7906556" y="3560947"/>
            <a:ext cx="3857652" cy="1682577"/>
          </a:xfrm>
          <a:prstGeom prst="rect">
            <a:avLst/>
          </a:prstGeom>
          <a:ln>
            <a:solidFill>
              <a:srgbClr val="FF0000"/>
            </a:solidFill>
          </a:ln>
        </p:spPr>
        <p:txBody>
          <a:bodyPr wrap="square">
            <a:spAutoFit/>
          </a:bodyPr>
          <a:lstStyle/>
          <a:p>
            <a:pPr lvl="0" indent="266700" defTabSz="914400" fontAlgn="base">
              <a:lnSpc>
                <a:spcPct val="150000"/>
              </a:lnSpc>
              <a:spcBef>
                <a:spcPct val="0"/>
              </a:spcBef>
              <a:spcAft>
                <a:spcPct val="0"/>
              </a:spcAft>
            </a:pPr>
            <a:r>
              <a:rPr lang="zh-CN" altLang="en-US" sz="2400" b="1" dirty="0" smtClean="0">
                <a:solidFill>
                  <a:srgbClr val="0303EB"/>
                </a:solidFill>
                <a:latin typeface="Arial" pitchFamily="34" charset="0"/>
                <a:ea typeface="宋体" pitchFamily="2" charset="-122"/>
                <a:cs typeface="宋体" pitchFamily="2" charset="-122"/>
              </a:rPr>
              <a:t>用一个</a:t>
            </a:r>
            <a:r>
              <a:rPr lang="en-US" altLang="zh-CN" sz="2400" b="1" dirty="0" smtClean="0">
                <a:solidFill>
                  <a:srgbClr val="0303EB"/>
                </a:solidFill>
                <a:latin typeface="Arial" pitchFamily="34" charset="0"/>
                <a:ea typeface="宋体" pitchFamily="2" charset="-122"/>
                <a:cs typeface="宋体" pitchFamily="2" charset="-122"/>
              </a:rPr>
              <a:t>CPU</a:t>
            </a:r>
            <a:r>
              <a:rPr lang="zh-CN" altLang="en-US" sz="2400" b="1" dirty="0" smtClean="0">
                <a:solidFill>
                  <a:srgbClr val="0303EB"/>
                </a:solidFill>
                <a:latin typeface="Arial" pitchFamily="34" charset="0"/>
                <a:ea typeface="宋体" pitchFamily="2" charset="-122"/>
                <a:cs typeface="宋体" pitchFamily="2" charset="-122"/>
              </a:rPr>
              <a:t>输出，安全程度不够，目前除</a:t>
            </a:r>
            <a:r>
              <a:rPr lang="en-US" altLang="zh-CN" sz="2400" b="1" dirty="0" smtClean="0">
                <a:solidFill>
                  <a:srgbClr val="0303EB"/>
                </a:solidFill>
                <a:latin typeface="Arial" pitchFamily="34" charset="0"/>
                <a:ea typeface="宋体" pitchFamily="2" charset="-122"/>
                <a:cs typeface="宋体" pitchFamily="2" charset="-122"/>
              </a:rPr>
              <a:t>VPI</a:t>
            </a:r>
            <a:r>
              <a:rPr lang="zh-CN" altLang="en-US" sz="2400" b="1" dirty="0" smtClean="0">
                <a:solidFill>
                  <a:srgbClr val="0303EB"/>
                </a:solidFill>
                <a:latin typeface="Arial" pitchFamily="34" charset="0"/>
                <a:ea typeface="宋体" pitchFamily="2" charset="-122"/>
                <a:cs typeface="宋体" pitchFamily="2" charset="-122"/>
              </a:rPr>
              <a:t>型外，其他产品已经停产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3" name="组合 2"/>
          <p:cNvGrpSpPr/>
          <p:nvPr/>
        </p:nvGrpSpPr>
        <p:grpSpPr>
          <a:xfrm>
            <a:off x="191252" y="2671756"/>
            <a:ext cx="6539048" cy="3957020"/>
            <a:chOff x="2556049" y="3140968"/>
            <a:chExt cx="4824536" cy="3528392"/>
          </a:xfrm>
        </p:grpSpPr>
        <p:sp>
          <p:nvSpPr>
            <p:cNvPr id="4" name="矩形 3"/>
            <p:cNvSpPr/>
            <p:nvPr/>
          </p:nvSpPr>
          <p:spPr>
            <a:xfrm>
              <a:off x="2556049" y="3140968"/>
              <a:ext cx="864096" cy="4320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rPr>
                <a:t>系统</a:t>
              </a:r>
              <a:r>
                <a:rPr lang="en-US" altLang="zh-CN" sz="1400" b="1" dirty="0" smtClean="0">
                  <a:solidFill>
                    <a:schemeClr val="tx1"/>
                  </a:solidFill>
                </a:rPr>
                <a:t>A</a:t>
              </a:r>
              <a:endParaRPr lang="zh-CN" altLang="en-US" sz="1400" b="1" dirty="0">
                <a:solidFill>
                  <a:schemeClr val="tx1"/>
                </a:solidFill>
              </a:endParaRPr>
            </a:p>
          </p:txBody>
        </p:sp>
        <p:sp>
          <p:nvSpPr>
            <p:cNvPr id="5" name="矩形 4"/>
            <p:cNvSpPr/>
            <p:nvPr/>
          </p:nvSpPr>
          <p:spPr>
            <a:xfrm>
              <a:off x="2556049" y="3933056"/>
              <a:ext cx="864096" cy="4320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rPr>
                <a:t>系统</a:t>
              </a:r>
              <a:r>
                <a:rPr lang="en-US" altLang="zh-CN" sz="1400" b="1" dirty="0" smtClean="0">
                  <a:solidFill>
                    <a:schemeClr val="tx1"/>
                  </a:solidFill>
                </a:rPr>
                <a:t>B</a:t>
              </a:r>
              <a:endParaRPr lang="zh-CN" altLang="en-US" sz="1400" b="1" dirty="0">
                <a:solidFill>
                  <a:schemeClr val="tx1"/>
                </a:solidFill>
              </a:endParaRPr>
            </a:p>
          </p:txBody>
        </p:sp>
        <p:sp>
          <p:nvSpPr>
            <p:cNvPr id="6" name="矩形 5"/>
            <p:cNvSpPr/>
            <p:nvPr/>
          </p:nvSpPr>
          <p:spPr>
            <a:xfrm>
              <a:off x="2556049" y="4725144"/>
              <a:ext cx="864096" cy="4320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rPr>
                <a:t>系统</a:t>
              </a:r>
              <a:r>
                <a:rPr lang="en-US" altLang="zh-CN" sz="1400" b="1" dirty="0" smtClean="0">
                  <a:solidFill>
                    <a:schemeClr val="tx1"/>
                  </a:solidFill>
                </a:rPr>
                <a:t>C</a:t>
              </a:r>
              <a:endParaRPr lang="zh-CN" altLang="en-US" sz="1400" b="1" dirty="0">
                <a:solidFill>
                  <a:schemeClr val="tx1"/>
                </a:solidFill>
              </a:endParaRPr>
            </a:p>
          </p:txBody>
        </p:sp>
        <p:sp>
          <p:nvSpPr>
            <p:cNvPr id="7" name="矩形 6"/>
            <p:cNvSpPr/>
            <p:nvPr/>
          </p:nvSpPr>
          <p:spPr>
            <a:xfrm>
              <a:off x="3492153" y="6237312"/>
              <a:ext cx="2232248" cy="4320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rPr>
                <a:t>故障表示</a:t>
              </a:r>
              <a:endParaRPr lang="zh-CN" altLang="en-US" sz="1400" b="1" dirty="0">
                <a:solidFill>
                  <a:schemeClr val="tx1"/>
                </a:solidFill>
              </a:endParaRPr>
            </a:p>
          </p:txBody>
        </p:sp>
        <p:sp>
          <p:nvSpPr>
            <p:cNvPr id="8" name="任意多边形 7"/>
            <p:cNvSpPr/>
            <p:nvPr/>
          </p:nvSpPr>
          <p:spPr>
            <a:xfrm>
              <a:off x="3420145" y="3356992"/>
              <a:ext cx="2520280" cy="45719"/>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b="1" dirty="0" smtClean="0"/>
                <a:t>        </a:t>
              </a:r>
              <a:endParaRPr lang="zh-CN" altLang="en-US" b="1" dirty="0"/>
            </a:p>
          </p:txBody>
        </p:sp>
        <p:sp>
          <p:nvSpPr>
            <p:cNvPr id="9" name="任意多边形 8"/>
            <p:cNvSpPr/>
            <p:nvPr/>
          </p:nvSpPr>
          <p:spPr>
            <a:xfrm>
              <a:off x="3420145" y="4149080"/>
              <a:ext cx="2520280" cy="45719"/>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b="1" dirty="0" smtClean="0"/>
                <a:t>        </a:t>
              </a:r>
              <a:endParaRPr lang="zh-CN" altLang="en-US" b="1" dirty="0"/>
            </a:p>
          </p:txBody>
        </p:sp>
        <p:sp>
          <p:nvSpPr>
            <p:cNvPr id="10" name="任意多边形 9"/>
            <p:cNvSpPr/>
            <p:nvPr/>
          </p:nvSpPr>
          <p:spPr>
            <a:xfrm>
              <a:off x="3420145" y="4941168"/>
              <a:ext cx="2520280" cy="72008"/>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b="1" dirty="0" smtClean="0"/>
                <a:t>        </a:t>
              </a:r>
              <a:endParaRPr lang="zh-CN" altLang="en-US" b="1" dirty="0"/>
            </a:p>
          </p:txBody>
        </p:sp>
        <p:sp>
          <p:nvSpPr>
            <p:cNvPr id="11" name="任意多边形 10"/>
            <p:cNvSpPr/>
            <p:nvPr/>
          </p:nvSpPr>
          <p:spPr>
            <a:xfrm rot="5400000">
              <a:off x="3670943" y="6058522"/>
              <a:ext cx="276116" cy="57633"/>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b="1" dirty="0" smtClean="0"/>
                <a:t>        </a:t>
              </a:r>
              <a:endParaRPr lang="zh-CN" altLang="en-US" b="1" dirty="0"/>
            </a:p>
          </p:txBody>
        </p:sp>
        <p:sp>
          <p:nvSpPr>
            <p:cNvPr id="12" name="矩形 11"/>
            <p:cNvSpPr/>
            <p:nvPr/>
          </p:nvSpPr>
          <p:spPr>
            <a:xfrm>
              <a:off x="3492153" y="5589240"/>
              <a:ext cx="648072" cy="36004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rPr>
                <a:t>异或</a:t>
              </a:r>
              <a:endParaRPr lang="zh-CN" altLang="en-US" sz="1400" b="1" dirty="0">
                <a:solidFill>
                  <a:schemeClr val="tx1"/>
                </a:solidFill>
              </a:endParaRPr>
            </a:p>
          </p:txBody>
        </p:sp>
        <p:sp>
          <p:nvSpPr>
            <p:cNvPr id="13" name="矩形 12"/>
            <p:cNvSpPr/>
            <p:nvPr/>
          </p:nvSpPr>
          <p:spPr>
            <a:xfrm>
              <a:off x="5940425" y="3212976"/>
              <a:ext cx="432048" cy="187220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rPr>
                <a:t>表决器</a:t>
              </a:r>
              <a:endParaRPr lang="zh-CN" altLang="en-US" sz="1400" b="1" dirty="0">
                <a:solidFill>
                  <a:schemeClr val="tx1"/>
                </a:solidFill>
              </a:endParaRPr>
            </a:p>
          </p:txBody>
        </p:sp>
        <p:sp>
          <p:nvSpPr>
            <p:cNvPr id="14" name="任意多边形 13"/>
            <p:cNvSpPr/>
            <p:nvPr/>
          </p:nvSpPr>
          <p:spPr>
            <a:xfrm>
              <a:off x="6372473" y="4149080"/>
              <a:ext cx="504056" cy="45719"/>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b="1" dirty="0" smtClean="0"/>
                <a:t>        </a:t>
              </a:r>
              <a:endParaRPr lang="zh-CN" altLang="en-US" b="1" dirty="0"/>
            </a:p>
          </p:txBody>
        </p:sp>
        <p:sp>
          <p:nvSpPr>
            <p:cNvPr id="15" name="矩形 14"/>
            <p:cNvSpPr/>
            <p:nvPr/>
          </p:nvSpPr>
          <p:spPr>
            <a:xfrm>
              <a:off x="6876529" y="3573016"/>
              <a:ext cx="504056" cy="1224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rPr>
                <a:t>安全输出口</a:t>
              </a:r>
              <a:endParaRPr lang="zh-CN" altLang="en-US" sz="1400" b="1" dirty="0">
                <a:solidFill>
                  <a:schemeClr val="tx1"/>
                </a:solidFill>
              </a:endParaRPr>
            </a:p>
          </p:txBody>
        </p:sp>
        <p:sp>
          <p:nvSpPr>
            <p:cNvPr id="16" name="矩形 15"/>
            <p:cNvSpPr/>
            <p:nvPr/>
          </p:nvSpPr>
          <p:spPr>
            <a:xfrm>
              <a:off x="4284241" y="5589240"/>
              <a:ext cx="648072" cy="36004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rPr>
                <a:t>异或</a:t>
              </a:r>
              <a:endParaRPr lang="zh-CN" altLang="en-US" sz="1400" b="1" dirty="0">
                <a:solidFill>
                  <a:schemeClr val="tx1"/>
                </a:solidFill>
              </a:endParaRPr>
            </a:p>
          </p:txBody>
        </p:sp>
        <p:sp>
          <p:nvSpPr>
            <p:cNvPr id="17" name="矩形 16"/>
            <p:cNvSpPr/>
            <p:nvPr/>
          </p:nvSpPr>
          <p:spPr>
            <a:xfrm>
              <a:off x="5076329" y="5589240"/>
              <a:ext cx="648072" cy="36004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rPr>
                <a:t>异或</a:t>
              </a:r>
              <a:endParaRPr lang="zh-CN" altLang="en-US" sz="1400" b="1" dirty="0">
                <a:solidFill>
                  <a:schemeClr val="tx1"/>
                </a:solidFill>
              </a:endParaRPr>
            </a:p>
          </p:txBody>
        </p:sp>
        <p:sp>
          <p:nvSpPr>
            <p:cNvPr id="18" name="任意多边形 17"/>
            <p:cNvSpPr/>
            <p:nvPr/>
          </p:nvSpPr>
          <p:spPr>
            <a:xfrm rot="5400000">
              <a:off x="4391023" y="6058522"/>
              <a:ext cx="276116" cy="57633"/>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b="1" dirty="0" smtClean="0"/>
                <a:t>        </a:t>
              </a:r>
              <a:endParaRPr lang="zh-CN" altLang="en-US" b="1" dirty="0"/>
            </a:p>
          </p:txBody>
        </p:sp>
        <p:sp>
          <p:nvSpPr>
            <p:cNvPr id="19" name="任意多边形 18"/>
            <p:cNvSpPr/>
            <p:nvPr/>
          </p:nvSpPr>
          <p:spPr>
            <a:xfrm rot="5400000">
              <a:off x="5255119" y="6058522"/>
              <a:ext cx="276116" cy="57633"/>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b="1" dirty="0" smtClean="0"/>
                <a:t>        </a:t>
              </a:r>
              <a:endParaRPr lang="zh-CN" altLang="en-US" b="1" dirty="0"/>
            </a:p>
          </p:txBody>
        </p:sp>
        <p:sp>
          <p:nvSpPr>
            <p:cNvPr id="20" name="任意多边形 19"/>
            <p:cNvSpPr/>
            <p:nvPr/>
          </p:nvSpPr>
          <p:spPr>
            <a:xfrm>
              <a:off x="3944203" y="4135272"/>
              <a:ext cx="2634018" cy="1446662"/>
            </a:xfrm>
            <a:custGeom>
              <a:avLst/>
              <a:gdLst>
                <a:gd name="connsiteX0" fmla="*/ 2634018 w 2634018"/>
                <a:gd name="connsiteY0" fmla="*/ 0 h 1446662"/>
                <a:gd name="connsiteX1" fmla="*/ 2634018 w 2634018"/>
                <a:gd name="connsiteY1" fmla="*/ 1214650 h 1446662"/>
                <a:gd name="connsiteX2" fmla="*/ 0 w 2634018"/>
                <a:gd name="connsiteY2" fmla="*/ 1214650 h 1446662"/>
                <a:gd name="connsiteX3" fmla="*/ 0 w 2634018"/>
                <a:gd name="connsiteY3" fmla="*/ 1446662 h 1446662"/>
              </a:gdLst>
              <a:ahLst/>
              <a:cxnLst>
                <a:cxn ang="0">
                  <a:pos x="connsiteX0" y="connsiteY0"/>
                </a:cxn>
                <a:cxn ang="0">
                  <a:pos x="connsiteX1" y="connsiteY1"/>
                </a:cxn>
                <a:cxn ang="0">
                  <a:pos x="connsiteX2" y="connsiteY2"/>
                </a:cxn>
                <a:cxn ang="0">
                  <a:pos x="connsiteX3" y="connsiteY3"/>
                </a:cxn>
              </a:cxnLst>
              <a:rect l="l" t="t" r="r" b="b"/>
              <a:pathLst>
                <a:path w="2634018" h="1446662">
                  <a:moveTo>
                    <a:pt x="2634018" y="0"/>
                  </a:moveTo>
                  <a:lnTo>
                    <a:pt x="2634018" y="1214650"/>
                  </a:lnTo>
                  <a:lnTo>
                    <a:pt x="0" y="1214650"/>
                  </a:lnTo>
                  <a:lnTo>
                    <a:pt x="0" y="1446662"/>
                  </a:lnTo>
                </a:path>
              </a:pathLst>
            </a:cu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sp>
          <p:nvSpPr>
            <p:cNvPr id="21" name="任意多边形 20"/>
            <p:cNvSpPr/>
            <p:nvPr/>
          </p:nvSpPr>
          <p:spPr>
            <a:xfrm>
              <a:off x="4722125" y="5363570"/>
              <a:ext cx="0" cy="218364"/>
            </a:xfrm>
            <a:custGeom>
              <a:avLst/>
              <a:gdLst>
                <a:gd name="connsiteX0" fmla="*/ 0 w 0"/>
                <a:gd name="connsiteY0" fmla="*/ 218364 h 218364"/>
                <a:gd name="connsiteX1" fmla="*/ 0 w 0"/>
                <a:gd name="connsiteY1" fmla="*/ 0 h 218364"/>
              </a:gdLst>
              <a:ahLst/>
              <a:cxnLst>
                <a:cxn ang="0">
                  <a:pos x="connsiteX0" y="connsiteY0"/>
                </a:cxn>
                <a:cxn ang="0">
                  <a:pos x="connsiteX1" y="connsiteY1"/>
                </a:cxn>
              </a:cxnLst>
              <a:rect l="l" t="t" r="r" b="b"/>
              <a:pathLst>
                <a:path h="218364">
                  <a:moveTo>
                    <a:pt x="0" y="218364"/>
                  </a:moveTo>
                  <a:lnTo>
                    <a:pt x="0" y="0"/>
                  </a:lnTo>
                </a:path>
              </a:pathLst>
            </a:cu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sp>
          <p:nvSpPr>
            <p:cNvPr id="22" name="任意多边形 21"/>
            <p:cNvSpPr/>
            <p:nvPr/>
          </p:nvSpPr>
          <p:spPr>
            <a:xfrm>
              <a:off x="5527343" y="5349922"/>
              <a:ext cx="0" cy="245660"/>
            </a:xfrm>
            <a:custGeom>
              <a:avLst/>
              <a:gdLst>
                <a:gd name="connsiteX0" fmla="*/ 0 w 0"/>
                <a:gd name="connsiteY0" fmla="*/ 245660 h 245660"/>
                <a:gd name="connsiteX1" fmla="*/ 0 w 0"/>
                <a:gd name="connsiteY1" fmla="*/ 0 h 245660"/>
              </a:gdLst>
              <a:ahLst/>
              <a:cxnLst>
                <a:cxn ang="0">
                  <a:pos x="connsiteX0" y="connsiteY0"/>
                </a:cxn>
                <a:cxn ang="0">
                  <a:pos x="connsiteX1" y="connsiteY1"/>
                </a:cxn>
              </a:cxnLst>
              <a:rect l="l" t="t" r="r" b="b"/>
              <a:pathLst>
                <a:path h="245660">
                  <a:moveTo>
                    <a:pt x="0" y="245660"/>
                  </a:moveTo>
                  <a:lnTo>
                    <a:pt x="0" y="0"/>
                  </a:lnTo>
                </a:path>
              </a:pathLst>
            </a:cu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sp>
          <p:nvSpPr>
            <p:cNvPr id="23" name="任意多边形 22"/>
            <p:cNvSpPr/>
            <p:nvPr/>
          </p:nvSpPr>
          <p:spPr>
            <a:xfrm>
              <a:off x="3739487" y="3357349"/>
              <a:ext cx="0" cy="2224585"/>
            </a:xfrm>
            <a:custGeom>
              <a:avLst/>
              <a:gdLst>
                <a:gd name="connsiteX0" fmla="*/ 0 w 0"/>
                <a:gd name="connsiteY0" fmla="*/ 0 h 2224585"/>
                <a:gd name="connsiteX1" fmla="*/ 0 w 0"/>
                <a:gd name="connsiteY1" fmla="*/ 2224585 h 2224585"/>
              </a:gdLst>
              <a:ahLst/>
              <a:cxnLst>
                <a:cxn ang="0">
                  <a:pos x="connsiteX0" y="connsiteY0"/>
                </a:cxn>
                <a:cxn ang="0">
                  <a:pos x="connsiteX1" y="connsiteY1"/>
                </a:cxn>
              </a:cxnLst>
              <a:rect l="l" t="t" r="r" b="b"/>
              <a:pathLst>
                <a:path h="2224585">
                  <a:moveTo>
                    <a:pt x="0" y="0"/>
                  </a:moveTo>
                  <a:lnTo>
                    <a:pt x="0" y="2224585"/>
                  </a:lnTo>
                </a:path>
              </a:pathLst>
            </a:custGeom>
            <a:ln w="28575">
              <a:solidFill>
                <a:srgbClr val="00B0F0"/>
              </a:solidFill>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sp>
          <p:nvSpPr>
            <p:cNvPr id="24" name="任意多边形 23"/>
            <p:cNvSpPr/>
            <p:nvPr/>
          </p:nvSpPr>
          <p:spPr>
            <a:xfrm>
              <a:off x="4500265" y="4148919"/>
              <a:ext cx="0" cy="1446663"/>
            </a:xfrm>
            <a:custGeom>
              <a:avLst/>
              <a:gdLst>
                <a:gd name="connsiteX0" fmla="*/ 0 w 0"/>
                <a:gd name="connsiteY0" fmla="*/ 0 h 1446663"/>
                <a:gd name="connsiteX1" fmla="*/ 0 w 0"/>
                <a:gd name="connsiteY1" fmla="*/ 1446663 h 1446663"/>
              </a:gdLst>
              <a:ahLst/>
              <a:cxnLst>
                <a:cxn ang="0">
                  <a:pos x="connsiteX0" y="connsiteY0"/>
                </a:cxn>
                <a:cxn ang="0">
                  <a:pos x="connsiteX1" y="connsiteY1"/>
                </a:cxn>
              </a:cxnLst>
              <a:rect l="l" t="t" r="r" b="b"/>
              <a:pathLst>
                <a:path h="1446663">
                  <a:moveTo>
                    <a:pt x="0" y="0"/>
                  </a:moveTo>
                  <a:lnTo>
                    <a:pt x="0" y="1446663"/>
                  </a:lnTo>
                </a:path>
              </a:pathLst>
            </a:custGeom>
            <a:ln w="28575">
              <a:solidFill>
                <a:srgbClr val="00B0F0"/>
              </a:solidFill>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sp>
          <p:nvSpPr>
            <p:cNvPr id="25" name="任意多边形 24"/>
            <p:cNvSpPr/>
            <p:nvPr/>
          </p:nvSpPr>
          <p:spPr>
            <a:xfrm>
              <a:off x="5268036" y="4940490"/>
              <a:ext cx="0" cy="627797"/>
            </a:xfrm>
            <a:custGeom>
              <a:avLst/>
              <a:gdLst>
                <a:gd name="connsiteX0" fmla="*/ 0 w 0"/>
                <a:gd name="connsiteY0" fmla="*/ 0 h 627797"/>
                <a:gd name="connsiteX1" fmla="*/ 0 w 0"/>
                <a:gd name="connsiteY1" fmla="*/ 627797 h 627797"/>
              </a:gdLst>
              <a:ahLst/>
              <a:cxnLst>
                <a:cxn ang="0">
                  <a:pos x="connsiteX0" y="connsiteY0"/>
                </a:cxn>
                <a:cxn ang="0">
                  <a:pos x="connsiteX1" y="connsiteY1"/>
                </a:cxn>
              </a:cxnLst>
              <a:rect l="l" t="t" r="r" b="b"/>
              <a:pathLst>
                <a:path h="627797">
                  <a:moveTo>
                    <a:pt x="0" y="0"/>
                  </a:moveTo>
                  <a:lnTo>
                    <a:pt x="0" y="627797"/>
                  </a:lnTo>
                </a:path>
              </a:pathLst>
            </a:custGeom>
            <a:ln w="28575">
              <a:solidFill>
                <a:srgbClr val="00B0F0"/>
              </a:solidFill>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p>
          </p:txBody>
        </p:sp>
      </p:grpSp>
      <p:grpSp>
        <p:nvGrpSpPr>
          <p:cNvPr id="26" name="组合 7"/>
          <p:cNvGrpSpPr/>
          <p:nvPr/>
        </p:nvGrpSpPr>
        <p:grpSpPr>
          <a:xfrm>
            <a:off x="477004" y="1171558"/>
            <a:ext cx="3931509" cy="461665"/>
            <a:chOff x="548443" y="1281397"/>
            <a:chExt cx="3931509" cy="461665"/>
          </a:xfrm>
        </p:grpSpPr>
        <p:sp>
          <p:nvSpPr>
            <p:cNvPr id="27" name="燕尾形 26"/>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燕尾形 27"/>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矩形 28"/>
            <p:cNvSpPr/>
            <p:nvPr/>
          </p:nvSpPr>
          <p:spPr>
            <a:xfrm>
              <a:off x="977070" y="1281397"/>
              <a:ext cx="3502882" cy="461665"/>
            </a:xfrm>
            <a:prstGeom prst="rect">
              <a:avLst/>
            </a:prstGeom>
          </p:spPr>
          <p:txBody>
            <a:bodyPr wrap="none">
              <a:spAutoFit/>
            </a:bodyPr>
            <a:lstStyle/>
            <a:p>
              <a:r>
                <a:rPr lang="en-US" altLang="zh-CN" sz="2400" b="1" dirty="0" smtClean="0"/>
                <a:t>2</a:t>
              </a:r>
              <a:r>
                <a:rPr lang="zh-CN" altLang="en-US" sz="2400" b="1" dirty="0" smtClean="0"/>
                <a:t>、设备组成</a:t>
              </a:r>
              <a:r>
                <a:rPr lang="en-US" altLang="zh-CN" sz="2400" b="1" dirty="0" smtClean="0"/>
                <a:t>----</a:t>
              </a:r>
              <a:r>
                <a:rPr lang="zh-CN" altLang="en-US" sz="2400" b="1" dirty="0" smtClean="0"/>
                <a:t>冗余结构</a:t>
              </a:r>
              <a:endParaRPr lang="zh-CN" altLang="en-US" sz="2400" b="1" dirty="0"/>
            </a:p>
          </p:txBody>
        </p:sp>
      </p:grpSp>
      <p:sp>
        <p:nvSpPr>
          <p:cNvPr id="30" name="Rectangle 1"/>
          <p:cNvSpPr>
            <a:spLocks noChangeArrowheads="1"/>
          </p:cNvSpPr>
          <p:nvPr/>
        </p:nvSpPr>
        <p:spPr bwMode="auto">
          <a:xfrm>
            <a:off x="262690" y="1885938"/>
            <a:ext cx="3857651"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zh-CN"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en-US" altLang="zh-CN"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2</a:t>
            </a:r>
            <a:r>
              <a:rPr kumimoji="0" lang="zh-CN" altLang="en-US"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）三取二系统</a:t>
            </a:r>
            <a:endPar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1" name="右箭头 30"/>
          <p:cNvSpPr/>
          <p:nvPr/>
        </p:nvSpPr>
        <p:spPr>
          <a:xfrm>
            <a:off x="7120738" y="3886202"/>
            <a:ext cx="500066" cy="92869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692242" y="3529012"/>
            <a:ext cx="3857652" cy="1754326"/>
          </a:xfrm>
          <a:prstGeom prst="rect">
            <a:avLst/>
          </a:prstGeom>
          <a:ln>
            <a:solidFill>
              <a:srgbClr val="FF0000"/>
            </a:solidFill>
          </a:ln>
        </p:spPr>
        <p:txBody>
          <a:bodyPr wrap="square">
            <a:spAutoFit/>
          </a:bodyPr>
          <a:lstStyle/>
          <a:p>
            <a:pPr lvl="0" indent="266700" defTabSz="914400" fontAlgn="base">
              <a:lnSpc>
                <a:spcPct val="150000"/>
              </a:lnSpc>
              <a:spcBef>
                <a:spcPct val="0"/>
              </a:spcBef>
              <a:spcAft>
                <a:spcPct val="0"/>
              </a:spcAft>
            </a:pPr>
            <a:r>
              <a:rPr lang="zh-CN" altLang="en-US" sz="2400" b="1" dirty="0" smtClean="0">
                <a:solidFill>
                  <a:srgbClr val="0303EB"/>
                </a:solidFill>
                <a:latin typeface="Arial" pitchFamily="34" charset="0"/>
                <a:ea typeface="宋体" pitchFamily="2" charset="-122"/>
                <a:cs typeface="宋体" pitchFamily="2" charset="-122"/>
              </a:rPr>
              <a:t>存在不能停机检修的问题，不适合限产脱机模拟联锁测试的需求，停止发展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3" name="组合 2"/>
          <p:cNvGrpSpPr/>
          <p:nvPr/>
        </p:nvGrpSpPr>
        <p:grpSpPr>
          <a:xfrm>
            <a:off x="834194" y="2671756"/>
            <a:ext cx="6858048" cy="4000528"/>
            <a:chOff x="2916089" y="2852936"/>
            <a:chExt cx="5544616" cy="3096344"/>
          </a:xfrm>
        </p:grpSpPr>
        <p:sp>
          <p:nvSpPr>
            <p:cNvPr id="4" name="矩形 3"/>
            <p:cNvSpPr/>
            <p:nvPr/>
          </p:nvSpPr>
          <p:spPr>
            <a:xfrm>
              <a:off x="3852193" y="3140968"/>
              <a:ext cx="864096" cy="4320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系统</a:t>
              </a:r>
              <a:r>
                <a:rPr lang="en-US" altLang="zh-CN" sz="1400" dirty="0" smtClean="0">
                  <a:solidFill>
                    <a:schemeClr val="tx1"/>
                  </a:solidFill>
                </a:rPr>
                <a:t>A</a:t>
              </a:r>
              <a:endParaRPr lang="zh-CN" altLang="en-US" sz="1400" dirty="0">
                <a:solidFill>
                  <a:schemeClr val="tx1"/>
                </a:solidFill>
              </a:endParaRPr>
            </a:p>
          </p:txBody>
        </p:sp>
        <p:sp>
          <p:nvSpPr>
            <p:cNvPr id="5" name="矩形 4"/>
            <p:cNvSpPr/>
            <p:nvPr/>
          </p:nvSpPr>
          <p:spPr>
            <a:xfrm>
              <a:off x="3852193" y="3789040"/>
              <a:ext cx="864096" cy="4320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系统</a:t>
              </a:r>
              <a:r>
                <a:rPr lang="en-US" altLang="zh-CN" sz="1400" dirty="0" smtClean="0">
                  <a:solidFill>
                    <a:schemeClr val="tx1"/>
                  </a:solidFill>
                </a:rPr>
                <a:t>B</a:t>
              </a:r>
              <a:endParaRPr lang="zh-CN" altLang="en-US" sz="1400" dirty="0">
                <a:solidFill>
                  <a:schemeClr val="tx1"/>
                </a:solidFill>
              </a:endParaRPr>
            </a:p>
          </p:txBody>
        </p:sp>
        <p:sp>
          <p:nvSpPr>
            <p:cNvPr id="6" name="矩形 5"/>
            <p:cNvSpPr/>
            <p:nvPr/>
          </p:nvSpPr>
          <p:spPr>
            <a:xfrm>
              <a:off x="3852193" y="4581128"/>
              <a:ext cx="864096" cy="4320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系统</a:t>
              </a:r>
              <a:r>
                <a:rPr lang="en-US" altLang="zh-CN" sz="1400" dirty="0" smtClean="0">
                  <a:solidFill>
                    <a:schemeClr val="tx1"/>
                  </a:solidFill>
                </a:rPr>
                <a:t>C</a:t>
              </a:r>
              <a:endParaRPr lang="zh-CN" altLang="en-US" sz="1400" dirty="0">
                <a:solidFill>
                  <a:schemeClr val="tx1"/>
                </a:solidFill>
              </a:endParaRPr>
            </a:p>
          </p:txBody>
        </p:sp>
        <p:sp>
          <p:nvSpPr>
            <p:cNvPr id="7" name="矩形 6"/>
            <p:cNvSpPr/>
            <p:nvPr/>
          </p:nvSpPr>
          <p:spPr>
            <a:xfrm>
              <a:off x="3852193" y="5229200"/>
              <a:ext cx="864096" cy="4320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系统</a:t>
              </a:r>
              <a:r>
                <a:rPr lang="en-US" altLang="zh-CN" sz="1400" dirty="0" smtClean="0">
                  <a:solidFill>
                    <a:schemeClr val="tx1"/>
                  </a:solidFill>
                </a:rPr>
                <a:t>D</a:t>
              </a:r>
              <a:endParaRPr lang="zh-CN" altLang="en-US" sz="1400" dirty="0">
                <a:solidFill>
                  <a:schemeClr val="tx1"/>
                </a:solidFill>
              </a:endParaRPr>
            </a:p>
          </p:txBody>
        </p:sp>
        <p:sp>
          <p:nvSpPr>
            <p:cNvPr id="8" name="任意多边形 7"/>
            <p:cNvSpPr/>
            <p:nvPr/>
          </p:nvSpPr>
          <p:spPr>
            <a:xfrm>
              <a:off x="2916089" y="3356992"/>
              <a:ext cx="938564" cy="45719"/>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dirty="0" smtClean="0"/>
                <a:t>        </a:t>
              </a:r>
              <a:endParaRPr lang="zh-CN" altLang="en-US" dirty="0"/>
            </a:p>
          </p:txBody>
        </p:sp>
        <p:sp>
          <p:nvSpPr>
            <p:cNvPr id="9" name="任意多边形 8"/>
            <p:cNvSpPr/>
            <p:nvPr/>
          </p:nvSpPr>
          <p:spPr>
            <a:xfrm>
              <a:off x="2916089" y="4005064"/>
              <a:ext cx="938564" cy="45719"/>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dirty="0" smtClean="0"/>
                <a:t>        </a:t>
              </a:r>
              <a:endParaRPr lang="zh-CN" altLang="en-US" dirty="0"/>
            </a:p>
          </p:txBody>
        </p:sp>
        <p:sp>
          <p:nvSpPr>
            <p:cNvPr id="10" name="任意多边形 9"/>
            <p:cNvSpPr/>
            <p:nvPr/>
          </p:nvSpPr>
          <p:spPr>
            <a:xfrm>
              <a:off x="2916089" y="4797152"/>
              <a:ext cx="938564" cy="45719"/>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dirty="0" smtClean="0"/>
                <a:t>        </a:t>
              </a:r>
              <a:endParaRPr lang="zh-CN" altLang="en-US" dirty="0"/>
            </a:p>
          </p:txBody>
        </p:sp>
        <p:sp>
          <p:nvSpPr>
            <p:cNvPr id="11" name="任意多边形 10"/>
            <p:cNvSpPr/>
            <p:nvPr/>
          </p:nvSpPr>
          <p:spPr>
            <a:xfrm>
              <a:off x="2916089" y="5445224"/>
              <a:ext cx="938564" cy="45719"/>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dirty="0" smtClean="0"/>
                <a:t>        </a:t>
              </a:r>
              <a:endParaRPr lang="zh-CN" altLang="en-US" dirty="0"/>
            </a:p>
          </p:txBody>
        </p:sp>
        <p:sp>
          <p:nvSpPr>
            <p:cNvPr id="12" name="菱形 11"/>
            <p:cNvSpPr/>
            <p:nvPr/>
          </p:nvSpPr>
          <p:spPr>
            <a:xfrm>
              <a:off x="4212233" y="3573016"/>
              <a:ext cx="72008" cy="216024"/>
            </a:xfrm>
            <a:prstGeom prst="diamond">
              <a:avLst/>
            </a:prstGeom>
            <a:solidFill>
              <a:srgbClr val="66FFFF"/>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nvSpPr>
          <p:spPr>
            <a:xfrm>
              <a:off x="4212233" y="5013176"/>
              <a:ext cx="72008" cy="216024"/>
            </a:xfrm>
            <a:prstGeom prst="diamond">
              <a:avLst/>
            </a:prstGeom>
            <a:solidFill>
              <a:srgbClr val="66FFFF"/>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4716289" y="3356992"/>
              <a:ext cx="938564" cy="45719"/>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dirty="0" smtClean="0"/>
                <a:t>        </a:t>
              </a:r>
              <a:endParaRPr lang="zh-CN" altLang="en-US" dirty="0"/>
            </a:p>
          </p:txBody>
        </p:sp>
        <p:sp>
          <p:nvSpPr>
            <p:cNvPr id="15" name="任意多边形 14"/>
            <p:cNvSpPr/>
            <p:nvPr/>
          </p:nvSpPr>
          <p:spPr>
            <a:xfrm>
              <a:off x="4716289" y="4005064"/>
              <a:ext cx="938564" cy="45719"/>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dirty="0" smtClean="0"/>
                <a:t>        </a:t>
              </a:r>
              <a:endParaRPr lang="zh-CN" altLang="en-US" dirty="0"/>
            </a:p>
          </p:txBody>
        </p:sp>
        <p:sp>
          <p:nvSpPr>
            <p:cNvPr id="16" name="任意多边形 15"/>
            <p:cNvSpPr/>
            <p:nvPr/>
          </p:nvSpPr>
          <p:spPr>
            <a:xfrm>
              <a:off x="4716289" y="4797152"/>
              <a:ext cx="938564" cy="135632"/>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dirty="0" smtClean="0"/>
                <a:t>        </a:t>
              </a:r>
              <a:endParaRPr lang="zh-CN" altLang="en-US" dirty="0"/>
            </a:p>
          </p:txBody>
        </p:sp>
        <p:sp>
          <p:nvSpPr>
            <p:cNvPr id="17" name="任意多边形 16"/>
            <p:cNvSpPr/>
            <p:nvPr/>
          </p:nvSpPr>
          <p:spPr>
            <a:xfrm>
              <a:off x="4716289" y="5445224"/>
              <a:ext cx="938564" cy="45719"/>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dirty="0" smtClean="0"/>
                <a:t>        </a:t>
              </a:r>
              <a:endParaRPr lang="zh-CN" altLang="en-US" dirty="0"/>
            </a:p>
          </p:txBody>
        </p:sp>
        <p:sp>
          <p:nvSpPr>
            <p:cNvPr id="18" name="矩形 17"/>
            <p:cNvSpPr/>
            <p:nvPr/>
          </p:nvSpPr>
          <p:spPr>
            <a:xfrm>
              <a:off x="5652393" y="3212976"/>
              <a:ext cx="432048" cy="9361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与</a:t>
              </a:r>
              <a:endParaRPr lang="zh-CN" altLang="en-US" sz="1400" dirty="0">
                <a:solidFill>
                  <a:schemeClr val="tx1"/>
                </a:solidFill>
              </a:endParaRPr>
            </a:p>
          </p:txBody>
        </p:sp>
        <p:sp>
          <p:nvSpPr>
            <p:cNvPr id="19" name="矩形 18"/>
            <p:cNvSpPr/>
            <p:nvPr/>
          </p:nvSpPr>
          <p:spPr>
            <a:xfrm>
              <a:off x="5652393" y="4653136"/>
              <a:ext cx="432048" cy="9361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与</a:t>
              </a:r>
              <a:endParaRPr lang="zh-CN" altLang="en-US" sz="1400" dirty="0">
                <a:solidFill>
                  <a:schemeClr val="tx1"/>
                </a:solidFill>
              </a:endParaRPr>
            </a:p>
          </p:txBody>
        </p:sp>
        <p:sp>
          <p:nvSpPr>
            <p:cNvPr id="20" name="任意多边形 19"/>
            <p:cNvSpPr/>
            <p:nvPr/>
          </p:nvSpPr>
          <p:spPr>
            <a:xfrm>
              <a:off x="6084441" y="3645024"/>
              <a:ext cx="938564" cy="45719"/>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dirty="0" smtClean="0"/>
                <a:t>        </a:t>
              </a:r>
              <a:endParaRPr lang="zh-CN" altLang="en-US" dirty="0"/>
            </a:p>
          </p:txBody>
        </p:sp>
        <p:sp>
          <p:nvSpPr>
            <p:cNvPr id="21" name="任意多边形 20"/>
            <p:cNvSpPr/>
            <p:nvPr/>
          </p:nvSpPr>
          <p:spPr>
            <a:xfrm>
              <a:off x="6084441" y="5085184"/>
              <a:ext cx="938564" cy="45719"/>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dirty="0" smtClean="0"/>
                <a:t>        </a:t>
              </a:r>
              <a:endParaRPr lang="zh-CN" altLang="en-US" dirty="0"/>
            </a:p>
          </p:txBody>
        </p:sp>
        <p:sp>
          <p:nvSpPr>
            <p:cNvPr id="22" name="矩形 21"/>
            <p:cNvSpPr/>
            <p:nvPr/>
          </p:nvSpPr>
          <p:spPr>
            <a:xfrm>
              <a:off x="7020545" y="3501008"/>
              <a:ext cx="432048" cy="18002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或</a:t>
              </a:r>
              <a:endParaRPr lang="zh-CN" altLang="en-US" sz="1400" dirty="0">
                <a:solidFill>
                  <a:schemeClr val="tx1"/>
                </a:solidFill>
              </a:endParaRPr>
            </a:p>
          </p:txBody>
        </p:sp>
        <p:sp>
          <p:nvSpPr>
            <p:cNvPr id="23" name="矩形 22"/>
            <p:cNvSpPr/>
            <p:nvPr/>
          </p:nvSpPr>
          <p:spPr>
            <a:xfrm>
              <a:off x="3564161" y="2852936"/>
              <a:ext cx="2880320" cy="1440160"/>
            </a:xfrm>
            <a:prstGeom prst="rect">
              <a:avLst/>
            </a:prstGeom>
            <a:noFill/>
            <a:ln w="9525">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564161" y="4509120"/>
              <a:ext cx="2880320" cy="1440160"/>
            </a:xfrm>
            <a:prstGeom prst="rect">
              <a:avLst/>
            </a:prstGeom>
            <a:noFill/>
            <a:ln w="9525">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649198" y="5641503"/>
              <a:ext cx="723275" cy="307777"/>
            </a:xfrm>
            <a:prstGeom prst="rect">
              <a:avLst/>
            </a:prstGeom>
          </p:spPr>
          <p:txBody>
            <a:bodyPr wrap="none">
              <a:spAutoFit/>
            </a:bodyPr>
            <a:lstStyle/>
            <a:p>
              <a:pPr algn="ctr"/>
              <a:r>
                <a:rPr lang="zh-CN" altLang="en-US" sz="1400" b="1" dirty="0" smtClean="0"/>
                <a:t>系统</a:t>
              </a:r>
              <a:r>
                <a:rPr lang="en-US" altLang="zh-CN" sz="1400" b="1" dirty="0" smtClean="0"/>
                <a:t>Ⅱ</a:t>
              </a:r>
              <a:endParaRPr lang="zh-CN" altLang="en-US" sz="1400" b="1" dirty="0"/>
            </a:p>
          </p:txBody>
        </p:sp>
        <p:sp>
          <p:nvSpPr>
            <p:cNvPr id="26" name="矩形 25"/>
            <p:cNvSpPr/>
            <p:nvPr/>
          </p:nvSpPr>
          <p:spPr>
            <a:xfrm>
              <a:off x="5580385" y="2924944"/>
              <a:ext cx="723275" cy="307777"/>
            </a:xfrm>
            <a:prstGeom prst="rect">
              <a:avLst/>
            </a:prstGeom>
          </p:spPr>
          <p:txBody>
            <a:bodyPr wrap="none">
              <a:spAutoFit/>
            </a:bodyPr>
            <a:lstStyle/>
            <a:p>
              <a:pPr algn="ctr"/>
              <a:r>
                <a:rPr lang="zh-CN" altLang="en-US" sz="1400" b="1" dirty="0" smtClean="0"/>
                <a:t>系统</a:t>
              </a:r>
              <a:r>
                <a:rPr lang="en-US" altLang="zh-CN" sz="1400" b="1" dirty="0" smtClean="0"/>
                <a:t>Ⅰ</a:t>
              </a:r>
              <a:endParaRPr lang="zh-CN" altLang="en-US" sz="1400" b="1" dirty="0"/>
            </a:p>
          </p:txBody>
        </p:sp>
        <p:sp>
          <p:nvSpPr>
            <p:cNvPr id="27" name="任意多边形 26"/>
            <p:cNvSpPr/>
            <p:nvPr/>
          </p:nvSpPr>
          <p:spPr>
            <a:xfrm>
              <a:off x="7452593" y="4437112"/>
              <a:ext cx="504056" cy="45719"/>
            </a:xfrm>
            <a:custGeom>
              <a:avLst/>
              <a:gdLst>
                <a:gd name="connsiteX0" fmla="*/ 0 w 627797"/>
                <a:gd name="connsiteY0" fmla="*/ 0 h 0"/>
                <a:gd name="connsiteX1" fmla="*/ 627797 w 627797"/>
                <a:gd name="connsiteY1" fmla="*/ 0 h 0"/>
              </a:gdLst>
              <a:ahLst/>
              <a:cxnLst>
                <a:cxn ang="0">
                  <a:pos x="connsiteX0" y="connsiteY0"/>
                </a:cxn>
                <a:cxn ang="0">
                  <a:pos x="connsiteX1" y="connsiteY1"/>
                </a:cxn>
              </a:cxnLst>
              <a:rect l="l" t="t" r="r" b="b"/>
              <a:pathLst>
                <a:path w="627797">
                  <a:moveTo>
                    <a:pt x="0" y="0"/>
                  </a:moveTo>
                  <a:lnTo>
                    <a:pt x="627797" y="0"/>
                  </a:lnTo>
                </a:path>
              </a:pathLst>
            </a:cu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zh-CN" dirty="0" smtClean="0"/>
                <a:t>        </a:t>
              </a:r>
              <a:endParaRPr lang="zh-CN" altLang="en-US" dirty="0"/>
            </a:p>
          </p:txBody>
        </p:sp>
        <p:sp>
          <p:nvSpPr>
            <p:cNvPr id="28" name="矩形 27"/>
            <p:cNvSpPr/>
            <p:nvPr/>
          </p:nvSpPr>
          <p:spPr>
            <a:xfrm>
              <a:off x="7956649" y="3789040"/>
              <a:ext cx="504056" cy="122413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安全输出口</a:t>
              </a:r>
              <a:endParaRPr lang="zh-CN" altLang="en-US" sz="1400" dirty="0">
                <a:solidFill>
                  <a:schemeClr val="tx1"/>
                </a:solidFill>
              </a:endParaRPr>
            </a:p>
          </p:txBody>
        </p:sp>
      </p:grpSp>
      <p:grpSp>
        <p:nvGrpSpPr>
          <p:cNvPr id="29" name="组合 7"/>
          <p:cNvGrpSpPr/>
          <p:nvPr/>
        </p:nvGrpSpPr>
        <p:grpSpPr>
          <a:xfrm>
            <a:off x="477004" y="1171558"/>
            <a:ext cx="3931509" cy="461665"/>
            <a:chOff x="548443" y="1281397"/>
            <a:chExt cx="3931509" cy="461665"/>
          </a:xfrm>
        </p:grpSpPr>
        <p:sp>
          <p:nvSpPr>
            <p:cNvPr id="30" name="燕尾形 29"/>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燕尾形 30"/>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矩形 31"/>
            <p:cNvSpPr/>
            <p:nvPr/>
          </p:nvSpPr>
          <p:spPr>
            <a:xfrm>
              <a:off x="977070" y="1281397"/>
              <a:ext cx="3502882" cy="461665"/>
            </a:xfrm>
            <a:prstGeom prst="rect">
              <a:avLst/>
            </a:prstGeom>
          </p:spPr>
          <p:txBody>
            <a:bodyPr wrap="none">
              <a:spAutoFit/>
            </a:bodyPr>
            <a:lstStyle/>
            <a:p>
              <a:r>
                <a:rPr lang="en-US" altLang="zh-CN" sz="2400" b="1" dirty="0" smtClean="0"/>
                <a:t>2</a:t>
              </a:r>
              <a:r>
                <a:rPr lang="zh-CN" altLang="en-US" sz="2400" b="1" dirty="0" smtClean="0"/>
                <a:t>、设备组成</a:t>
              </a:r>
              <a:r>
                <a:rPr lang="en-US" altLang="zh-CN" sz="2400" b="1" dirty="0" smtClean="0"/>
                <a:t>----</a:t>
              </a:r>
              <a:r>
                <a:rPr lang="zh-CN" altLang="en-US" sz="2400" b="1" dirty="0" smtClean="0"/>
                <a:t>冗余结构</a:t>
              </a:r>
              <a:endParaRPr lang="zh-CN" altLang="en-US" sz="2400" b="1" dirty="0"/>
            </a:p>
          </p:txBody>
        </p:sp>
      </p:grpSp>
      <p:sp>
        <p:nvSpPr>
          <p:cNvPr id="33" name="Rectangle 1"/>
          <p:cNvSpPr>
            <a:spLocks noChangeArrowheads="1"/>
          </p:cNvSpPr>
          <p:nvPr/>
        </p:nvSpPr>
        <p:spPr bwMode="auto">
          <a:xfrm>
            <a:off x="262690" y="2028814"/>
            <a:ext cx="4143404"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266700" defTabSz="914400" fontAlgn="base">
              <a:spcBef>
                <a:spcPct val="0"/>
              </a:spcBef>
              <a:spcAft>
                <a:spcPct val="0"/>
              </a:spcAft>
            </a:pPr>
            <a:r>
              <a:rPr kumimoji="0" lang="zh-CN"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en-US" altLang="zh-CN"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3</a:t>
            </a:r>
            <a:r>
              <a:rPr kumimoji="0" lang="zh-CN" altLang="en-US"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）二乘二取二</a:t>
            </a:r>
            <a:r>
              <a:rPr lang="zh-CN" altLang="en-US" sz="2400" b="1" dirty="0" smtClean="0">
                <a:latin typeface="Calibri" pitchFamily="34" charset="0"/>
                <a:ea typeface="宋体" pitchFamily="2" charset="-122"/>
                <a:cs typeface="Times New Roman" pitchFamily="18" charset="0"/>
              </a:rPr>
              <a:t>系统</a:t>
            </a:r>
            <a:endPar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2"/>
          <p:cNvSpPr txBox="1">
            <a:spLocks/>
          </p:cNvSpPr>
          <p:nvPr/>
        </p:nvSpPr>
        <p:spPr>
          <a:xfrm>
            <a:off x="477004" y="1457310"/>
            <a:ext cx="11144328" cy="4953000"/>
          </a:xfrm>
          <a:prstGeom prst="rect">
            <a:avLst/>
          </a:prstGeom>
          <a:solidFill>
            <a:schemeClr val="bg1"/>
          </a:solidFill>
          <a:ln>
            <a:solidFill>
              <a:srgbClr val="FF3300"/>
            </a:solidFill>
          </a:ln>
        </p:spPr>
        <p:txBody>
          <a:bodyPr vert="horz" lIns="124398" tIns="62199" rIns="124398" bIns="62199" rtlCol="0">
            <a:normAutofit/>
          </a:bodyPr>
          <a:lstStyle/>
          <a:p>
            <a:pPr marL="466493" marR="0" lvl="0" indent="-466493" algn="l" defTabSz="1243982" rtl="0" eaLnBrk="1" fontAlgn="auto" latinLnBrk="0" hangingPunct="1">
              <a:lnSpc>
                <a:spcPct val="150000"/>
              </a:lnSpc>
              <a:spcBef>
                <a:spcPct val="20000"/>
              </a:spcBef>
              <a:spcAft>
                <a:spcPts val="0"/>
              </a:spcAft>
              <a:buClrTx/>
              <a:buSzTx/>
              <a:buFont typeface="Arial" pitchFamily="34" charset="0"/>
              <a:buChar char="•"/>
              <a:tabLst/>
              <a:defRPr/>
            </a:pPr>
            <a:r>
              <a:rPr kumimoji="0" lang="zh-CN" altLang="zh-CN" sz="3200" b="1"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rPr>
              <a:t>世界</a:t>
            </a:r>
            <a:r>
              <a:rPr kumimoji="0" lang="zh-CN" altLang="zh-CN" sz="2400" b="1" i="0" u="none" strike="noStrike" kern="1200" cap="none" spc="0" normalizeH="0" baseline="0" noProof="0" dirty="0" smtClean="0">
                <a:ln>
                  <a:noFill/>
                </a:ln>
                <a:effectLst/>
                <a:uLnTx/>
                <a:uFillTx/>
                <a:latin typeface="微软雅黑" pitchFamily="34" charset="-122"/>
                <a:ea typeface="微软雅黑" pitchFamily="34" charset="-122"/>
              </a:rPr>
              <a:t>上第一个电气集中于</a:t>
            </a:r>
            <a:r>
              <a:rPr kumimoji="0" lang="en-US" altLang="zh-CN" sz="2400" b="1" i="0" u="none" strike="noStrike" kern="1200" cap="none" spc="0" normalizeH="0" baseline="0" noProof="0" dirty="0" smtClean="0">
                <a:ln>
                  <a:noFill/>
                </a:ln>
                <a:effectLst/>
                <a:uLnTx/>
                <a:uFillTx/>
                <a:latin typeface="微软雅黑" pitchFamily="34" charset="-122"/>
                <a:ea typeface="微软雅黑" pitchFamily="34" charset="-122"/>
              </a:rPr>
              <a:t>1929</a:t>
            </a:r>
            <a:r>
              <a:rPr kumimoji="0" lang="zh-CN" altLang="zh-CN" sz="2400" b="1" i="0" u="none" strike="noStrike" kern="1200" cap="none" spc="0" normalizeH="0" baseline="0" noProof="0" dirty="0" smtClean="0">
                <a:ln>
                  <a:noFill/>
                </a:ln>
                <a:effectLst/>
                <a:uLnTx/>
                <a:uFillTx/>
                <a:latin typeface="微软雅黑" pitchFamily="34" charset="-122"/>
                <a:ea typeface="微软雅黑" pitchFamily="34" charset="-122"/>
              </a:rPr>
              <a:t>年在美国出现。</a:t>
            </a:r>
            <a:r>
              <a:rPr kumimoji="0" lang="en-US" altLang="zh-CN" sz="2400" b="1" i="0" u="none" strike="noStrike" kern="1200" cap="none" spc="0" normalizeH="0" baseline="0" noProof="0" dirty="0" smtClean="0">
                <a:ln>
                  <a:noFill/>
                </a:ln>
                <a:effectLst/>
                <a:uLnTx/>
                <a:uFillTx/>
                <a:latin typeface="微软雅黑" pitchFamily="34" charset="-122"/>
                <a:ea typeface="微软雅黑" pitchFamily="34" charset="-122"/>
              </a:rPr>
              <a:t>20</a:t>
            </a:r>
            <a:r>
              <a:rPr kumimoji="0" lang="zh-CN" altLang="zh-CN" sz="2400" b="1" i="0" u="none" strike="noStrike" kern="1200" cap="none" spc="0" normalizeH="0" baseline="0" noProof="0" dirty="0" smtClean="0">
                <a:ln>
                  <a:noFill/>
                </a:ln>
                <a:effectLst/>
                <a:uLnTx/>
                <a:uFillTx/>
                <a:latin typeface="微软雅黑" pitchFamily="34" charset="-122"/>
                <a:ea typeface="微软雅黑" pitchFamily="34" charset="-122"/>
              </a:rPr>
              <a:t>世纪</a:t>
            </a:r>
            <a:r>
              <a:rPr kumimoji="0" lang="en-US" altLang="zh-CN" sz="2400" b="1" i="0" u="none" strike="noStrike" kern="1200" cap="none" spc="0" normalizeH="0" baseline="0" noProof="0" dirty="0" smtClean="0">
                <a:ln>
                  <a:noFill/>
                </a:ln>
                <a:effectLst/>
                <a:uLnTx/>
                <a:uFillTx/>
                <a:latin typeface="微软雅黑" pitchFamily="34" charset="-122"/>
                <a:ea typeface="微软雅黑" pitchFamily="34" charset="-122"/>
              </a:rPr>
              <a:t>40</a:t>
            </a:r>
            <a:r>
              <a:rPr kumimoji="0" lang="zh-CN" altLang="zh-CN" sz="2400" b="1" i="0" u="none" strike="noStrike" kern="1200" cap="none" spc="0" normalizeH="0" baseline="0" noProof="0" dirty="0" smtClean="0">
                <a:ln>
                  <a:noFill/>
                </a:ln>
                <a:effectLst/>
                <a:uLnTx/>
                <a:uFillTx/>
                <a:latin typeface="微软雅黑" pitchFamily="34" charset="-122"/>
                <a:ea typeface="微软雅黑" pitchFamily="34" charset="-122"/>
              </a:rPr>
              <a:t>年代各国开始使用，</a:t>
            </a:r>
            <a:r>
              <a:rPr kumimoji="0" lang="en-US" altLang="zh-CN" sz="2400" b="1" i="0" u="none" strike="noStrike" kern="1200" cap="none" spc="0" normalizeH="0" baseline="0" noProof="0" dirty="0" smtClean="0">
                <a:ln>
                  <a:noFill/>
                </a:ln>
                <a:effectLst/>
                <a:uLnTx/>
                <a:uFillTx/>
                <a:latin typeface="微软雅黑" pitchFamily="34" charset="-122"/>
                <a:ea typeface="微软雅黑" pitchFamily="34" charset="-122"/>
              </a:rPr>
              <a:t>50</a:t>
            </a:r>
            <a:r>
              <a:rPr kumimoji="0" lang="zh-CN" altLang="zh-CN" sz="2400" b="1" i="0" u="none" strike="noStrike" kern="1200" cap="none" spc="0" normalizeH="0" baseline="0" noProof="0" dirty="0" smtClean="0">
                <a:ln>
                  <a:noFill/>
                </a:ln>
                <a:effectLst/>
                <a:uLnTx/>
                <a:uFillTx/>
                <a:latin typeface="微软雅黑" pitchFamily="34" charset="-122"/>
                <a:ea typeface="微软雅黑" pitchFamily="34" charset="-122"/>
              </a:rPr>
              <a:t>年代</a:t>
            </a:r>
            <a:r>
              <a:rPr kumimoji="0" lang="zh-CN" altLang="en-US" sz="2400" b="1" i="0" u="none" strike="noStrike" kern="1200" cap="none" spc="0" normalizeH="0" baseline="0" noProof="0" dirty="0" smtClean="0">
                <a:ln>
                  <a:noFill/>
                </a:ln>
                <a:effectLst/>
                <a:uLnTx/>
                <a:uFillTx/>
                <a:latin typeface="微软雅黑" pitchFamily="34" charset="-122"/>
                <a:ea typeface="微软雅黑" pitchFamily="34" charset="-122"/>
              </a:rPr>
              <a:t>日</a:t>
            </a:r>
            <a:r>
              <a:rPr kumimoji="0" lang="zh-CN" altLang="zh-CN" sz="2400" b="1" i="0" u="none" strike="noStrike" kern="1200" cap="none" spc="0" normalizeH="0" baseline="0" noProof="0" dirty="0" smtClean="0">
                <a:ln>
                  <a:noFill/>
                </a:ln>
                <a:effectLst/>
                <a:uLnTx/>
                <a:uFillTx/>
                <a:latin typeface="微软雅黑" pitchFamily="34" charset="-122"/>
                <a:ea typeface="微软雅黑" pitchFamily="34" charset="-122"/>
              </a:rPr>
              <a:t>趋成熟并大量推广，</a:t>
            </a:r>
            <a:r>
              <a:rPr kumimoji="0" lang="en-US" altLang="zh-CN" sz="2400" b="1" i="0" u="none" strike="noStrike" kern="1200" cap="none" spc="0" normalizeH="0" baseline="0" noProof="0" dirty="0" smtClean="0">
                <a:ln>
                  <a:noFill/>
                </a:ln>
                <a:effectLst/>
                <a:uLnTx/>
                <a:uFillTx/>
                <a:latin typeface="微软雅黑" pitchFamily="34" charset="-122"/>
                <a:ea typeface="微软雅黑" pitchFamily="34" charset="-122"/>
              </a:rPr>
              <a:t>60</a:t>
            </a:r>
            <a:r>
              <a:rPr kumimoji="0" lang="zh-CN" altLang="zh-CN" sz="2400" b="1" i="0" u="none" strike="noStrike" kern="1200" cap="none" spc="0" normalizeH="0" baseline="0" noProof="0" dirty="0" smtClean="0">
                <a:ln>
                  <a:noFill/>
                </a:ln>
                <a:effectLst/>
                <a:uLnTx/>
                <a:uFillTx/>
                <a:latin typeface="微软雅黑" pitchFamily="34" charset="-122"/>
                <a:ea typeface="微软雅黑" pitchFamily="34" charset="-122"/>
              </a:rPr>
              <a:t>年代改进并完善，</a:t>
            </a:r>
            <a:r>
              <a:rPr kumimoji="0" lang="en-US" altLang="zh-CN" sz="2400" b="1" i="0" u="none" strike="noStrike" kern="1200" cap="none" spc="0" normalizeH="0" baseline="0" noProof="0" dirty="0" smtClean="0">
                <a:ln>
                  <a:noFill/>
                </a:ln>
                <a:effectLst/>
                <a:uLnTx/>
                <a:uFillTx/>
                <a:latin typeface="微软雅黑" pitchFamily="34" charset="-122"/>
                <a:ea typeface="微软雅黑" pitchFamily="34" charset="-122"/>
              </a:rPr>
              <a:t>70</a:t>
            </a:r>
            <a:r>
              <a:rPr kumimoji="0" lang="zh-CN" altLang="zh-CN" sz="2400" b="1" i="0" u="none" strike="noStrike" kern="1200" cap="none" spc="0" normalizeH="0" baseline="0" noProof="0" dirty="0" smtClean="0">
                <a:ln>
                  <a:noFill/>
                </a:ln>
                <a:effectLst/>
                <a:uLnTx/>
                <a:uFillTx/>
                <a:latin typeface="微软雅黑" pitchFamily="34" charset="-122"/>
                <a:ea typeface="微软雅黑" pitchFamily="34" charset="-122"/>
              </a:rPr>
              <a:t>年代进一步得到发展。</a:t>
            </a:r>
            <a:endParaRPr kumimoji="0" lang="en-US" altLang="zh-CN" sz="2400" b="1" i="0" u="none" strike="noStrike" kern="1200" cap="none" spc="0" normalizeH="0" baseline="0" noProof="0" dirty="0" smtClean="0">
              <a:ln>
                <a:noFill/>
              </a:ln>
              <a:effectLst/>
              <a:uLnTx/>
              <a:uFillTx/>
              <a:latin typeface="微软雅黑" pitchFamily="34" charset="-122"/>
              <a:ea typeface="微软雅黑" pitchFamily="34" charset="-122"/>
            </a:endParaRPr>
          </a:p>
          <a:p>
            <a:pPr marL="466493" marR="0" lvl="0" indent="-466493" algn="l" defTabSz="1243982" rtl="0" eaLnBrk="1" fontAlgn="auto" latinLnBrk="0" hangingPunct="1">
              <a:lnSpc>
                <a:spcPct val="150000"/>
              </a:lnSpc>
              <a:spcBef>
                <a:spcPct val="20000"/>
              </a:spcBef>
              <a:spcAft>
                <a:spcPts val="0"/>
              </a:spcAft>
              <a:buClrTx/>
              <a:buSzTx/>
              <a:buFont typeface="Arial" pitchFamily="34" charset="0"/>
              <a:buChar char="•"/>
              <a:tabLst/>
              <a:defRPr/>
            </a:pPr>
            <a:endParaRPr kumimoji="0" lang="zh-CN" altLang="en-US" sz="2400" b="1" i="0" u="none" strike="noStrike" kern="1200" cap="none" spc="0" normalizeH="0" baseline="0" noProof="0" dirty="0" smtClean="0">
              <a:ln>
                <a:noFill/>
              </a:ln>
              <a:effectLst/>
              <a:uLnTx/>
              <a:uFillTx/>
              <a:latin typeface="微软雅黑" pitchFamily="34" charset="-122"/>
              <a:ea typeface="微软雅黑" pitchFamily="34" charset="-122"/>
            </a:endParaRPr>
          </a:p>
          <a:p>
            <a:pPr marL="466493" marR="0" lvl="0" indent="-466493" algn="l" defTabSz="1243982" rtl="0" eaLnBrk="1" fontAlgn="auto" latinLnBrk="0" hangingPunct="1">
              <a:lnSpc>
                <a:spcPct val="150000"/>
              </a:lnSpc>
              <a:spcBef>
                <a:spcPct val="20000"/>
              </a:spcBef>
              <a:spcAft>
                <a:spcPts val="0"/>
              </a:spcAft>
              <a:buClrTx/>
              <a:buSzTx/>
              <a:buFont typeface="Arial" pitchFamily="34" charset="0"/>
              <a:buChar char="•"/>
              <a:tabLst/>
              <a:defRPr/>
            </a:pPr>
            <a:r>
              <a:rPr kumimoji="0" lang="zh-CN" altLang="zh-CN" sz="2400" b="1" i="0" u="none" strike="noStrike" kern="1200" cap="none" spc="0" normalizeH="0" baseline="0" noProof="0" dirty="0" smtClean="0">
                <a:ln>
                  <a:noFill/>
                </a:ln>
                <a:effectLst/>
                <a:uLnTx/>
                <a:uFillTx/>
                <a:latin typeface="微软雅黑" pitchFamily="34" charset="-122"/>
                <a:ea typeface="微软雅黑" pitchFamily="34" charset="-122"/>
              </a:rPr>
              <a:t>从</a:t>
            </a:r>
            <a:r>
              <a:rPr kumimoji="0" lang="en-US" altLang="zh-CN" sz="2400" b="1" i="0" u="none" strike="noStrike" kern="1200" cap="none" spc="0" normalizeH="0" baseline="0" noProof="0" dirty="0" smtClean="0">
                <a:ln>
                  <a:noFill/>
                </a:ln>
                <a:effectLst/>
                <a:uLnTx/>
                <a:uFillTx/>
                <a:latin typeface="微软雅黑" pitchFamily="34" charset="-122"/>
                <a:ea typeface="微软雅黑" pitchFamily="34" charset="-122"/>
              </a:rPr>
              <a:t>70</a:t>
            </a:r>
            <a:r>
              <a:rPr kumimoji="0" lang="zh-CN" altLang="zh-CN" sz="2400" b="1" i="0" u="none" strike="noStrike" kern="1200" cap="none" spc="0" normalizeH="0" baseline="0" noProof="0" dirty="0" smtClean="0">
                <a:ln>
                  <a:noFill/>
                </a:ln>
                <a:effectLst/>
                <a:uLnTx/>
                <a:uFillTx/>
                <a:latin typeface="微软雅黑" pitchFamily="34" charset="-122"/>
                <a:ea typeface="微软雅黑" pitchFamily="34" charset="-122"/>
              </a:rPr>
              <a:t>年代末开始，不少国家先后研制成功计算机联锁。它用程序来完成全部联锁关系，采用软件冗余或硬件冗余方式，能满足故障</a:t>
            </a:r>
            <a:r>
              <a:rPr kumimoji="0" lang="en-US" altLang="zh-CN" sz="2400" b="1" i="0" u="none" strike="noStrike" kern="1200" cap="none" spc="0" normalizeH="0" baseline="0" noProof="0" dirty="0" smtClean="0">
                <a:ln>
                  <a:noFill/>
                </a:ln>
                <a:effectLst/>
                <a:uLnTx/>
                <a:uFillTx/>
                <a:latin typeface="微软雅黑" pitchFamily="34" charset="-122"/>
                <a:ea typeface="微软雅黑" pitchFamily="34" charset="-122"/>
              </a:rPr>
              <a:t>-</a:t>
            </a:r>
            <a:r>
              <a:rPr kumimoji="0" lang="zh-CN" altLang="zh-CN" sz="2400" b="1" i="0" u="none" strike="noStrike" kern="1200" cap="none" spc="0" normalizeH="0" baseline="0" noProof="0" dirty="0" smtClean="0">
                <a:ln>
                  <a:noFill/>
                </a:ln>
                <a:effectLst/>
                <a:uLnTx/>
                <a:uFillTx/>
                <a:latin typeface="微软雅黑" pitchFamily="34" charset="-122"/>
                <a:ea typeface="微软雅黑" pitchFamily="34" charset="-122"/>
              </a:rPr>
              <a:t>安全要求。它发挥了计算机快速、容量大的特点，简化了设备，在安全性、可靠性、经济性和多功能性方面远比继电器集中优越，而且设计、施工、维修也大为方便，是车站联锁设备的发展方向。</a:t>
            </a:r>
            <a:endParaRPr kumimoji="0" lang="zh-CN" altLang="en-US" sz="2400" b="1" i="0" u="none" strike="noStrike" kern="1200" cap="none" spc="0" normalizeH="0" baseline="0" noProof="0" dirty="0">
              <a:ln>
                <a:noFill/>
              </a:ln>
              <a:effectLst/>
              <a:uLnTx/>
              <a:uFillTx/>
              <a:latin typeface="微软雅黑" pitchFamily="34" charset="-122"/>
              <a:ea typeface="微软雅黑" pitchFamily="34" charset="-122"/>
            </a:endParaRPr>
          </a:p>
        </p:txBody>
      </p:sp>
      <p:sp>
        <p:nvSpPr>
          <p:cNvPr id="13" name="矩形 12"/>
          <p:cNvSpPr/>
          <p:nvPr/>
        </p:nvSpPr>
        <p:spPr>
          <a:xfrm>
            <a:off x="1262822" y="314302"/>
            <a:ext cx="1184173" cy="556500"/>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概  述</a:t>
            </a:r>
            <a:endParaRPr lang="zh-CN" altLang="en-US" sz="2800" b="1" dirty="0">
              <a:solidFill>
                <a:srgbClr val="0070C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3" name="组合 7"/>
          <p:cNvGrpSpPr/>
          <p:nvPr/>
        </p:nvGrpSpPr>
        <p:grpSpPr>
          <a:xfrm>
            <a:off x="477004" y="1171558"/>
            <a:ext cx="2315682" cy="461665"/>
            <a:chOff x="548443" y="1281397"/>
            <a:chExt cx="2315682" cy="461665"/>
          </a:xfrm>
        </p:grpSpPr>
        <p:sp>
          <p:nvSpPr>
            <p:cNvPr id="4" name="燕尾形 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1887055" cy="461665"/>
            </a:xfrm>
            <a:prstGeom prst="rect">
              <a:avLst/>
            </a:prstGeom>
          </p:spPr>
          <p:txBody>
            <a:bodyPr wrap="none">
              <a:spAutoFit/>
            </a:bodyPr>
            <a:lstStyle/>
            <a:p>
              <a:r>
                <a:rPr lang="en-US" altLang="zh-CN" sz="2400" b="1" dirty="0" smtClean="0"/>
                <a:t>3</a:t>
              </a:r>
              <a:r>
                <a:rPr lang="zh-CN" altLang="en-US" sz="2400" b="1" dirty="0" smtClean="0"/>
                <a:t>、基本功能</a:t>
              </a:r>
              <a:endParaRPr lang="zh-CN" altLang="en-US" sz="2400" b="1" dirty="0"/>
            </a:p>
          </p:txBody>
        </p:sp>
      </p:grpSp>
      <p:grpSp>
        <p:nvGrpSpPr>
          <p:cNvPr id="7" name="组合 9"/>
          <p:cNvGrpSpPr/>
          <p:nvPr/>
        </p:nvGrpSpPr>
        <p:grpSpPr>
          <a:xfrm>
            <a:off x="334128" y="1814500"/>
            <a:ext cx="11287204" cy="2143141"/>
            <a:chOff x="334265" y="1784648"/>
            <a:chExt cx="4088964" cy="2181411"/>
          </a:xfrm>
        </p:grpSpPr>
        <p:sp>
          <p:nvSpPr>
            <p:cNvPr id="9" name="圆角矩形 8"/>
            <p:cNvSpPr/>
            <p:nvPr/>
          </p:nvSpPr>
          <p:spPr>
            <a:xfrm>
              <a:off x="500034" y="2140858"/>
              <a:ext cx="3923195" cy="1825201"/>
            </a:xfrm>
            <a:prstGeom prst="roundRect">
              <a:avLst>
                <a:gd name="adj" fmla="val 7531"/>
              </a:avLst>
            </a:prstGeom>
            <a:noFill/>
            <a:ln w="28575">
              <a:solidFill>
                <a:schemeClr val="tx2">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sz="2400"/>
            </a:p>
          </p:txBody>
        </p:sp>
        <p:grpSp>
          <p:nvGrpSpPr>
            <p:cNvPr id="8" name="组合 8"/>
            <p:cNvGrpSpPr/>
            <p:nvPr/>
          </p:nvGrpSpPr>
          <p:grpSpPr>
            <a:xfrm>
              <a:off x="334265" y="1784648"/>
              <a:ext cx="1397493" cy="610795"/>
              <a:chOff x="-354893" y="2208440"/>
              <a:chExt cx="572743" cy="1151503"/>
            </a:xfrm>
          </p:grpSpPr>
          <p:sp>
            <p:nvSpPr>
              <p:cNvPr id="12" name="圆角矩形 4"/>
              <p:cNvSpPr/>
              <p:nvPr/>
            </p:nvSpPr>
            <p:spPr>
              <a:xfrm>
                <a:off x="-354893" y="2208440"/>
                <a:ext cx="572743" cy="1151503"/>
              </a:xfrm>
              <a:prstGeom prst="roundRect">
                <a:avLst/>
              </a:prstGeom>
              <a:solidFill>
                <a:schemeClr val="accent2">
                  <a:lumMod val="75000"/>
                </a:schemeClr>
              </a:solid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sz="2400"/>
              </a:p>
            </p:txBody>
          </p:sp>
          <p:sp>
            <p:nvSpPr>
              <p:cNvPr id="13" name="TextBox 12"/>
              <p:cNvSpPr txBox="1"/>
              <p:nvPr/>
            </p:nvSpPr>
            <p:spPr>
              <a:xfrm>
                <a:off x="-332247" y="2345526"/>
                <a:ext cx="518278" cy="885898"/>
              </a:xfrm>
              <a:prstGeom prst="rect">
                <a:avLst/>
              </a:prstGeom>
              <a:noFill/>
            </p:spPr>
            <p:txBody>
              <a:bodyPr wrap="square" rtlCol="0">
                <a:spAutoFit/>
              </a:bodyPr>
              <a:lstStyle/>
              <a:p>
                <a:pPr algn="ctr"/>
                <a:r>
                  <a:rPr lang="zh-CN" altLang="en-US" sz="2400" b="1" dirty="0" smtClean="0">
                    <a:solidFill>
                      <a:schemeClr val="bg1"/>
                    </a:solidFill>
                    <a:latin typeface="Calibri" pitchFamily="34" charset="0"/>
                    <a:ea typeface="宋体" pitchFamily="2" charset="-122"/>
                    <a:cs typeface="Times New Roman" pitchFamily="18" charset="0"/>
                  </a:rPr>
                  <a:t>联锁控制功能</a:t>
                </a:r>
                <a:endParaRPr lang="zh-CN" altLang="en-US" sz="2400" b="1" dirty="0">
                  <a:solidFill>
                    <a:schemeClr val="bg1"/>
                  </a:solidFill>
                  <a:latin typeface="+mj-ea"/>
                  <a:ea typeface="+mj-ea"/>
                </a:endParaRPr>
              </a:p>
            </p:txBody>
          </p:sp>
        </p:grpSp>
        <p:sp>
          <p:nvSpPr>
            <p:cNvPr id="11" name="矩形 10"/>
            <p:cNvSpPr/>
            <p:nvPr/>
          </p:nvSpPr>
          <p:spPr>
            <a:xfrm>
              <a:off x="642910" y="2560970"/>
              <a:ext cx="3614550" cy="1033800"/>
            </a:xfrm>
            <a:prstGeom prst="rect">
              <a:avLst/>
            </a:prstGeom>
          </p:spPr>
          <p:txBody>
            <a:bodyPr wrap="square">
              <a:spAutoFit/>
            </a:bodyPr>
            <a:lstStyle/>
            <a:p>
              <a:pPr>
                <a:lnSpc>
                  <a:spcPct val="125000"/>
                </a:lnSpc>
              </a:pPr>
              <a:r>
                <a:rPr lang="zh-CN" altLang="en-US" sz="2400" b="1" dirty="0" smtClean="0">
                  <a:latin typeface="Calibri" pitchFamily="34" charset="0"/>
                  <a:ea typeface="宋体" pitchFamily="2" charset="-122"/>
                  <a:cs typeface="Times New Roman" pitchFamily="18" charset="0"/>
                </a:rPr>
                <a:t>接收</a:t>
              </a:r>
              <a:r>
                <a:rPr lang="en-US" altLang="zh-CN" sz="2400" b="1" dirty="0" smtClean="0">
                  <a:latin typeface="Calibri" pitchFamily="34" charset="0"/>
                  <a:ea typeface="宋体" pitchFamily="2" charset="-122"/>
                  <a:cs typeface="Times New Roman" pitchFamily="18" charset="0"/>
                </a:rPr>
                <a:t>ATS</a:t>
              </a:r>
              <a:r>
                <a:rPr lang="zh-CN" altLang="en-US" sz="2400" b="1" dirty="0" smtClean="0">
                  <a:latin typeface="Calibri" pitchFamily="34" charset="0"/>
                  <a:ea typeface="宋体" pitchFamily="2" charset="-122"/>
                  <a:cs typeface="Times New Roman" pitchFamily="18" charset="0"/>
                </a:rPr>
                <a:t>或车站值班员的进路命令，进行联锁逻辑运算，实现对道岔、进路和信号机的控制</a:t>
              </a:r>
              <a:r>
                <a:rPr lang="zh-CN" altLang="en-US" sz="2400" b="1" dirty="0" smtClean="0">
                  <a:latin typeface="宋体" pitchFamily="2" charset="-122"/>
                  <a:ea typeface="宋体" pitchFamily="2" charset="-122"/>
                </a:rPr>
                <a:t>。</a:t>
              </a:r>
            </a:p>
          </p:txBody>
        </p:sp>
      </p:grpSp>
      <p:grpSp>
        <p:nvGrpSpPr>
          <p:cNvPr id="10" name="组合 9"/>
          <p:cNvGrpSpPr/>
          <p:nvPr/>
        </p:nvGrpSpPr>
        <p:grpSpPr>
          <a:xfrm>
            <a:off x="334128" y="4243392"/>
            <a:ext cx="11287204" cy="2240031"/>
            <a:chOff x="334265" y="1784648"/>
            <a:chExt cx="4088964" cy="2280031"/>
          </a:xfrm>
        </p:grpSpPr>
        <p:sp>
          <p:nvSpPr>
            <p:cNvPr id="15" name="圆角矩形 14"/>
            <p:cNvSpPr/>
            <p:nvPr/>
          </p:nvSpPr>
          <p:spPr>
            <a:xfrm>
              <a:off x="500034" y="2140858"/>
              <a:ext cx="3923195" cy="1825201"/>
            </a:xfrm>
            <a:prstGeom prst="roundRect">
              <a:avLst>
                <a:gd name="adj" fmla="val 7531"/>
              </a:avLst>
            </a:prstGeom>
            <a:noFill/>
            <a:ln w="28575">
              <a:solidFill>
                <a:schemeClr val="tx2">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sz="2400"/>
            </a:p>
          </p:txBody>
        </p:sp>
        <p:grpSp>
          <p:nvGrpSpPr>
            <p:cNvPr id="14" name="组合 8"/>
            <p:cNvGrpSpPr/>
            <p:nvPr/>
          </p:nvGrpSpPr>
          <p:grpSpPr>
            <a:xfrm>
              <a:off x="334265" y="1784648"/>
              <a:ext cx="1397493" cy="610795"/>
              <a:chOff x="-354893" y="2208440"/>
              <a:chExt cx="572743" cy="1151503"/>
            </a:xfrm>
          </p:grpSpPr>
          <p:sp>
            <p:nvSpPr>
              <p:cNvPr id="18" name="圆角矩形 4"/>
              <p:cNvSpPr/>
              <p:nvPr/>
            </p:nvSpPr>
            <p:spPr>
              <a:xfrm>
                <a:off x="-354893" y="2208440"/>
                <a:ext cx="572743" cy="1151503"/>
              </a:xfrm>
              <a:prstGeom prst="roundRect">
                <a:avLst/>
              </a:prstGeom>
              <a:solidFill>
                <a:schemeClr val="accent2">
                  <a:lumMod val="75000"/>
                </a:schemeClr>
              </a:solid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sz="2400"/>
              </a:p>
            </p:txBody>
          </p:sp>
          <p:sp>
            <p:nvSpPr>
              <p:cNvPr id="19" name="TextBox 18"/>
              <p:cNvSpPr txBox="1"/>
              <p:nvPr/>
            </p:nvSpPr>
            <p:spPr>
              <a:xfrm>
                <a:off x="-332247" y="2345526"/>
                <a:ext cx="518278" cy="885898"/>
              </a:xfrm>
              <a:prstGeom prst="rect">
                <a:avLst/>
              </a:prstGeom>
              <a:noFill/>
            </p:spPr>
            <p:txBody>
              <a:bodyPr wrap="square" rtlCol="0">
                <a:spAutoFit/>
              </a:bodyPr>
              <a:lstStyle/>
              <a:p>
                <a:pPr algn="ctr"/>
                <a:r>
                  <a:rPr lang="zh-CN" altLang="en-US" sz="2400" b="1" dirty="0" smtClean="0">
                    <a:solidFill>
                      <a:schemeClr val="bg1"/>
                    </a:solidFill>
                    <a:latin typeface="Calibri" pitchFamily="34" charset="0"/>
                    <a:ea typeface="宋体" pitchFamily="2" charset="-122"/>
                    <a:cs typeface="Times New Roman" pitchFamily="18" charset="0"/>
                  </a:rPr>
                  <a:t>显示功能</a:t>
                </a:r>
                <a:endParaRPr lang="zh-CN" altLang="en-US" sz="2400" b="1" dirty="0">
                  <a:solidFill>
                    <a:schemeClr val="bg1"/>
                  </a:solidFill>
                  <a:latin typeface="+mj-ea"/>
                  <a:ea typeface="+mj-ea"/>
                </a:endParaRPr>
              </a:p>
            </p:txBody>
          </p:sp>
        </p:grpSp>
        <p:sp>
          <p:nvSpPr>
            <p:cNvPr id="17" name="矩形 16"/>
            <p:cNvSpPr/>
            <p:nvPr/>
          </p:nvSpPr>
          <p:spPr>
            <a:xfrm>
              <a:off x="642910" y="2560970"/>
              <a:ext cx="3614550" cy="1503709"/>
            </a:xfrm>
            <a:prstGeom prst="rect">
              <a:avLst/>
            </a:prstGeom>
          </p:spPr>
          <p:txBody>
            <a:bodyPr wrap="square">
              <a:spAutoFit/>
            </a:bodyPr>
            <a:lstStyle/>
            <a:p>
              <a:pPr>
                <a:lnSpc>
                  <a:spcPct val="125000"/>
                </a:lnSpc>
              </a:pPr>
              <a:r>
                <a:rPr lang="zh-CN" altLang="en-US" sz="2400" b="1" dirty="0" smtClean="0">
                  <a:latin typeface="Calibri" pitchFamily="34" charset="0"/>
                  <a:ea typeface="宋体" pitchFamily="2" charset="-122"/>
                  <a:cs typeface="Times New Roman" pitchFamily="18" charset="0"/>
                </a:rPr>
                <a:t>人机界面灵活，显示内容丰富，能够提供非常直观、清晰、形象的各种显示。如站场形状显示、现场信号设备状态显示、按钮操作提示、系统的工作状态、故障报警显示等</a:t>
              </a:r>
              <a:r>
                <a:rPr lang="zh-CN" altLang="en-US" sz="2400" b="1" dirty="0" smtClean="0">
                  <a:latin typeface="宋体" pitchFamily="2" charset="-122"/>
                  <a:ea typeface="宋体" pitchFamily="2" charset="-122"/>
                </a:rPr>
                <a:t>。</a:t>
              </a:r>
            </a:p>
          </p:txBody>
        </p:sp>
      </p:gr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62822" y="314302"/>
            <a:ext cx="384836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3.2.2  </a:t>
            </a:r>
            <a:r>
              <a:rPr lang="zh-CN" altLang="en-US" sz="2800" b="1" dirty="0" smtClean="0">
                <a:solidFill>
                  <a:srgbClr val="0070C0"/>
                </a:solidFill>
                <a:latin typeface="微软雅黑" pitchFamily="34" charset="-122"/>
                <a:ea typeface="微软雅黑" pitchFamily="34" charset="-122"/>
              </a:rPr>
              <a:t>计算机联锁设备</a:t>
            </a:r>
            <a:endParaRPr lang="zh-CN" altLang="en-US" sz="2800" b="1" dirty="0">
              <a:solidFill>
                <a:srgbClr val="0070C0"/>
              </a:solidFill>
              <a:latin typeface="微软雅黑" pitchFamily="34" charset="-122"/>
              <a:ea typeface="微软雅黑" pitchFamily="34" charset="-122"/>
            </a:endParaRPr>
          </a:p>
        </p:txBody>
      </p:sp>
      <p:grpSp>
        <p:nvGrpSpPr>
          <p:cNvPr id="3" name="组合 7"/>
          <p:cNvGrpSpPr/>
          <p:nvPr/>
        </p:nvGrpSpPr>
        <p:grpSpPr>
          <a:xfrm>
            <a:off x="477004" y="1171558"/>
            <a:ext cx="2315682" cy="461665"/>
            <a:chOff x="548443" y="1281397"/>
            <a:chExt cx="2315682" cy="461665"/>
          </a:xfrm>
        </p:grpSpPr>
        <p:sp>
          <p:nvSpPr>
            <p:cNvPr id="4" name="燕尾形 3"/>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762756" y="1385872"/>
              <a:ext cx="214314" cy="285752"/>
            </a:xfrm>
            <a:prstGeom prst="chevron">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p:nvPr/>
          </p:nvSpPr>
          <p:spPr>
            <a:xfrm>
              <a:off x="977070" y="1281397"/>
              <a:ext cx="1887055" cy="461665"/>
            </a:xfrm>
            <a:prstGeom prst="rect">
              <a:avLst/>
            </a:prstGeom>
          </p:spPr>
          <p:txBody>
            <a:bodyPr wrap="none">
              <a:spAutoFit/>
            </a:bodyPr>
            <a:lstStyle/>
            <a:p>
              <a:r>
                <a:rPr lang="en-US" altLang="zh-CN" sz="2400" b="1" dirty="0" smtClean="0"/>
                <a:t>3</a:t>
              </a:r>
              <a:r>
                <a:rPr lang="zh-CN" altLang="en-US" sz="2400" b="1" dirty="0" smtClean="0"/>
                <a:t>、基本功能</a:t>
              </a:r>
              <a:endParaRPr lang="zh-CN" altLang="en-US" sz="2400" b="1" dirty="0"/>
            </a:p>
          </p:txBody>
        </p:sp>
      </p:grpSp>
      <p:grpSp>
        <p:nvGrpSpPr>
          <p:cNvPr id="8" name="组合 9"/>
          <p:cNvGrpSpPr/>
          <p:nvPr/>
        </p:nvGrpSpPr>
        <p:grpSpPr>
          <a:xfrm>
            <a:off x="262694" y="1814500"/>
            <a:ext cx="11358638" cy="2143140"/>
            <a:chOff x="308387" y="1784648"/>
            <a:chExt cx="4114842" cy="2181411"/>
          </a:xfrm>
        </p:grpSpPr>
        <p:sp>
          <p:nvSpPr>
            <p:cNvPr id="9" name="圆角矩形 8"/>
            <p:cNvSpPr/>
            <p:nvPr/>
          </p:nvSpPr>
          <p:spPr>
            <a:xfrm>
              <a:off x="500034" y="2140858"/>
              <a:ext cx="3923195" cy="1825201"/>
            </a:xfrm>
            <a:prstGeom prst="roundRect">
              <a:avLst>
                <a:gd name="adj" fmla="val 7531"/>
              </a:avLst>
            </a:prstGeom>
            <a:noFill/>
            <a:ln w="28575">
              <a:solidFill>
                <a:schemeClr val="tx2">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sz="2400"/>
            </a:p>
          </p:txBody>
        </p:sp>
        <p:grpSp>
          <p:nvGrpSpPr>
            <p:cNvPr id="10" name="组合 8"/>
            <p:cNvGrpSpPr/>
            <p:nvPr/>
          </p:nvGrpSpPr>
          <p:grpSpPr>
            <a:xfrm>
              <a:off x="308387" y="1784648"/>
              <a:ext cx="1445755" cy="610795"/>
              <a:chOff x="-365499" y="2208440"/>
              <a:chExt cx="592523" cy="1151503"/>
            </a:xfrm>
          </p:grpSpPr>
          <p:sp>
            <p:nvSpPr>
              <p:cNvPr id="12" name="圆角矩形 4"/>
              <p:cNvSpPr/>
              <p:nvPr/>
            </p:nvSpPr>
            <p:spPr>
              <a:xfrm>
                <a:off x="-354893" y="2208440"/>
                <a:ext cx="572743" cy="1151503"/>
              </a:xfrm>
              <a:prstGeom prst="roundRect">
                <a:avLst/>
              </a:prstGeom>
              <a:solidFill>
                <a:schemeClr val="accent2">
                  <a:lumMod val="75000"/>
                </a:schemeClr>
              </a:solid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sz="2400"/>
              </a:p>
            </p:txBody>
          </p:sp>
          <p:sp>
            <p:nvSpPr>
              <p:cNvPr id="13" name="TextBox 12"/>
              <p:cNvSpPr txBox="1"/>
              <p:nvPr/>
            </p:nvSpPr>
            <p:spPr>
              <a:xfrm>
                <a:off x="-365499" y="2345522"/>
                <a:ext cx="592523" cy="885896"/>
              </a:xfrm>
              <a:prstGeom prst="rect">
                <a:avLst/>
              </a:prstGeom>
              <a:noFill/>
            </p:spPr>
            <p:txBody>
              <a:bodyPr wrap="square" rtlCol="0">
                <a:spAutoFit/>
              </a:bodyPr>
              <a:lstStyle/>
              <a:p>
                <a:pPr algn="ctr"/>
                <a:r>
                  <a:rPr lang="zh-CN" altLang="en-US" sz="2400" b="1" dirty="0" smtClean="0">
                    <a:solidFill>
                      <a:schemeClr val="bg1"/>
                    </a:solidFill>
                    <a:latin typeface="Calibri" pitchFamily="34" charset="0"/>
                    <a:ea typeface="宋体" pitchFamily="2" charset="-122"/>
                    <a:cs typeface="Times New Roman" pitchFamily="18" charset="0"/>
                  </a:rPr>
                  <a:t>记录储存和故障诊断功能</a:t>
                </a:r>
                <a:endParaRPr lang="zh-CN" altLang="en-US" sz="2400" b="1" dirty="0">
                  <a:solidFill>
                    <a:schemeClr val="bg1"/>
                  </a:solidFill>
                  <a:latin typeface="+mj-ea"/>
                  <a:ea typeface="+mj-ea"/>
                </a:endParaRPr>
              </a:p>
            </p:txBody>
          </p:sp>
        </p:grpSp>
        <p:sp>
          <p:nvSpPr>
            <p:cNvPr id="11" name="矩形 10"/>
            <p:cNvSpPr/>
            <p:nvPr/>
          </p:nvSpPr>
          <p:spPr>
            <a:xfrm>
              <a:off x="567181" y="2439071"/>
              <a:ext cx="3614550" cy="1503709"/>
            </a:xfrm>
            <a:prstGeom prst="rect">
              <a:avLst/>
            </a:prstGeom>
          </p:spPr>
          <p:txBody>
            <a:bodyPr wrap="square">
              <a:spAutoFit/>
            </a:bodyPr>
            <a:lstStyle/>
            <a:p>
              <a:pPr>
                <a:lnSpc>
                  <a:spcPct val="125000"/>
                </a:lnSpc>
              </a:pPr>
              <a:r>
                <a:rPr lang="zh-CN" altLang="en-US" sz="2400" b="1" dirty="0" smtClean="0">
                  <a:latin typeface="Calibri" pitchFamily="34" charset="0"/>
                  <a:ea typeface="宋体" pitchFamily="2" charset="-122"/>
                  <a:cs typeface="Times New Roman" pitchFamily="18" charset="0"/>
                </a:rPr>
                <a:t>计算机联锁系统储存容量大，具有较强的记忆功能，不但能够及时地提供当前的信息显示，还能提供历史的信息。另外，还能够自动检测自身运行的状态，并及时给出报警提示，以便及时处理</a:t>
              </a:r>
              <a:r>
                <a:rPr lang="zh-CN" altLang="en-US" sz="2400" b="1" dirty="0" smtClean="0">
                  <a:latin typeface="宋体" pitchFamily="2" charset="-122"/>
                  <a:ea typeface="宋体" pitchFamily="2" charset="-122"/>
                </a:rPr>
                <a:t>。</a:t>
              </a:r>
            </a:p>
          </p:txBody>
        </p:sp>
      </p:grpSp>
      <p:grpSp>
        <p:nvGrpSpPr>
          <p:cNvPr id="14" name="组合 9"/>
          <p:cNvGrpSpPr/>
          <p:nvPr/>
        </p:nvGrpSpPr>
        <p:grpSpPr>
          <a:xfrm>
            <a:off x="334128" y="4243392"/>
            <a:ext cx="11287204" cy="2143141"/>
            <a:chOff x="334265" y="1784648"/>
            <a:chExt cx="4088964" cy="2181411"/>
          </a:xfrm>
        </p:grpSpPr>
        <p:sp>
          <p:nvSpPr>
            <p:cNvPr id="15" name="圆角矩形 14"/>
            <p:cNvSpPr/>
            <p:nvPr/>
          </p:nvSpPr>
          <p:spPr>
            <a:xfrm>
              <a:off x="500034" y="2140858"/>
              <a:ext cx="3923195" cy="1825201"/>
            </a:xfrm>
            <a:prstGeom prst="roundRect">
              <a:avLst>
                <a:gd name="adj" fmla="val 7531"/>
              </a:avLst>
            </a:prstGeom>
            <a:noFill/>
            <a:ln w="28575">
              <a:solidFill>
                <a:schemeClr val="tx2">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sz="2400"/>
            </a:p>
          </p:txBody>
        </p:sp>
        <p:grpSp>
          <p:nvGrpSpPr>
            <p:cNvPr id="16" name="组合 8"/>
            <p:cNvGrpSpPr/>
            <p:nvPr/>
          </p:nvGrpSpPr>
          <p:grpSpPr>
            <a:xfrm>
              <a:off x="334265" y="1784648"/>
              <a:ext cx="1397493" cy="610795"/>
              <a:chOff x="-354893" y="2208440"/>
              <a:chExt cx="572743" cy="1151503"/>
            </a:xfrm>
          </p:grpSpPr>
          <p:sp>
            <p:nvSpPr>
              <p:cNvPr id="18" name="圆角矩形 4"/>
              <p:cNvSpPr/>
              <p:nvPr/>
            </p:nvSpPr>
            <p:spPr>
              <a:xfrm>
                <a:off x="-354893" y="2208440"/>
                <a:ext cx="572743" cy="1151503"/>
              </a:xfrm>
              <a:prstGeom prst="roundRect">
                <a:avLst/>
              </a:prstGeom>
              <a:solidFill>
                <a:schemeClr val="accent2">
                  <a:lumMod val="75000"/>
                </a:schemeClr>
              </a:solid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sz="2400"/>
              </a:p>
            </p:txBody>
          </p:sp>
          <p:sp>
            <p:nvSpPr>
              <p:cNvPr id="19" name="TextBox 18"/>
              <p:cNvSpPr txBox="1"/>
              <p:nvPr/>
            </p:nvSpPr>
            <p:spPr>
              <a:xfrm>
                <a:off x="-332247" y="2345526"/>
                <a:ext cx="518278" cy="885898"/>
              </a:xfrm>
              <a:prstGeom prst="rect">
                <a:avLst/>
              </a:prstGeom>
              <a:noFill/>
            </p:spPr>
            <p:txBody>
              <a:bodyPr wrap="square" rtlCol="0">
                <a:spAutoFit/>
              </a:bodyPr>
              <a:lstStyle/>
              <a:p>
                <a:pPr algn="ctr"/>
                <a:r>
                  <a:rPr lang="en-US" altLang="zh-CN" sz="2400" b="1" dirty="0" smtClean="0">
                    <a:solidFill>
                      <a:schemeClr val="bg1"/>
                    </a:solidFill>
                    <a:latin typeface="Calibri" pitchFamily="34" charset="0"/>
                    <a:ea typeface="宋体" pitchFamily="2" charset="-122"/>
                    <a:cs typeface="Times New Roman" pitchFamily="18" charset="0"/>
                  </a:rPr>
                  <a:t>ATS</a:t>
                </a:r>
                <a:r>
                  <a:rPr lang="zh-CN" altLang="en-US" sz="2400" b="1" dirty="0" smtClean="0">
                    <a:solidFill>
                      <a:schemeClr val="bg1"/>
                    </a:solidFill>
                    <a:latin typeface="Calibri" pitchFamily="34" charset="0"/>
                    <a:ea typeface="宋体" pitchFamily="2" charset="-122"/>
                    <a:cs typeface="Times New Roman" pitchFamily="18" charset="0"/>
                  </a:rPr>
                  <a:t>系统对接功能</a:t>
                </a:r>
                <a:endParaRPr lang="zh-CN" altLang="en-US" sz="2400" b="1" dirty="0">
                  <a:solidFill>
                    <a:schemeClr val="bg1"/>
                  </a:solidFill>
                  <a:latin typeface="+mj-ea"/>
                  <a:ea typeface="+mj-ea"/>
                </a:endParaRPr>
              </a:p>
            </p:txBody>
          </p:sp>
        </p:grpSp>
        <p:sp>
          <p:nvSpPr>
            <p:cNvPr id="17" name="矩形 16"/>
            <p:cNvSpPr/>
            <p:nvPr/>
          </p:nvSpPr>
          <p:spPr>
            <a:xfrm>
              <a:off x="642910" y="2560969"/>
              <a:ext cx="3614550" cy="969187"/>
            </a:xfrm>
            <a:prstGeom prst="rect">
              <a:avLst/>
            </a:prstGeom>
          </p:spPr>
          <p:txBody>
            <a:bodyPr wrap="square">
              <a:spAutoFit/>
            </a:bodyPr>
            <a:lstStyle/>
            <a:p>
              <a:pPr>
                <a:lnSpc>
                  <a:spcPct val="125000"/>
                </a:lnSpc>
              </a:pPr>
              <a:r>
                <a:rPr lang="zh-CN" altLang="en-US" sz="2400" b="1" dirty="0" smtClean="0">
                  <a:latin typeface="Calibri" pitchFamily="34" charset="0"/>
                  <a:ea typeface="宋体" pitchFamily="2" charset="-122"/>
                  <a:cs typeface="Times New Roman" pitchFamily="18" charset="0"/>
                </a:rPr>
                <a:t>计算机联锁系统可以与</a:t>
              </a:r>
              <a:r>
                <a:rPr lang="en-US" altLang="zh-CN" sz="2400" b="1" dirty="0" smtClean="0">
                  <a:latin typeface="Calibri" pitchFamily="34" charset="0"/>
                  <a:ea typeface="宋体" pitchFamily="2" charset="-122"/>
                  <a:cs typeface="Times New Roman" pitchFamily="18" charset="0"/>
                </a:rPr>
                <a:t>ATS</a:t>
              </a:r>
              <a:r>
                <a:rPr lang="zh-CN" altLang="en-US" sz="2400" b="1" dirty="0" smtClean="0">
                  <a:latin typeface="Calibri" pitchFamily="34" charset="0"/>
                  <a:ea typeface="宋体" pitchFamily="2" charset="-122"/>
                  <a:cs typeface="Times New Roman" pitchFamily="18" charset="0"/>
                </a:rPr>
                <a:t>控制中心自动化系统直接进行数据交换和信息传送，也可以灵活地与其他系统结合，以实现多网合一，节省设备</a:t>
              </a:r>
              <a:endParaRPr lang="zh-CN" altLang="en-US" sz="2400" b="1" dirty="0" smtClean="0">
                <a:latin typeface="宋体" pitchFamily="2" charset="-122"/>
                <a:ea typeface="宋体" pitchFamily="2" charset="-122"/>
              </a:endParaRPr>
            </a:p>
          </p:txBody>
        </p:sp>
      </p:gr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8508" y="314302"/>
            <a:ext cx="2409634" cy="523220"/>
          </a:xfrm>
          <a:prstGeom prst="rect">
            <a:avLst/>
          </a:prstGeom>
        </p:spPr>
        <p:txBody>
          <a:bodyPr wrap="none">
            <a:spAutoFit/>
          </a:bodyPr>
          <a:lstStyle/>
          <a:p>
            <a:pPr>
              <a:lnSpc>
                <a:spcPct val="100000"/>
              </a:lnSpc>
              <a:spcBef>
                <a:spcPct val="0"/>
              </a:spcBef>
              <a:buClrTx/>
              <a:buFontTx/>
              <a:buNone/>
            </a:pPr>
            <a:r>
              <a:rPr lang="zh-CN" altLang="en-US" sz="2800" b="1" dirty="0" smtClean="0">
                <a:solidFill>
                  <a:srgbClr val="000000"/>
                </a:solidFill>
                <a:latin typeface="微软雅黑" pitchFamily="34" charset="-122"/>
                <a:ea typeface="微软雅黑" pitchFamily="34" charset="-122"/>
              </a:rPr>
              <a:t>小 结 及 作 业</a:t>
            </a:r>
            <a:endParaRPr lang="zh-CN" altLang="en-US" sz="2800" b="1" dirty="0">
              <a:solidFill>
                <a:srgbClr val="000000"/>
              </a:solidFill>
              <a:latin typeface="微软雅黑" pitchFamily="34" charset="-122"/>
              <a:ea typeface="微软雅黑" pitchFamily="34" charset="-122"/>
            </a:endParaRPr>
          </a:p>
        </p:txBody>
      </p:sp>
      <p:grpSp>
        <p:nvGrpSpPr>
          <p:cNvPr id="3" name="组合 67"/>
          <p:cNvGrpSpPr/>
          <p:nvPr/>
        </p:nvGrpSpPr>
        <p:grpSpPr>
          <a:xfrm>
            <a:off x="762306" y="4617686"/>
            <a:ext cx="730914" cy="554400"/>
            <a:chOff x="4121950" y="4374105"/>
            <a:chExt cx="792000" cy="792000"/>
          </a:xfrm>
        </p:grpSpPr>
        <p:sp>
          <p:nvSpPr>
            <p:cNvPr id="8" name="椭圆 7"/>
            <p:cNvSpPr/>
            <p:nvPr/>
          </p:nvSpPr>
          <p:spPr>
            <a:xfrm>
              <a:off x="4121950" y="4374105"/>
              <a:ext cx="792000" cy="792000"/>
            </a:xfrm>
            <a:prstGeom prst="ellipse">
              <a:avLst/>
            </a:prstGeom>
            <a:gradFill flip="none" rotWithShape="1">
              <a:gsLst>
                <a:gs pos="14000">
                  <a:srgbClr val="89C921"/>
                </a:gs>
                <a:gs pos="70000">
                  <a:srgbClr val="0C7804"/>
                </a:gs>
                <a:gs pos="86000">
                  <a:srgbClr val="0C7804"/>
                </a:gs>
              </a:gsLst>
              <a:path path="circle">
                <a:fillToRect l="50000" t="50000" r="50000" b="50000"/>
              </a:path>
              <a:tileRect/>
            </a:gradFill>
            <a:ln w="12700">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Picture 4" descr="C:\Documents and Settings\Administrator\桌面\20100720220401202\open-source-icons\PNG\black\van.png"/>
            <p:cNvPicPr>
              <a:picLocks noChangeAspect="1" noChangeArrowheads="1"/>
            </p:cNvPicPr>
            <p:nvPr/>
          </p:nvPicPr>
          <p:blipFill>
            <a:blip r:embed="rId2">
              <a:lum bright="70000" contrast="-70000"/>
              <a:extLst>
                <a:ext uri="{28A0092B-C50C-407E-A947-70E740481C1C}">
                  <a14:useLocalDpi xmlns:a14="http://schemas.microsoft.com/office/drawing/2010/main" xmlns="" val="0"/>
                </a:ext>
              </a:extLst>
            </a:blip>
            <a:srcRect/>
            <a:stretch>
              <a:fillRect/>
            </a:stretch>
          </p:blipFill>
          <p:spPr bwMode="auto">
            <a:xfrm>
              <a:off x="4229628" y="4457697"/>
              <a:ext cx="607712" cy="607712"/>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4" name="组合 70"/>
          <p:cNvGrpSpPr/>
          <p:nvPr/>
        </p:nvGrpSpPr>
        <p:grpSpPr>
          <a:xfrm>
            <a:off x="762306" y="2332002"/>
            <a:ext cx="730914" cy="554400"/>
            <a:chOff x="5355175" y="2213865"/>
            <a:chExt cx="792000" cy="792000"/>
          </a:xfrm>
        </p:grpSpPr>
        <p:sp>
          <p:nvSpPr>
            <p:cNvPr id="11" name="椭圆 10"/>
            <p:cNvSpPr/>
            <p:nvPr/>
          </p:nvSpPr>
          <p:spPr>
            <a:xfrm>
              <a:off x="5355175" y="2213865"/>
              <a:ext cx="792000" cy="792000"/>
            </a:xfrm>
            <a:prstGeom prst="ellipse">
              <a:avLst/>
            </a:prstGeom>
            <a:gradFill flip="none" rotWithShape="1">
              <a:gsLst>
                <a:gs pos="67000">
                  <a:srgbClr val="005D8C"/>
                </a:gs>
                <a:gs pos="4000">
                  <a:srgbClr val="0095D0"/>
                </a:gs>
              </a:gsLst>
              <a:path path="circle">
                <a:fillToRect l="50000" t="50000" r="50000" b="50000"/>
              </a:path>
              <a:tileRect/>
            </a:gradFill>
            <a:ln w="19050">
              <a:noFill/>
            </a:ln>
            <a:effectLst/>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2" name="Picture 6" descr="C:\Documents and Settings\Administrator\桌面\20100720220401202\open-source-icons\PNG\black\home.png"/>
            <p:cNvPicPr>
              <a:picLocks noChangeAspect="1" noChangeArrowheads="1"/>
            </p:cNvPicPr>
            <p:nvPr/>
          </p:nvPicPr>
          <p:blipFill>
            <a:blip r:embed="rId3">
              <a:lum bright="70000" contrast="-70000"/>
              <a:extLst>
                <a:ext uri="{28A0092B-C50C-407E-A947-70E740481C1C}">
                  <a14:useLocalDpi xmlns:a14="http://schemas.microsoft.com/office/drawing/2010/main" xmlns="" val="0"/>
                </a:ext>
              </a:extLst>
            </a:blip>
            <a:srcRect/>
            <a:stretch>
              <a:fillRect/>
            </a:stretch>
          </p:blipFill>
          <p:spPr bwMode="auto">
            <a:xfrm>
              <a:off x="5384585" y="2231701"/>
              <a:ext cx="759844" cy="630159"/>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6" name="组合 79"/>
          <p:cNvGrpSpPr/>
          <p:nvPr/>
        </p:nvGrpSpPr>
        <p:grpSpPr>
          <a:xfrm>
            <a:off x="1274160" y="2338732"/>
            <a:ext cx="4576276" cy="481956"/>
            <a:chOff x="1240930" y="4146699"/>
            <a:chExt cx="1624473" cy="344255"/>
          </a:xfrm>
        </p:grpSpPr>
        <p:sp>
          <p:nvSpPr>
            <p:cNvPr id="19" name="TextBox 11"/>
            <p:cNvSpPr txBox="1">
              <a:spLocks noChangeArrowheads="1"/>
            </p:cNvSpPr>
            <p:nvPr/>
          </p:nvSpPr>
          <p:spPr bwMode="auto">
            <a:xfrm flipH="1">
              <a:off x="1349948" y="4146699"/>
              <a:ext cx="1515455" cy="329761"/>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en-US" altLang="zh-CN" sz="2400" b="1" dirty="0" smtClean="0">
                  <a:solidFill>
                    <a:srgbClr val="0070C0"/>
                  </a:solidFill>
                  <a:latin typeface="微软雅黑" pitchFamily="34" charset="-122"/>
                  <a:ea typeface="微软雅黑" pitchFamily="34" charset="-122"/>
                </a:rPr>
                <a:t>6502</a:t>
              </a:r>
              <a:r>
                <a:rPr lang="zh-CN" altLang="en-US" sz="2400" b="1" dirty="0" smtClean="0">
                  <a:solidFill>
                    <a:srgbClr val="0070C0"/>
                  </a:solidFill>
                  <a:latin typeface="微软雅黑" pitchFamily="34" charset="-122"/>
                  <a:ea typeface="微软雅黑" pitchFamily="34" charset="-122"/>
                </a:rPr>
                <a:t>电气集中联锁设备</a:t>
              </a:r>
              <a:endParaRPr lang="en-US" altLang="zh-CN" b="1" kern="0" dirty="0" smtClean="0">
                <a:solidFill>
                  <a:srgbClr val="01AEEE"/>
                </a:solidFill>
                <a:latin typeface="微软雅黑" pitchFamily="34" charset="-122"/>
                <a:ea typeface="微软雅黑" pitchFamily="34" charset="-122"/>
              </a:endParaRPr>
            </a:p>
          </p:txBody>
        </p:sp>
        <p:cxnSp>
          <p:nvCxnSpPr>
            <p:cNvPr id="20" name="直接连接符 19"/>
            <p:cNvCxnSpPr/>
            <p:nvPr/>
          </p:nvCxnSpPr>
          <p:spPr>
            <a:xfrm>
              <a:off x="1240930" y="4490954"/>
              <a:ext cx="1599496" cy="0"/>
            </a:xfrm>
            <a:prstGeom prst="line">
              <a:avLst/>
            </a:prstGeom>
            <a:ln w="1270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7" name="组合 82"/>
          <p:cNvGrpSpPr/>
          <p:nvPr/>
        </p:nvGrpSpPr>
        <p:grpSpPr>
          <a:xfrm>
            <a:off x="1405698" y="4597161"/>
            <a:ext cx="5019761" cy="472004"/>
            <a:chOff x="1240930" y="4153807"/>
            <a:chExt cx="1599496" cy="337147"/>
          </a:xfrm>
        </p:grpSpPr>
        <p:sp>
          <p:nvSpPr>
            <p:cNvPr id="22" name="TextBox 11"/>
            <p:cNvSpPr txBox="1">
              <a:spLocks noChangeArrowheads="1"/>
            </p:cNvSpPr>
            <p:nvPr/>
          </p:nvSpPr>
          <p:spPr bwMode="auto">
            <a:xfrm flipH="1">
              <a:off x="1307726" y="4153807"/>
              <a:ext cx="1321747" cy="329762"/>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2400" b="1" dirty="0" smtClean="0">
                  <a:solidFill>
                    <a:srgbClr val="0070C0"/>
                  </a:solidFill>
                  <a:latin typeface="微软雅黑" pitchFamily="34" charset="-122"/>
                  <a:ea typeface="微软雅黑" pitchFamily="34" charset="-122"/>
                </a:rPr>
                <a:t>计算机联锁设备</a:t>
              </a:r>
              <a:endParaRPr lang="en-US" altLang="zh-CN" b="1" kern="0" dirty="0">
                <a:solidFill>
                  <a:srgbClr val="01AEEE"/>
                </a:solidFill>
                <a:latin typeface="微软雅黑" pitchFamily="34" charset="-122"/>
                <a:ea typeface="微软雅黑" pitchFamily="34" charset="-122"/>
              </a:endParaRPr>
            </a:p>
          </p:txBody>
        </p:sp>
        <p:cxnSp>
          <p:nvCxnSpPr>
            <p:cNvPr id="23" name="直接连接符 22"/>
            <p:cNvCxnSpPr/>
            <p:nvPr/>
          </p:nvCxnSpPr>
          <p:spPr>
            <a:xfrm>
              <a:off x="1240930" y="4490954"/>
              <a:ext cx="1599496" cy="0"/>
            </a:xfrm>
            <a:prstGeom prst="line">
              <a:avLst/>
            </a:prstGeom>
            <a:ln w="1270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sp>
        <p:nvSpPr>
          <p:cNvPr id="40" name="竖卷形 39"/>
          <p:cNvSpPr/>
          <p:nvPr/>
        </p:nvSpPr>
        <p:spPr>
          <a:xfrm>
            <a:off x="7549366" y="1385872"/>
            <a:ext cx="3857652" cy="5214974"/>
          </a:xfrm>
          <a:prstGeom prst="verticalScroll">
            <a:avLst/>
          </a:prstGeom>
          <a:gradFill flip="none" rotWithShape="1">
            <a:gsLst>
              <a:gs pos="0">
                <a:srgbClr val="00AEEE">
                  <a:tint val="66000"/>
                  <a:satMod val="160000"/>
                </a:srgbClr>
              </a:gs>
              <a:gs pos="50000">
                <a:srgbClr val="00AEEE">
                  <a:tint val="44500"/>
                  <a:satMod val="160000"/>
                </a:srgbClr>
              </a:gs>
              <a:gs pos="100000">
                <a:srgbClr val="00AEEE">
                  <a:tint val="23500"/>
                  <a:satMod val="160000"/>
                </a:srgb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Rectangle 9"/>
          <p:cNvSpPr>
            <a:spLocks noChangeArrowheads="1"/>
          </p:cNvSpPr>
          <p:nvPr/>
        </p:nvSpPr>
        <p:spPr bwMode="gray">
          <a:xfrm>
            <a:off x="9121002" y="1385872"/>
            <a:ext cx="1499128" cy="477054"/>
          </a:xfrm>
          <a:prstGeom prst="rect">
            <a:avLst/>
          </a:prstGeom>
          <a:noFill/>
          <a:ln w="9525">
            <a:noFill/>
            <a:miter lim="800000"/>
            <a:headEnd/>
            <a:tailEnd/>
          </a:ln>
        </p:spPr>
        <p:txBody>
          <a:bodyPr wrap="none">
            <a:spAutoFit/>
          </a:bodyPr>
          <a:lstStyle/>
          <a:p>
            <a:pPr>
              <a:spcBef>
                <a:spcPct val="50000"/>
              </a:spcBef>
              <a:buClr>
                <a:srgbClr val="1F3F5F"/>
              </a:buClr>
            </a:pPr>
            <a:r>
              <a:rPr lang="zh-CN" altLang="en-US" b="1" dirty="0" smtClean="0">
                <a:solidFill>
                  <a:srgbClr val="FF0000"/>
                </a:solidFill>
                <a:latin typeface="微软雅黑" pitchFamily="34" charset="-122"/>
                <a:ea typeface="微软雅黑" pitchFamily="34" charset="-122"/>
              </a:rPr>
              <a:t>作       业</a:t>
            </a:r>
            <a:endParaRPr lang="en-US" altLang="zh-CN" b="1" dirty="0">
              <a:solidFill>
                <a:srgbClr val="FF0000"/>
              </a:solidFill>
              <a:latin typeface="微软雅黑" pitchFamily="34" charset="-122"/>
              <a:ea typeface="微软雅黑" pitchFamily="34" charset="-122"/>
            </a:endParaRPr>
          </a:p>
        </p:txBody>
      </p:sp>
      <p:sp>
        <p:nvSpPr>
          <p:cNvPr id="42" name="矩形 41"/>
          <p:cNvSpPr/>
          <p:nvPr/>
        </p:nvSpPr>
        <p:spPr>
          <a:xfrm>
            <a:off x="8049432" y="2743194"/>
            <a:ext cx="2857520" cy="923330"/>
          </a:xfrm>
          <a:prstGeom prst="rect">
            <a:avLst/>
          </a:prstGeom>
        </p:spPr>
        <p:txBody>
          <a:bodyPr wrap="square">
            <a:spAutoFit/>
          </a:bodyPr>
          <a:lstStyle/>
          <a:p>
            <a:pPr>
              <a:lnSpc>
                <a:spcPct val="150000"/>
              </a:lnSpc>
            </a:pPr>
            <a:r>
              <a:rPr lang="en-US" altLang="zh-CN" sz="1800" b="1" dirty="0" smtClean="0"/>
              <a:t>1.</a:t>
            </a:r>
            <a:r>
              <a:rPr lang="zh-CN" altLang="en-US" sz="1800" b="1" dirty="0" smtClean="0"/>
              <a:t>在教材中找出</a:t>
            </a:r>
            <a:r>
              <a:rPr lang="en-US" altLang="zh-CN" sz="1800" b="1" dirty="0" smtClean="0"/>
              <a:t>P169</a:t>
            </a:r>
            <a:r>
              <a:rPr lang="zh-CN" altLang="en-US" sz="1800" b="1" dirty="0" smtClean="0"/>
              <a:t>思考与练习答案，并做标注。</a:t>
            </a:r>
            <a:endParaRPr lang="zh-CN" altLang="en-US" sz="1800" b="1" dirty="0"/>
          </a:p>
        </p:txBody>
      </p:sp>
      <p:sp>
        <p:nvSpPr>
          <p:cNvPr id="43" name="矩形 42"/>
          <p:cNvSpPr/>
          <p:nvPr/>
        </p:nvSpPr>
        <p:spPr>
          <a:xfrm>
            <a:off x="8049432" y="4457706"/>
            <a:ext cx="2857520" cy="460382"/>
          </a:xfrm>
          <a:prstGeom prst="rect">
            <a:avLst/>
          </a:prstGeom>
        </p:spPr>
        <p:txBody>
          <a:bodyPr wrap="square">
            <a:spAutoFit/>
          </a:bodyPr>
          <a:lstStyle/>
          <a:p>
            <a:pPr>
              <a:lnSpc>
                <a:spcPct val="150000"/>
              </a:lnSpc>
            </a:pPr>
            <a:r>
              <a:rPr lang="en-US" altLang="zh-CN" sz="1800" b="1" dirty="0" smtClean="0"/>
              <a:t>2. </a:t>
            </a:r>
            <a:r>
              <a:rPr lang="zh-CN" altLang="en-US" sz="1800" b="1" dirty="0" smtClean="0"/>
              <a:t>完成</a:t>
            </a:r>
            <a:r>
              <a:rPr lang="en-US" altLang="zh-CN" sz="1800" b="1" dirty="0" smtClean="0"/>
              <a:t>P170</a:t>
            </a:r>
            <a:r>
              <a:rPr lang="zh-CN" altLang="en-US" sz="1800" b="1" dirty="0" smtClean="0"/>
              <a:t>第三章测试题。</a:t>
            </a:r>
            <a:endParaRPr lang="zh-CN" altLang="en-US" sz="1800" b="1"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矩形 89"/>
          <p:cNvSpPr/>
          <p:nvPr/>
        </p:nvSpPr>
        <p:spPr>
          <a:xfrm>
            <a:off x="1" y="4235006"/>
            <a:ext cx="12241213" cy="2389780"/>
          </a:xfrm>
          <a:prstGeom prst="rect">
            <a:avLst/>
          </a:prstGeom>
          <a:solidFill>
            <a:schemeClr val="accent1"/>
          </a:solidFill>
          <a:ln>
            <a:noFill/>
          </a:ln>
          <a:effectLst>
            <a:outerShdw blurRad="508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4398" tIns="62199" rIns="124398" bIns="62199" rtlCol="0" anchor="ctr"/>
          <a:lstStyle/>
          <a:p>
            <a:pPr algn="ctr"/>
            <a:endParaRPr lang="zh-CN" altLang="en-US"/>
          </a:p>
        </p:txBody>
      </p:sp>
      <p:sp>
        <p:nvSpPr>
          <p:cNvPr id="24" name="Text Box 2"/>
          <p:cNvSpPr txBox="1">
            <a:spLocks noChangeArrowheads="1"/>
          </p:cNvSpPr>
          <p:nvPr/>
        </p:nvSpPr>
        <p:spPr bwMode="auto">
          <a:xfrm>
            <a:off x="2168282" y="4541394"/>
            <a:ext cx="7870457" cy="904582"/>
          </a:xfrm>
          <a:prstGeom prst="rect">
            <a:avLst/>
          </a:prstGeom>
          <a:noFill/>
          <a:ln w="9525">
            <a:noFill/>
            <a:miter lim="800000"/>
            <a:headEnd/>
            <a:tailEnd/>
          </a:ln>
        </p:spPr>
        <p:txBody>
          <a:bodyPr wrap="square" lIns="124398" tIns="62199" rIns="124398" bIns="62199">
            <a:spAutoFit/>
          </a:bodyPr>
          <a:lstStyle/>
          <a:p>
            <a:pPr algn="ctr"/>
            <a:r>
              <a:rPr lang="en-US" altLang="zh-CN" sz="4900" b="1" dirty="0">
                <a:solidFill>
                  <a:schemeClr val="bg1"/>
                </a:solidFill>
                <a:latin typeface="微软雅黑" panose="020B0503020204020204" pitchFamily="34" charset="-122"/>
                <a:ea typeface="微软雅黑" panose="020B0503020204020204" pitchFamily="34" charset="-122"/>
              </a:rPr>
              <a:t>THANKS</a:t>
            </a:r>
          </a:p>
        </p:txBody>
      </p:sp>
      <p:grpSp>
        <p:nvGrpSpPr>
          <p:cNvPr id="3" name="组合 24"/>
          <p:cNvGrpSpPr/>
          <p:nvPr/>
        </p:nvGrpSpPr>
        <p:grpSpPr>
          <a:xfrm>
            <a:off x="3873347" y="5390563"/>
            <a:ext cx="4484395" cy="87267"/>
            <a:chOff x="2768751" y="4109175"/>
            <a:chExt cx="3349775" cy="62334"/>
          </a:xfrm>
        </p:grpSpPr>
        <p:cxnSp>
          <p:nvCxnSpPr>
            <p:cNvPr id="26" name="直接连接符 25"/>
            <p:cNvCxnSpPr/>
            <p:nvPr/>
          </p:nvCxnSpPr>
          <p:spPr>
            <a:xfrm>
              <a:off x="2799918" y="4140342"/>
              <a:ext cx="328744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2768751" y="4109175"/>
              <a:ext cx="62334" cy="623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6056192" y="4109175"/>
              <a:ext cx="62334" cy="623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 Box 2"/>
          <p:cNvSpPr txBox="1">
            <a:spLocks noChangeArrowheads="1"/>
          </p:cNvSpPr>
          <p:nvPr/>
        </p:nvSpPr>
        <p:spPr bwMode="auto">
          <a:xfrm>
            <a:off x="4867430" y="5509056"/>
            <a:ext cx="2463951" cy="356445"/>
          </a:xfrm>
          <a:prstGeom prst="rect">
            <a:avLst/>
          </a:prstGeom>
          <a:noFill/>
          <a:ln w="9525">
            <a:noFill/>
            <a:miter lim="800000"/>
            <a:headEnd/>
            <a:tailEnd/>
          </a:ln>
        </p:spPr>
        <p:txBody>
          <a:bodyPr wrap="square" lIns="124398" tIns="62199" rIns="124398" bIns="62199">
            <a:spAutoFit/>
          </a:bodyPr>
          <a:lstStyle/>
          <a:p>
            <a:pPr algn="dist">
              <a:defRPr/>
            </a:pPr>
            <a:r>
              <a:rPr lang="zh-CN" altLang="en-US" sz="1500" dirty="0">
                <a:solidFill>
                  <a:schemeClr val="bg1"/>
                </a:solidFill>
                <a:latin typeface="微软雅黑" pitchFamily="34" charset="-122"/>
                <a:ea typeface="微软雅黑" pitchFamily="34" charset="-122"/>
              </a:rPr>
              <a:t>谢谢聆听</a:t>
            </a:r>
          </a:p>
        </p:txBody>
      </p:sp>
      <p:grpSp>
        <p:nvGrpSpPr>
          <p:cNvPr id="4" name="组合 33"/>
          <p:cNvGrpSpPr/>
          <p:nvPr/>
        </p:nvGrpSpPr>
        <p:grpSpPr>
          <a:xfrm>
            <a:off x="4918690" y="5996003"/>
            <a:ext cx="440396" cy="460557"/>
            <a:chOff x="3543574" y="4265651"/>
            <a:chExt cx="414516" cy="414516"/>
          </a:xfrm>
        </p:grpSpPr>
        <p:sp>
          <p:nvSpPr>
            <p:cNvPr id="35" name="椭圆 34"/>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 name="组合 35"/>
            <p:cNvGrpSpPr/>
            <p:nvPr/>
          </p:nvGrpSpPr>
          <p:grpSpPr>
            <a:xfrm>
              <a:off x="3629640" y="4325788"/>
              <a:ext cx="259976" cy="261734"/>
              <a:chOff x="5042691" y="2273922"/>
              <a:chExt cx="702937" cy="707690"/>
            </a:xfrm>
            <a:solidFill>
              <a:schemeClr val="bg1"/>
            </a:solidFill>
          </p:grpSpPr>
          <p:sp>
            <p:nvSpPr>
              <p:cNvPr id="37"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8"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6" name="组合 38"/>
          <p:cNvGrpSpPr/>
          <p:nvPr/>
        </p:nvGrpSpPr>
        <p:grpSpPr>
          <a:xfrm>
            <a:off x="5565616" y="5996003"/>
            <a:ext cx="440396" cy="460557"/>
            <a:chOff x="4102125" y="4265651"/>
            <a:chExt cx="414516" cy="414516"/>
          </a:xfrm>
        </p:grpSpPr>
        <p:sp>
          <p:nvSpPr>
            <p:cNvPr id="40" name="椭圆 39"/>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7" name="组合 40"/>
            <p:cNvGrpSpPr/>
            <p:nvPr/>
          </p:nvGrpSpPr>
          <p:grpSpPr>
            <a:xfrm>
              <a:off x="4199233" y="4358783"/>
              <a:ext cx="238761" cy="198211"/>
              <a:chOff x="3132963" y="3140191"/>
              <a:chExt cx="645573" cy="535933"/>
            </a:xfrm>
            <a:solidFill>
              <a:schemeClr val="bg1"/>
            </a:solidFill>
          </p:grpSpPr>
          <p:sp>
            <p:nvSpPr>
              <p:cNvPr id="42"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3"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4"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5"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6"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7"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8" name="组合 47"/>
          <p:cNvGrpSpPr/>
          <p:nvPr/>
        </p:nvGrpSpPr>
        <p:grpSpPr>
          <a:xfrm>
            <a:off x="6890813" y="5996003"/>
            <a:ext cx="440396" cy="460557"/>
            <a:chOff x="5181486" y="4265651"/>
            <a:chExt cx="414516" cy="414516"/>
          </a:xfrm>
        </p:grpSpPr>
        <p:sp>
          <p:nvSpPr>
            <p:cNvPr id="49" name="椭圆 48"/>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9" name="组合 49"/>
            <p:cNvGrpSpPr/>
            <p:nvPr/>
          </p:nvGrpSpPr>
          <p:grpSpPr>
            <a:xfrm>
              <a:off x="5287222" y="4375239"/>
              <a:ext cx="253419" cy="172633"/>
              <a:chOff x="4895160" y="4287159"/>
              <a:chExt cx="571418" cy="389258"/>
            </a:xfrm>
            <a:solidFill>
              <a:schemeClr val="bg1"/>
            </a:solidFill>
          </p:grpSpPr>
          <p:sp>
            <p:nvSpPr>
              <p:cNvPr id="51"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5"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6"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7"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8"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9"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10" name="组合 59"/>
          <p:cNvGrpSpPr/>
          <p:nvPr/>
        </p:nvGrpSpPr>
        <p:grpSpPr>
          <a:xfrm>
            <a:off x="6226669" y="5996003"/>
            <a:ext cx="440396" cy="460557"/>
            <a:chOff x="4626437" y="4265651"/>
            <a:chExt cx="414516" cy="414516"/>
          </a:xfrm>
        </p:grpSpPr>
        <p:sp>
          <p:nvSpPr>
            <p:cNvPr id="61" name="椭圆 60"/>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11" name="组合 61"/>
            <p:cNvGrpSpPr/>
            <p:nvPr/>
          </p:nvGrpSpPr>
          <p:grpSpPr>
            <a:xfrm>
              <a:off x="4710891" y="4356960"/>
              <a:ext cx="232896" cy="199705"/>
              <a:chOff x="3546346" y="2339026"/>
              <a:chExt cx="897787" cy="769842"/>
            </a:xfrm>
            <a:solidFill>
              <a:schemeClr val="bg1"/>
            </a:solidFill>
          </p:grpSpPr>
          <p:sp>
            <p:nvSpPr>
              <p:cNvPr id="63"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4"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5"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6"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7"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8"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9"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sp>
        <p:nvSpPr>
          <p:cNvPr id="2" name="TextBox 1"/>
          <p:cNvSpPr txBox="1"/>
          <p:nvPr/>
        </p:nvSpPr>
        <p:spPr>
          <a:xfrm>
            <a:off x="3048772" y="2386004"/>
            <a:ext cx="6051338" cy="802721"/>
          </a:xfrm>
          <a:prstGeom prst="rect">
            <a:avLst/>
          </a:prstGeom>
          <a:noFill/>
        </p:spPr>
        <p:txBody>
          <a:bodyPr wrap="square" lIns="124398" tIns="62199" rIns="124398" bIns="62199" rtlCol="0">
            <a:spAutoFit/>
          </a:bodyPr>
          <a:lstStyle/>
          <a:p>
            <a:pPr algn="ctr"/>
            <a:r>
              <a:rPr lang="zh-CN" altLang="en-US" sz="4400" b="1" dirty="0" smtClean="0">
                <a:solidFill>
                  <a:srgbClr val="0070C0"/>
                </a:solidFill>
                <a:latin typeface="微软雅黑" pitchFamily="34" charset="-122"/>
                <a:ea typeface="微软雅黑" pitchFamily="34" charset="-122"/>
              </a:rPr>
              <a:t>敬  请  批  评  指  正</a:t>
            </a:r>
            <a:endParaRPr lang="en-US" altLang="zh-CN" sz="4400" b="1" dirty="0" smtClean="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xmlns="" val="448634914"/>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txBox="1">
            <a:spLocks/>
          </p:cNvSpPr>
          <p:nvPr/>
        </p:nvSpPr>
        <p:spPr>
          <a:xfrm>
            <a:off x="457200" y="1143000"/>
            <a:ext cx="11307008" cy="5334000"/>
          </a:xfrm>
          <a:prstGeom prst="rect">
            <a:avLst/>
          </a:prstGeom>
          <a:solidFill>
            <a:schemeClr val="bg1"/>
          </a:solidFill>
          <a:ln>
            <a:solidFill>
              <a:srgbClr val="FF3300"/>
            </a:solidFill>
          </a:ln>
        </p:spPr>
        <p:txBody>
          <a:bodyPr vert="horz" lIns="124398" tIns="62199" rIns="124398" bIns="62199" rtlCol="0">
            <a:normAutofit lnSpcReduction="10000"/>
          </a:bodyPr>
          <a:lstStyle/>
          <a:p>
            <a:pPr marL="466493" marR="0" lvl="0" indent="-466493" algn="l" defTabSz="1243982" rtl="0" eaLnBrk="1" fontAlgn="auto" latinLnBrk="0" hangingPunct="1">
              <a:lnSpc>
                <a:spcPct val="150000"/>
              </a:lnSpc>
              <a:spcBef>
                <a:spcPct val="20000"/>
              </a:spcBef>
              <a:spcAft>
                <a:spcPts val="0"/>
              </a:spcAft>
              <a:buClrTx/>
              <a:buSzTx/>
              <a:buFont typeface="Arial" pitchFamily="34" charset="0"/>
              <a:buChar char="•"/>
              <a:tabLst/>
              <a:defRPr/>
            </a:pPr>
            <a:r>
              <a:rPr kumimoji="0" lang="en-US" altLang="zh-CN" sz="2400" b="1" i="0" u="none" strike="noStrike" kern="1200" cap="none" spc="0" normalizeH="0" baseline="0" noProof="0" dirty="0" smtClean="0">
                <a:ln>
                  <a:noFill/>
                </a:ln>
                <a:effectLst/>
                <a:uLnTx/>
                <a:uFillTx/>
                <a:latin typeface="微软雅黑" pitchFamily="34" charset="-122"/>
                <a:ea typeface="微软雅黑" pitchFamily="34" charset="-122"/>
              </a:rPr>
              <a:t>1942</a:t>
            </a:r>
            <a:r>
              <a:rPr kumimoji="0" lang="zh-CN" altLang="zh-CN" sz="2400" b="1" i="0" u="none" strike="noStrike" kern="1200" cap="none" spc="0" normalizeH="0" baseline="0" noProof="0" dirty="0" smtClean="0">
                <a:ln>
                  <a:noFill/>
                </a:ln>
                <a:effectLst/>
                <a:uLnTx/>
                <a:uFillTx/>
                <a:latin typeface="微软雅黑" pitchFamily="34" charset="-122"/>
                <a:ea typeface="微软雅黑" pitchFamily="34" charset="-122"/>
              </a:rPr>
              <a:t>年，</a:t>
            </a:r>
            <a:r>
              <a:rPr kumimoji="0" lang="zh-CN" altLang="zh-CN" sz="3200" b="1"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rPr>
              <a:t>我国</a:t>
            </a:r>
            <a:r>
              <a:rPr kumimoji="0" lang="zh-CN" altLang="zh-CN" sz="2400" b="1" i="0" u="none" strike="noStrike" kern="1200" cap="none" spc="0" normalizeH="0" baseline="0" noProof="0" dirty="0" smtClean="0">
                <a:ln>
                  <a:noFill/>
                </a:ln>
                <a:effectLst/>
                <a:uLnTx/>
                <a:uFillTx/>
                <a:latin typeface="微软雅黑" pitchFamily="34" charset="-122"/>
                <a:ea typeface="微软雅黑" pitchFamily="34" charset="-122"/>
              </a:rPr>
              <a:t>在济南站首次安装了手柄式进路继电集中。</a:t>
            </a:r>
            <a:endParaRPr kumimoji="0" lang="en-US" altLang="zh-CN" sz="2400" b="1" i="0" u="none" strike="noStrike" kern="1200" cap="none" spc="0" normalizeH="0" baseline="0" noProof="0" dirty="0" smtClean="0">
              <a:ln>
                <a:noFill/>
              </a:ln>
              <a:effectLst/>
              <a:uLnTx/>
              <a:uFillTx/>
              <a:latin typeface="微软雅黑" pitchFamily="34" charset="-122"/>
              <a:ea typeface="微软雅黑" pitchFamily="34" charset="-122"/>
            </a:endParaRPr>
          </a:p>
          <a:p>
            <a:pPr marL="466493" marR="0" lvl="0" indent="-466493" algn="l" defTabSz="1243982" rtl="0" eaLnBrk="1" fontAlgn="auto" latinLnBrk="0" hangingPunct="1">
              <a:lnSpc>
                <a:spcPct val="150000"/>
              </a:lnSpc>
              <a:spcBef>
                <a:spcPct val="20000"/>
              </a:spcBef>
              <a:spcAft>
                <a:spcPts val="0"/>
              </a:spcAft>
              <a:buClrTx/>
              <a:buSzTx/>
              <a:buFont typeface="Arial" pitchFamily="34" charset="0"/>
              <a:buChar char="•"/>
              <a:tabLst/>
              <a:defRPr/>
            </a:pPr>
            <a:endParaRPr kumimoji="0" lang="zh-CN" altLang="en-US" sz="2400" b="1" i="0" u="none" strike="noStrike" kern="1200" cap="none" spc="0" normalizeH="0" baseline="0" noProof="0" dirty="0" smtClean="0">
              <a:ln>
                <a:noFill/>
              </a:ln>
              <a:effectLst/>
              <a:uLnTx/>
              <a:uFillTx/>
              <a:latin typeface="微软雅黑" pitchFamily="34" charset="-122"/>
              <a:ea typeface="微软雅黑" pitchFamily="34" charset="-122"/>
            </a:endParaRPr>
          </a:p>
          <a:p>
            <a:pPr marL="466493" marR="0" lvl="0" indent="-466493" algn="l" defTabSz="1243982" rtl="0" eaLnBrk="1" fontAlgn="auto" latinLnBrk="0" hangingPunct="1">
              <a:lnSpc>
                <a:spcPct val="150000"/>
              </a:lnSpc>
              <a:spcBef>
                <a:spcPct val="20000"/>
              </a:spcBef>
              <a:spcAft>
                <a:spcPts val="0"/>
              </a:spcAft>
              <a:buClrTx/>
              <a:buSzTx/>
              <a:buFont typeface="Arial" pitchFamily="34" charset="0"/>
              <a:buChar char="•"/>
              <a:tabLst/>
              <a:defRPr/>
            </a:pPr>
            <a:r>
              <a:rPr kumimoji="0" lang="en-US" altLang="zh-CN" sz="2400" b="1" i="0" u="none" strike="noStrike" kern="1200" cap="none" spc="0" normalizeH="0" baseline="0" noProof="0" dirty="0" smtClean="0">
                <a:ln>
                  <a:noFill/>
                </a:ln>
                <a:effectLst/>
                <a:uLnTx/>
                <a:uFillTx/>
                <a:latin typeface="微软雅黑" pitchFamily="34" charset="-122"/>
                <a:ea typeface="微软雅黑" pitchFamily="34" charset="-122"/>
              </a:rPr>
              <a:t>1951</a:t>
            </a:r>
            <a:r>
              <a:rPr kumimoji="0" lang="zh-CN" altLang="zh-CN" sz="2400" b="1" i="0" u="none" strike="noStrike" kern="1200" cap="none" spc="0" normalizeH="0" baseline="0" noProof="0" dirty="0" smtClean="0">
                <a:ln>
                  <a:noFill/>
                </a:ln>
                <a:effectLst/>
                <a:uLnTx/>
                <a:uFillTx/>
                <a:latin typeface="微软雅黑" pitchFamily="34" charset="-122"/>
                <a:ea typeface="微软雅黑" pitchFamily="34" charset="-122"/>
              </a:rPr>
              <a:t>年，衡阳站安装了按钮式大站电气集中。经过长期的实践，认为</a:t>
            </a:r>
            <a:r>
              <a:rPr kumimoji="0" lang="en-US" altLang="zh-CN" sz="2400" b="1" i="0" u="none" strike="noStrike" kern="1200" cap="none" spc="0" normalizeH="0" baseline="0" noProof="0" dirty="0" smtClean="0">
                <a:ln>
                  <a:noFill/>
                </a:ln>
                <a:effectLst/>
                <a:uLnTx/>
                <a:uFillTx/>
                <a:latin typeface="微软雅黑" pitchFamily="34" charset="-122"/>
                <a:ea typeface="微软雅黑" pitchFamily="34" charset="-122"/>
              </a:rPr>
              <a:t>6502</a:t>
            </a:r>
            <a:r>
              <a:rPr kumimoji="0" lang="zh-CN" altLang="zh-CN" sz="2400" b="1" i="0" u="none" strike="noStrike" kern="1200" cap="none" spc="0" normalizeH="0" baseline="0" noProof="0" dirty="0" smtClean="0">
                <a:ln>
                  <a:noFill/>
                </a:ln>
                <a:effectLst/>
                <a:uLnTx/>
                <a:uFillTx/>
                <a:latin typeface="微软雅黑" pitchFamily="34" charset="-122"/>
                <a:ea typeface="微软雅黑" pitchFamily="34" charset="-122"/>
              </a:rPr>
              <a:t>电气集中是最为成熟的定型电路，为方便使用和维修管理，逐步放弃了其他各种电路而不管大、中、小站都只发展</a:t>
            </a:r>
            <a:r>
              <a:rPr kumimoji="0" lang="en-US" altLang="zh-CN" sz="2400" b="1" i="0" u="none" strike="noStrike" kern="1200" cap="none" spc="0" normalizeH="0" baseline="0" noProof="0" dirty="0" smtClean="0">
                <a:ln>
                  <a:noFill/>
                </a:ln>
                <a:effectLst/>
                <a:uLnTx/>
                <a:uFillTx/>
                <a:latin typeface="微软雅黑" pitchFamily="34" charset="-122"/>
                <a:ea typeface="微软雅黑" pitchFamily="34" charset="-122"/>
              </a:rPr>
              <a:t>6502</a:t>
            </a:r>
            <a:r>
              <a:rPr kumimoji="0" lang="zh-CN" altLang="zh-CN" sz="2400" b="1" i="0" u="none" strike="noStrike" kern="1200" cap="none" spc="0" normalizeH="0" baseline="0" noProof="0" dirty="0" smtClean="0">
                <a:ln>
                  <a:noFill/>
                </a:ln>
                <a:effectLst/>
                <a:uLnTx/>
                <a:uFillTx/>
                <a:latin typeface="微软雅黑" pitchFamily="34" charset="-122"/>
                <a:ea typeface="微软雅黑" pitchFamily="34" charset="-122"/>
              </a:rPr>
              <a:t>电气集中。</a:t>
            </a:r>
            <a:endParaRPr kumimoji="0" lang="en-US" altLang="zh-CN" sz="2400" b="1" i="0" u="none" strike="noStrike" kern="1200" cap="none" spc="0" normalizeH="0" baseline="0" noProof="0" dirty="0" smtClean="0">
              <a:ln>
                <a:noFill/>
              </a:ln>
              <a:effectLst/>
              <a:uLnTx/>
              <a:uFillTx/>
              <a:latin typeface="微软雅黑" pitchFamily="34" charset="-122"/>
              <a:ea typeface="微软雅黑" pitchFamily="34" charset="-122"/>
            </a:endParaRPr>
          </a:p>
          <a:p>
            <a:pPr marL="466493" marR="0" lvl="0" indent="-466493" algn="l" defTabSz="1243982" rtl="0" eaLnBrk="1" fontAlgn="auto" latinLnBrk="0" hangingPunct="1">
              <a:lnSpc>
                <a:spcPct val="150000"/>
              </a:lnSpc>
              <a:spcBef>
                <a:spcPct val="20000"/>
              </a:spcBef>
              <a:spcAft>
                <a:spcPts val="0"/>
              </a:spcAft>
              <a:buClrTx/>
              <a:buSzTx/>
              <a:buFont typeface="Arial" pitchFamily="34" charset="0"/>
              <a:buChar char="•"/>
              <a:tabLst/>
              <a:defRPr/>
            </a:pPr>
            <a:endParaRPr kumimoji="0" lang="zh-CN" altLang="en-US" sz="2400" b="1" i="0" u="none" strike="noStrike" kern="1200" cap="none" spc="0" normalizeH="0" baseline="0" noProof="0" dirty="0" smtClean="0">
              <a:ln>
                <a:noFill/>
              </a:ln>
              <a:effectLst/>
              <a:uLnTx/>
              <a:uFillTx/>
              <a:latin typeface="微软雅黑" pitchFamily="34" charset="-122"/>
              <a:ea typeface="微软雅黑" pitchFamily="34" charset="-122"/>
            </a:endParaRPr>
          </a:p>
          <a:p>
            <a:pPr marL="466493" marR="0" lvl="0" indent="-466493" algn="l" defTabSz="1243982" rtl="0" eaLnBrk="1" fontAlgn="auto" latinLnBrk="0" hangingPunct="1">
              <a:lnSpc>
                <a:spcPct val="150000"/>
              </a:lnSpc>
              <a:spcBef>
                <a:spcPct val="20000"/>
              </a:spcBef>
              <a:spcAft>
                <a:spcPts val="0"/>
              </a:spcAft>
              <a:buClrTx/>
              <a:buSzTx/>
              <a:buFont typeface="Arial" pitchFamily="34" charset="0"/>
              <a:buChar char="•"/>
              <a:tabLst/>
              <a:defRPr/>
            </a:pPr>
            <a:r>
              <a:rPr kumimoji="0" lang="zh-CN" altLang="zh-CN" sz="2400" b="1" i="0" u="none" strike="noStrike" kern="1200" cap="none" spc="0" normalizeH="0" baseline="0" noProof="0" dirty="0" smtClean="0">
                <a:ln>
                  <a:noFill/>
                </a:ln>
                <a:effectLst/>
                <a:uLnTx/>
                <a:uFillTx/>
                <a:latin typeface="微软雅黑" pitchFamily="34" charset="-122"/>
                <a:ea typeface="微软雅黑" pitchFamily="34" charset="-122"/>
              </a:rPr>
              <a:t>我国从</a:t>
            </a:r>
            <a:r>
              <a:rPr kumimoji="0" lang="en-US" altLang="zh-CN" sz="2400" b="1" i="0" u="none" strike="noStrike" kern="1200" cap="none" spc="0" normalizeH="0" baseline="0" noProof="0" dirty="0" smtClean="0">
                <a:ln>
                  <a:noFill/>
                </a:ln>
                <a:effectLst/>
                <a:uLnTx/>
                <a:uFillTx/>
                <a:latin typeface="微软雅黑" pitchFamily="34" charset="-122"/>
                <a:ea typeface="微软雅黑" pitchFamily="34" charset="-122"/>
              </a:rPr>
              <a:t>1983</a:t>
            </a:r>
            <a:r>
              <a:rPr kumimoji="0" lang="zh-CN" altLang="zh-CN" sz="2400" b="1" i="0" u="none" strike="noStrike" kern="1200" cap="none" spc="0" normalizeH="0" baseline="0" noProof="0" dirty="0" smtClean="0">
                <a:ln>
                  <a:noFill/>
                </a:ln>
                <a:effectLst/>
                <a:uLnTx/>
                <a:uFillTx/>
                <a:latin typeface="微软雅黑" pitchFamily="34" charset="-122"/>
                <a:ea typeface="微软雅黑" pitchFamily="34" charset="-122"/>
              </a:rPr>
              <a:t>年开始计算机联锁的研制工作，先在企业专用铁路上开通使用，取得经验后逐步在国家铁路上扩大试用。目前已有数百个站投入使用。计算机联锁取得的突破性进展，标志着我国铁路信号技术正向世界先进水平迈进</a:t>
            </a:r>
            <a:r>
              <a:rPr kumimoji="0" lang="zh-CN" altLang="zh-CN" sz="2400" b="0" i="0" u="none" strike="noStrike" kern="1200" cap="none" spc="0" normalizeH="0" baseline="0" noProof="0" dirty="0" smtClean="0">
                <a:ln>
                  <a:noFill/>
                </a:ln>
                <a:effectLst/>
                <a:uLnTx/>
                <a:uFillTx/>
                <a:latin typeface="微软雅黑" pitchFamily="34" charset="-122"/>
                <a:ea typeface="微软雅黑" pitchFamily="34" charset="-122"/>
              </a:rPr>
              <a:t>。</a:t>
            </a:r>
            <a:endParaRPr kumimoji="0" lang="zh-CN" altLang="en-US" sz="2400" b="0" i="0" u="none" strike="noStrike" kern="1200" cap="none" spc="0" normalizeH="0" baseline="0" noProof="0" dirty="0">
              <a:ln>
                <a:noFill/>
              </a:ln>
              <a:effectLst/>
              <a:uLnTx/>
              <a:uFillTx/>
              <a:latin typeface="微软雅黑" pitchFamily="34" charset="-122"/>
              <a:ea typeface="微软雅黑" pitchFamily="34" charset="-122"/>
            </a:endParaRPr>
          </a:p>
        </p:txBody>
      </p:sp>
      <p:sp>
        <p:nvSpPr>
          <p:cNvPr id="4" name="矩形 3"/>
          <p:cNvSpPr/>
          <p:nvPr/>
        </p:nvSpPr>
        <p:spPr>
          <a:xfrm>
            <a:off x="1262822" y="314302"/>
            <a:ext cx="1184173" cy="556500"/>
          </a:xfrm>
          <a:prstGeom prst="rect">
            <a:avLst/>
          </a:prstGeom>
        </p:spPr>
        <p:txBody>
          <a:bodyPr wrap="none" lIns="124398" tIns="62199" rIns="124398" bIns="62199">
            <a:spAutoFit/>
          </a:bodyPr>
          <a:lstStyle/>
          <a:p>
            <a:r>
              <a:rPr lang="zh-CN" altLang="en-US" sz="2800" b="1" dirty="0" smtClean="0">
                <a:solidFill>
                  <a:srgbClr val="0070C0"/>
                </a:solidFill>
                <a:latin typeface="微软雅黑" pitchFamily="34" charset="-122"/>
                <a:ea typeface="微软雅黑" pitchFamily="34" charset="-122"/>
              </a:rPr>
              <a:t>概  述</a:t>
            </a:r>
            <a:endParaRPr lang="zh-CN" altLang="en-US" sz="2800" b="1" dirty="0">
              <a:solidFill>
                <a:srgbClr val="0070C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691318" y="1242996"/>
            <a:ext cx="2315682" cy="461665"/>
            <a:chOff x="548443" y="1281397"/>
            <a:chExt cx="2315682" cy="461665"/>
          </a:xfrm>
        </p:grpSpPr>
        <p:sp>
          <p:nvSpPr>
            <p:cNvPr id="10" name="燕尾形 9"/>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燕尾形 10"/>
            <p:cNvSpPr/>
            <p:nvPr/>
          </p:nvSpPr>
          <p:spPr>
            <a:xfrm>
              <a:off x="762756"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977070" y="1281397"/>
              <a:ext cx="1887055" cy="461665"/>
            </a:xfrm>
            <a:prstGeom prst="rect">
              <a:avLst/>
            </a:prstGeom>
          </p:spPr>
          <p:txBody>
            <a:bodyPr wrap="none">
              <a:spAutoFit/>
            </a:bodyPr>
            <a:lstStyle/>
            <a:p>
              <a:r>
                <a:rPr lang="en-US" altLang="zh-CN" sz="2400" b="1" dirty="0" smtClean="0"/>
                <a:t>1</a:t>
              </a:r>
              <a:r>
                <a:rPr lang="zh-CN" altLang="en-US" sz="2400" b="1" dirty="0" smtClean="0"/>
                <a:t>、基本概念</a:t>
              </a:r>
              <a:endParaRPr lang="zh-CN" altLang="en-US" sz="2400" b="1" dirty="0"/>
            </a:p>
          </p:txBody>
        </p:sp>
      </p:grpSp>
      <p:sp>
        <p:nvSpPr>
          <p:cNvPr id="7" name="矩形 6"/>
          <p:cNvSpPr/>
          <p:nvPr/>
        </p:nvSpPr>
        <p:spPr>
          <a:xfrm>
            <a:off x="1262822" y="314302"/>
            <a:ext cx="509229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3.2.1  6502</a:t>
            </a:r>
            <a:r>
              <a:rPr lang="zh-CN" altLang="en-US" sz="2800" b="1" dirty="0" smtClean="0">
                <a:solidFill>
                  <a:srgbClr val="0070C0"/>
                </a:solidFill>
                <a:latin typeface="微软雅黑" pitchFamily="34" charset="-122"/>
                <a:ea typeface="微软雅黑" pitchFamily="34" charset="-122"/>
              </a:rPr>
              <a:t>电气集中联锁设备</a:t>
            </a:r>
            <a:endParaRPr lang="zh-CN" altLang="en-US" sz="2800" b="1" dirty="0">
              <a:solidFill>
                <a:srgbClr val="0070C0"/>
              </a:solidFill>
              <a:latin typeface="微软雅黑" pitchFamily="34" charset="-122"/>
              <a:ea typeface="微软雅黑" pitchFamily="34" charset="-122"/>
            </a:endParaRPr>
          </a:p>
        </p:txBody>
      </p:sp>
      <p:grpSp>
        <p:nvGrpSpPr>
          <p:cNvPr id="8" name="组合 9"/>
          <p:cNvGrpSpPr/>
          <p:nvPr/>
        </p:nvGrpSpPr>
        <p:grpSpPr>
          <a:xfrm>
            <a:off x="191252" y="2386004"/>
            <a:ext cx="5286412" cy="3214711"/>
            <a:chOff x="334265" y="1784648"/>
            <a:chExt cx="4088964" cy="3272117"/>
          </a:xfrm>
        </p:grpSpPr>
        <p:sp>
          <p:nvSpPr>
            <p:cNvPr id="9" name="圆角矩形 8"/>
            <p:cNvSpPr/>
            <p:nvPr/>
          </p:nvSpPr>
          <p:spPr>
            <a:xfrm>
              <a:off x="500034" y="2140857"/>
              <a:ext cx="3923195" cy="2915908"/>
            </a:xfrm>
            <a:prstGeom prst="roundRect">
              <a:avLst>
                <a:gd name="adj" fmla="val 7531"/>
              </a:avLst>
            </a:prstGeom>
            <a:noFill/>
            <a:ln w="28575">
              <a:solidFill>
                <a:schemeClr val="tx2">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sz="2400"/>
            </a:p>
          </p:txBody>
        </p:sp>
        <p:grpSp>
          <p:nvGrpSpPr>
            <p:cNvPr id="13" name="组合 8"/>
            <p:cNvGrpSpPr/>
            <p:nvPr/>
          </p:nvGrpSpPr>
          <p:grpSpPr>
            <a:xfrm>
              <a:off x="334265" y="1784648"/>
              <a:ext cx="2154994" cy="610795"/>
              <a:chOff x="-354893" y="2208440"/>
              <a:chExt cx="883194" cy="1151503"/>
            </a:xfrm>
          </p:grpSpPr>
          <p:sp>
            <p:nvSpPr>
              <p:cNvPr id="15" name="圆角矩形 4"/>
              <p:cNvSpPr/>
              <p:nvPr/>
            </p:nvSpPr>
            <p:spPr>
              <a:xfrm>
                <a:off x="-354893" y="2208440"/>
                <a:ext cx="862670" cy="1151503"/>
              </a:xfrm>
              <a:prstGeom prst="roundRect">
                <a:avLst/>
              </a:prstGeom>
              <a:solidFill>
                <a:schemeClr val="accent2">
                  <a:lumMod val="75000"/>
                </a:schemeClr>
              </a:solid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sz="2400"/>
              </a:p>
            </p:txBody>
          </p:sp>
          <p:sp>
            <p:nvSpPr>
              <p:cNvPr id="16" name="TextBox 15"/>
              <p:cNvSpPr txBox="1"/>
              <p:nvPr/>
            </p:nvSpPr>
            <p:spPr>
              <a:xfrm>
                <a:off x="-332247" y="2345526"/>
                <a:ext cx="860548" cy="885897"/>
              </a:xfrm>
              <a:prstGeom prst="rect">
                <a:avLst/>
              </a:prstGeom>
              <a:noFill/>
            </p:spPr>
            <p:txBody>
              <a:bodyPr wrap="square" rtlCol="0">
                <a:spAutoFit/>
              </a:bodyPr>
              <a:lstStyle/>
              <a:p>
                <a:pPr algn="ctr"/>
                <a:r>
                  <a:rPr lang="zh-CN" altLang="en-US" sz="2400" b="1" dirty="0" smtClean="0">
                    <a:solidFill>
                      <a:schemeClr val="bg1"/>
                    </a:solidFill>
                    <a:latin typeface="+mj-ea"/>
                    <a:ea typeface="+mj-ea"/>
                  </a:rPr>
                  <a:t>继电集中联锁</a:t>
                </a:r>
                <a:endParaRPr lang="zh-CN" altLang="en-US" sz="2400" b="1" dirty="0">
                  <a:solidFill>
                    <a:schemeClr val="bg1"/>
                  </a:solidFill>
                  <a:latin typeface="+mj-ea"/>
                  <a:ea typeface="+mj-ea"/>
                </a:endParaRPr>
              </a:p>
            </p:txBody>
          </p:sp>
        </p:grpSp>
        <p:sp>
          <p:nvSpPr>
            <p:cNvPr id="14" name="矩形 13"/>
            <p:cNvSpPr/>
            <p:nvPr/>
          </p:nvSpPr>
          <p:spPr>
            <a:xfrm>
              <a:off x="642910" y="2560970"/>
              <a:ext cx="3614550" cy="2378913"/>
            </a:xfrm>
            <a:prstGeom prst="rect">
              <a:avLst/>
            </a:prstGeom>
          </p:spPr>
          <p:txBody>
            <a:bodyPr wrap="square">
              <a:spAutoFit/>
            </a:bodyPr>
            <a:lstStyle/>
            <a:p>
              <a:pPr>
                <a:lnSpc>
                  <a:spcPct val="125000"/>
                </a:lnSpc>
              </a:pPr>
              <a:r>
                <a:rPr lang="zh-CN" altLang="en-US" sz="2400" b="1" dirty="0" smtClean="0">
                  <a:solidFill>
                    <a:srgbClr val="333399"/>
                  </a:solidFill>
                  <a:latin typeface="宋体" pitchFamily="2" charset="-122"/>
                  <a:ea typeface="宋体" pitchFamily="2" charset="-122"/>
                </a:rPr>
                <a:t>    </a:t>
              </a:r>
              <a:r>
                <a:rPr lang="zh-CN" altLang="en-US" sz="2400" b="1" dirty="0" smtClean="0">
                  <a:latin typeface="宋体" pitchFamily="2" charset="-122"/>
                  <a:ea typeface="宋体" pitchFamily="2" charset="-122"/>
                </a:rPr>
                <a:t>继电集中联锁又称为电气集中联锁，是用电气方法集中控制和监督全站的道岔、进路和信号机，并实现它们之间的联锁控制的设备。</a:t>
              </a:r>
            </a:p>
          </p:txBody>
        </p:sp>
      </p:grpSp>
      <p:grpSp>
        <p:nvGrpSpPr>
          <p:cNvPr id="17" name="组合 16"/>
          <p:cNvGrpSpPr/>
          <p:nvPr/>
        </p:nvGrpSpPr>
        <p:grpSpPr>
          <a:xfrm>
            <a:off x="5834854" y="2028814"/>
            <a:ext cx="5943372" cy="3476129"/>
            <a:chOff x="4860305" y="764704"/>
            <a:chExt cx="5943372" cy="3476129"/>
          </a:xfrm>
        </p:grpSpPr>
        <p:sp>
          <p:nvSpPr>
            <p:cNvPr id="18" name="矩形 17"/>
            <p:cNvSpPr/>
            <p:nvPr/>
          </p:nvSpPr>
          <p:spPr>
            <a:xfrm>
              <a:off x="4932313" y="764704"/>
              <a:ext cx="1944216" cy="4320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区段人工解锁按钮盘</a:t>
              </a:r>
              <a:endParaRPr lang="zh-CN" altLang="en-US" sz="1400" dirty="0">
                <a:solidFill>
                  <a:schemeClr val="tx1"/>
                </a:solidFill>
              </a:endParaRPr>
            </a:p>
          </p:txBody>
        </p:sp>
        <p:sp>
          <p:nvSpPr>
            <p:cNvPr id="19" name="矩形 18"/>
            <p:cNvSpPr/>
            <p:nvPr/>
          </p:nvSpPr>
          <p:spPr>
            <a:xfrm>
              <a:off x="7380585" y="764704"/>
              <a:ext cx="1944216" cy="432048"/>
            </a:xfrm>
            <a:prstGeom prst="rect">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继电器组合及组合架</a:t>
              </a:r>
              <a:endParaRPr lang="zh-CN" altLang="en-US" sz="1400" dirty="0">
                <a:solidFill>
                  <a:schemeClr val="tx1"/>
                </a:solidFill>
              </a:endParaRPr>
            </a:p>
          </p:txBody>
        </p:sp>
        <p:sp>
          <p:nvSpPr>
            <p:cNvPr id="20" name="矩形 19"/>
            <p:cNvSpPr/>
            <p:nvPr/>
          </p:nvSpPr>
          <p:spPr>
            <a:xfrm>
              <a:off x="9828857" y="764704"/>
              <a:ext cx="720080" cy="4320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电源屏</a:t>
              </a:r>
              <a:endParaRPr lang="zh-CN" altLang="en-US" sz="1400" dirty="0">
                <a:solidFill>
                  <a:schemeClr val="tx1"/>
                </a:solidFill>
              </a:endParaRPr>
            </a:p>
          </p:txBody>
        </p:sp>
        <p:sp>
          <p:nvSpPr>
            <p:cNvPr id="21" name="矩形 20"/>
            <p:cNvSpPr/>
            <p:nvPr/>
          </p:nvSpPr>
          <p:spPr>
            <a:xfrm>
              <a:off x="5940425" y="1916832"/>
              <a:ext cx="1656184" cy="36004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分线盘</a:t>
              </a:r>
              <a:endParaRPr lang="zh-CN" altLang="en-US" sz="1400" dirty="0">
                <a:solidFill>
                  <a:schemeClr val="tx1"/>
                </a:solidFill>
              </a:endParaRPr>
            </a:p>
          </p:txBody>
        </p:sp>
        <p:sp>
          <p:nvSpPr>
            <p:cNvPr id="22" name="矩形 21"/>
            <p:cNvSpPr/>
            <p:nvPr/>
          </p:nvSpPr>
          <p:spPr>
            <a:xfrm>
              <a:off x="8604721" y="1916832"/>
              <a:ext cx="1296144" cy="36004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控制台</a:t>
              </a:r>
              <a:endParaRPr lang="zh-CN" altLang="en-US" sz="1400" dirty="0">
                <a:solidFill>
                  <a:schemeClr val="tx1"/>
                </a:solidFill>
              </a:endParaRPr>
            </a:p>
          </p:txBody>
        </p:sp>
        <p:sp>
          <p:nvSpPr>
            <p:cNvPr id="23" name="任意多边形 22"/>
            <p:cNvSpPr/>
            <p:nvPr/>
          </p:nvSpPr>
          <p:spPr>
            <a:xfrm>
              <a:off x="6894286" y="980728"/>
              <a:ext cx="464457" cy="0"/>
            </a:xfrm>
            <a:custGeom>
              <a:avLst/>
              <a:gdLst>
                <a:gd name="connsiteX0" fmla="*/ 0 w 464457"/>
                <a:gd name="connsiteY0" fmla="*/ 0 h 0"/>
                <a:gd name="connsiteX1" fmla="*/ 464457 w 464457"/>
                <a:gd name="connsiteY1" fmla="*/ 0 h 0"/>
              </a:gdLst>
              <a:ahLst/>
              <a:cxnLst>
                <a:cxn ang="0">
                  <a:pos x="connsiteX0" y="connsiteY0"/>
                </a:cxn>
                <a:cxn ang="0">
                  <a:pos x="connsiteX1" y="connsiteY1"/>
                </a:cxn>
              </a:cxnLst>
              <a:rect l="l" t="t" r="r" b="b"/>
              <a:pathLst>
                <a:path w="464457">
                  <a:moveTo>
                    <a:pt x="0" y="0"/>
                  </a:moveTo>
                  <a:lnTo>
                    <a:pt x="464457" y="0"/>
                  </a:lnTo>
                </a:path>
              </a:pathLst>
            </a:custGeom>
            <a:ln w="19050">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任意多边形 23"/>
            <p:cNvSpPr/>
            <p:nvPr/>
          </p:nvSpPr>
          <p:spPr>
            <a:xfrm flipH="1">
              <a:off x="9324801" y="980728"/>
              <a:ext cx="464457" cy="0"/>
            </a:xfrm>
            <a:custGeom>
              <a:avLst/>
              <a:gdLst>
                <a:gd name="connsiteX0" fmla="*/ 0 w 464457"/>
                <a:gd name="connsiteY0" fmla="*/ 0 h 0"/>
                <a:gd name="connsiteX1" fmla="*/ 464457 w 464457"/>
                <a:gd name="connsiteY1" fmla="*/ 0 h 0"/>
              </a:gdLst>
              <a:ahLst/>
              <a:cxnLst>
                <a:cxn ang="0">
                  <a:pos x="connsiteX0" y="connsiteY0"/>
                </a:cxn>
                <a:cxn ang="0">
                  <a:pos x="connsiteX1" y="connsiteY1"/>
                </a:cxn>
              </a:cxnLst>
              <a:rect l="l" t="t" r="r" b="b"/>
              <a:pathLst>
                <a:path w="464457">
                  <a:moveTo>
                    <a:pt x="0" y="0"/>
                  </a:moveTo>
                  <a:lnTo>
                    <a:pt x="464457" y="0"/>
                  </a:lnTo>
                </a:path>
              </a:pathLst>
            </a:custGeom>
            <a:ln w="19050">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任意多边形 24"/>
            <p:cNvSpPr/>
            <p:nvPr/>
          </p:nvSpPr>
          <p:spPr>
            <a:xfrm>
              <a:off x="6444343" y="1190171"/>
              <a:ext cx="3570514" cy="711200"/>
            </a:xfrm>
            <a:custGeom>
              <a:avLst/>
              <a:gdLst>
                <a:gd name="connsiteX0" fmla="*/ 3570514 w 3570514"/>
                <a:gd name="connsiteY0" fmla="*/ 0 h 711200"/>
                <a:gd name="connsiteX1" fmla="*/ 3570514 w 3570514"/>
                <a:gd name="connsiteY1" fmla="*/ 406400 h 711200"/>
                <a:gd name="connsiteX2" fmla="*/ 0 w 3570514"/>
                <a:gd name="connsiteY2" fmla="*/ 406400 h 711200"/>
                <a:gd name="connsiteX3" fmla="*/ 0 w 3570514"/>
                <a:gd name="connsiteY3" fmla="*/ 711200 h 711200"/>
              </a:gdLst>
              <a:ahLst/>
              <a:cxnLst>
                <a:cxn ang="0">
                  <a:pos x="connsiteX0" y="connsiteY0"/>
                </a:cxn>
                <a:cxn ang="0">
                  <a:pos x="connsiteX1" y="connsiteY1"/>
                </a:cxn>
                <a:cxn ang="0">
                  <a:pos x="connsiteX2" y="connsiteY2"/>
                </a:cxn>
                <a:cxn ang="0">
                  <a:pos x="connsiteX3" y="connsiteY3"/>
                </a:cxn>
              </a:cxnLst>
              <a:rect l="l" t="t" r="r" b="b"/>
              <a:pathLst>
                <a:path w="3570514" h="711200">
                  <a:moveTo>
                    <a:pt x="3570514" y="0"/>
                  </a:moveTo>
                  <a:lnTo>
                    <a:pt x="3570514" y="406400"/>
                  </a:lnTo>
                  <a:lnTo>
                    <a:pt x="0" y="406400"/>
                  </a:lnTo>
                  <a:lnTo>
                    <a:pt x="0" y="711200"/>
                  </a:lnTo>
                </a:path>
              </a:pathLst>
            </a:custGeom>
            <a:ln w="19050">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任意多边形 25"/>
            <p:cNvSpPr/>
            <p:nvPr/>
          </p:nvSpPr>
          <p:spPr>
            <a:xfrm>
              <a:off x="7097486" y="1204686"/>
              <a:ext cx="798285" cy="711200"/>
            </a:xfrm>
            <a:custGeom>
              <a:avLst/>
              <a:gdLst>
                <a:gd name="connsiteX0" fmla="*/ 798285 w 798285"/>
                <a:gd name="connsiteY0" fmla="*/ 0 h 711200"/>
                <a:gd name="connsiteX1" fmla="*/ 798285 w 798285"/>
                <a:gd name="connsiteY1" fmla="*/ 319314 h 711200"/>
                <a:gd name="connsiteX2" fmla="*/ 0 w 798285"/>
                <a:gd name="connsiteY2" fmla="*/ 319314 h 711200"/>
                <a:gd name="connsiteX3" fmla="*/ 0 w 798285"/>
                <a:gd name="connsiteY3" fmla="*/ 711200 h 711200"/>
              </a:gdLst>
              <a:ahLst/>
              <a:cxnLst>
                <a:cxn ang="0">
                  <a:pos x="connsiteX0" y="connsiteY0"/>
                </a:cxn>
                <a:cxn ang="0">
                  <a:pos x="connsiteX1" y="connsiteY1"/>
                </a:cxn>
                <a:cxn ang="0">
                  <a:pos x="connsiteX2" y="connsiteY2"/>
                </a:cxn>
                <a:cxn ang="0">
                  <a:pos x="connsiteX3" y="connsiteY3"/>
                </a:cxn>
              </a:cxnLst>
              <a:rect l="l" t="t" r="r" b="b"/>
              <a:pathLst>
                <a:path w="798285" h="711200">
                  <a:moveTo>
                    <a:pt x="798285" y="0"/>
                  </a:moveTo>
                  <a:lnTo>
                    <a:pt x="798285" y="319314"/>
                  </a:lnTo>
                  <a:lnTo>
                    <a:pt x="0" y="319314"/>
                  </a:lnTo>
                  <a:lnTo>
                    <a:pt x="0" y="711200"/>
                  </a:lnTo>
                </a:path>
              </a:pathLst>
            </a:cu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任意多边形 26"/>
            <p:cNvSpPr/>
            <p:nvPr/>
          </p:nvSpPr>
          <p:spPr>
            <a:xfrm>
              <a:off x="8621486" y="1204686"/>
              <a:ext cx="493485" cy="696685"/>
            </a:xfrm>
            <a:custGeom>
              <a:avLst/>
              <a:gdLst>
                <a:gd name="connsiteX0" fmla="*/ 0 w 493485"/>
                <a:gd name="connsiteY0" fmla="*/ 0 h 696685"/>
                <a:gd name="connsiteX1" fmla="*/ 0 w 493485"/>
                <a:gd name="connsiteY1" fmla="*/ 319314 h 696685"/>
                <a:gd name="connsiteX2" fmla="*/ 493485 w 493485"/>
                <a:gd name="connsiteY2" fmla="*/ 319314 h 696685"/>
                <a:gd name="connsiteX3" fmla="*/ 493485 w 493485"/>
                <a:gd name="connsiteY3" fmla="*/ 696685 h 696685"/>
              </a:gdLst>
              <a:ahLst/>
              <a:cxnLst>
                <a:cxn ang="0">
                  <a:pos x="connsiteX0" y="connsiteY0"/>
                </a:cxn>
                <a:cxn ang="0">
                  <a:pos x="connsiteX1" y="connsiteY1"/>
                </a:cxn>
                <a:cxn ang="0">
                  <a:pos x="connsiteX2" y="connsiteY2"/>
                </a:cxn>
                <a:cxn ang="0">
                  <a:pos x="connsiteX3" y="connsiteY3"/>
                </a:cxn>
              </a:cxnLst>
              <a:rect l="l" t="t" r="r" b="b"/>
              <a:pathLst>
                <a:path w="493485" h="696685">
                  <a:moveTo>
                    <a:pt x="0" y="0"/>
                  </a:moveTo>
                  <a:lnTo>
                    <a:pt x="0" y="319314"/>
                  </a:lnTo>
                  <a:lnTo>
                    <a:pt x="493485" y="319314"/>
                  </a:lnTo>
                  <a:lnTo>
                    <a:pt x="493485" y="696685"/>
                  </a:lnTo>
                </a:path>
              </a:pathLst>
            </a:cu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任意多边形 27"/>
            <p:cNvSpPr/>
            <p:nvPr/>
          </p:nvSpPr>
          <p:spPr>
            <a:xfrm>
              <a:off x="9477829" y="1204686"/>
              <a:ext cx="841828" cy="696685"/>
            </a:xfrm>
            <a:custGeom>
              <a:avLst/>
              <a:gdLst>
                <a:gd name="connsiteX0" fmla="*/ 841828 w 841828"/>
                <a:gd name="connsiteY0" fmla="*/ 0 h 696685"/>
                <a:gd name="connsiteX1" fmla="*/ 841828 w 841828"/>
                <a:gd name="connsiteY1" fmla="*/ 478971 h 696685"/>
                <a:gd name="connsiteX2" fmla="*/ 0 w 841828"/>
                <a:gd name="connsiteY2" fmla="*/ 478971 h 696685"/>
                <a:gd name="connsiteX3" fmla="*/ 0 w 841828"/>
                <a:gd name="connsiteY3" fmla="*/ 696685 h 696685"/>
              </a:gdLst>
              <a:ahLst/>
              <a:cxnLst>
                <a:cxn ang="0">
                  <a:pos x="connsiteX0" y="connsiteY0"/>
                </a:cxn>
                <a:cxn ang="0">
                  <a:pos x="connsiteX1" y="connsiteY1"/>
                </a:cxn>
                <a:cxn ang="0">
                  <a:pos x="connsiteX2" y="connsiteY2"/>
                </a:cxn>
                <a:cxn ang="0">
                  <a:pos x="connsiteX3" y="connsiteY3"/>
                </a:cxn>
              </a:cxnLst>
              <a:rect l="l" t="t" r="r" b="b"/>
              <a:pathLst>
                <a:path w="841828" h="696685">
                  <a:moveTo>
                    <a:pt x="841828" y="0"/>
                  </a:moveTo>
                  <a:lnTo>
                    <a:pt x="841828" y="478971"/>
                  </a:lnTo>
                  <a:lnTo>
                    <a:pt x="0" y="478971"/>
                  </a:lnTo>
                  <a:lnTo>
                    <a:pt x="0" y="696685"/>
                  </a:ln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9" name="直接连接符 28"/>
            <p:cNvCxnSpPr/>
            <p:nvPr/>
          </p:nvCxnSpPr>
          <p:spPr>
            <a:xfrm>
              <a:off x="4860305" y="2564904"/>
              <a:ext cx="5904656" cy="0"/>
            </a:xfrm>
            <a:prstGeom prst="line">
              <a:avLst/>
            </a:prstGeom>
            <a:ln>
              <a:solidFill>
                <a:srgbClr val="00B0F0"/>
              </a:solidFill>
              <a:prstDash val="dash"/>
            </a:ln>
          </p:spPr>
          <p:style>
            <a:lnRef idx="1">
              <a:schemeClr val="accent1"/>
            </a:lnRef>
            <a:fillRef idx="0">
              <a:schemeClr val="accent1"/>
            </a:fillRef>
            <a:effectRef idx="0">
              <a:schemeClr val="accent1"/>
            </a:effectRef>
            <a:fontRef idx="minor">
              <a:schemeClr val="tx1"/>
            </a:fontRef>
          </p:style>
        </p:cxnSp>
        <p:sp>
          <p:nvSpPr>
            <p:cNvPr id="30" name="任意多边形 29"/>
            <p:cNvSpPr/>
            <p:nvPr/>
          </p:nvSpPr>
          <p:spPr>
            <a:xfrm>
              <a:off x="6732513" y="2276872"/>
              <a:ext cx="0" cy="856343"/>
            </a:xfrm>
            <a:custGeom>
              <a:avLst/>
              <a:gdLst>
                <a:gd name="connsiteX0" fmla="*/ 0 w 0"/>
                <a:gd name="connsiteY0" fmla="*/ 0 h 856343"/>
                <a:gd name="connsiteX1" fmla="*/ 0 w 0"/>
                <a:gd name="connsiteY1" fmla="*/ 856343 h 856343"/>
              </a:gdLst>
              <a:ahLst/>
              <a:cxnLst>
                <a:cxn ang="0">
                  <a:pos x="connsiteX0" y="connsiteY0"/>
                </a:cxn>
                <a:cxn ang="0">
                  <a:pos x="connsiteX1" y="connsiteY1"/>
                </a:cxn>
              </a:cxnLst>
              <a:rect l="l" t="t" r="r" b="b"/>
              <a:pathLst>
                <a:path h="856343">
                  <a:moveTo>
                    <a:pt x="0" y="0"/>
                  </a:moveTo>
                  <a:lnTo>
                    <a:pt x="0" y="856343"/>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任意多边形 30"/>
            <p:cNvSpPr/>
            <p:nvPr/>
          </p:nvSpPr>
          <p:spPr>
            <a:xfrm>
              <a:off x="6084441" y="2276872"/>
              <a:ext cx="45719" cy="864096"/>
            </a:xfrm>
            <a:custGeom>
              <a:avLst/>
              <a:gdLst>
                <a:gd name="connsiteX0" fmla="*/ 0 w 0"/>
                <a:gd name="connsiteY0" fmla="*/ 0 h 856343"/>
                <a:gd name="connsiteX1" fmla="*/ 0 w 0"/>
                <a:gd name="connsiteY1" fmla="*/ 856343 h 856343"/>
              </a:gdLst>
              <a:ahLst/>
              <a:cxnLst>
                <a:cxn ang="0">
                  <a:pos x="connsiteX0" y="connsiteY0"/>
                </a:cxn>
                <a:cxn ang="0">
                  <a:pos x="connsiteX1" y="connsiteY1"/>
                </a:cxn>
              </a:cxnLst>
              <a:rect l="l" t="t" r="r" b="b"/>
              <a:pathLst>
                <a:path h="856343">
                  <a:moveTo>
                    <a:pt x="0" y="0"/>
                  </a:moveTo>
                  <a:lnTo>
                    <a:pt x="0" y="856343"/>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2" name="Picture 3" descr="C:\Users\Administrator\AppData\Roaming\Tencent\Users\603359521\QQ\WinTemp\RichOle\A[VR4`Y~9JBZ6){$L`U1EKJ.png"/>
            <p:cNvPicPr>
              <a:picLocks noChangeAspect="1" noChangeArrowheads="1"/>
            </p:cNvPicPr>
            <p:nvPr/>
          </p:nvPicPr>
          <p:blipFill>
            <a:blip r:embed="rId2" cstate="print"/>
            <a:srcRect/>
            <a:stretch>
              <a:fillRect/>
            </a:stretch>
          </p:blipFill>
          <p:spPr bwMode="auto">
            <a:xfrm>
              <a:off x="5580385" y="3140968"/>
              <a:ext cx="661986" cy="792088"/>
            </a:xfrm>
            <a:prstGeom prst="rect">
              <a:avLst/>
            </a:prstGeom>
            <a:noFill/>
            <a:ln>
              <a:noFill/>
            </a:ln>
          </p:spPr>
        </p:pic>
        <p:sp>
          <p:nvSpPr>
            <p:cNvPr id="33" name="矩形 32"/>
            <p:cNvSpPr/>
            <p:nvPr/>
          </p:nvSpPr>
          <p:spPr>
            <a:xfrm>
              <a:off x="5508377" y="3913311"/>
              <a:ext cx="763351" cy="307777"/>
            </a:xfrm>
            <a:prstGeom prst="rect">
              <a:avLst/>
            </a:prstGeom>
          </p:spPr>
          <p:txBody>
            <a:bodyPr wrap="none">
              <a:spAutoFit/>
            </a:bodyPr>
            <a:lstStyle/>
            <a:p>
              <a:pPr algn="ctr"/>
              <a:r>
                <a:rPr lang="zh-CN" altLang="en-US" sz="1400" dirty="0" smtClean="0"/>
                <a:t> 信号机</a:t>
              </a:r>
              <a:endParaRPr lang="zh-CN" altLang="en-US" sz="1400" dirty="0"/>
            </a:p>
          </p:txBody>
        </p:sp>
        <p:pic>
          <p:nvPicPr>
            <p:cNvPr id="34" name="Picture 4" descr="C:\Users\Administrator\AppData\Roaming\Tencent\Users\603359521\QQ\WinTemp\RichOle\%6]8(CS4E2LGD7F_LPL(6IU.png"/>
            <p:cNvPicPr>
              <a:picLocks noChangeAspect="1" noChangeArrowheads="1"/>
            </p:cNvPicPr>
            <p:nvPr/>
          </p:nvPicPr>
          <p:blipFill>
            <a:blip r:embed="rId3" cstate="print"/>
            <a:srcRect/>
            <a:stretch>
              <a:fillRect/>
            </a:stretch>
          </p:blipFill>
          <p:spPr bwMode="auto">
            <a:xfrm>
              <a:off x="6444481" y="3140967"/>
              <a:ext cx="1152128" cy="800505"/>
            </a:xfrm>
            <a:prstGeom prst="rect">
              <a:avLst/>
            </a:prstGeom>
            <a:noFill/>
          </p:spPr>
        </p:pic>
        <p:pic>
          <p:nvPicPr>
            <p:cNvPr id="35" name="Picture 5" descr="C:\Users\Administrator\AppData\Roaming\Tencent\Users\603359521\QQ\WinTemp\RichOle\%TMCI_L`7ZI%G0ZGD`YE914.png"/>
            <p:cNvPicPr>
              <a:picLocks noChangeAspect="1" noChangeArrowheads="1"/>
            </p:cNvPicPr>
            <p:nvPr/>
          </p:nvPicPr>
          <p:blipFill>
            <a:blip r:embed="rId4" cstate="print"/>
            <a:srcRect/>
            <a:stretch>
              <a:fillRect/>
            </a:stretch>
          </p:blipFill>
          <p:spPr bwMode="auto">
            <a:xfrm>
              <a:off x="7740624" y="3140968"/>
              <a:ext cx="1150519" cy="792088"/>
            </a:xfrm>
            <a:prstGeom prst="rect">
              <a:avLst/>
            </a:prstGeom>
            <a:noFill/>
          </p:spPr>
        </p:pic>
        <p:sp>
          <p:nvSpPr>
            <p:cNvPr id="36" name="任意多边形 35"/>
            <p:cNvSpPr/>
            <p:nvPr/>
          </p:nvSpPr>
          <p:spPr>
            <a:xfrm>
              <a:off x="7387771" y="2293257"/>
              <a:ext cx="841829" cy="841829"/>
            </a:xfrm>
            <a:custGeom>
              <a:avLst/>
              <a:gdLst>
                <a:gd name="connsiteX0" fmla="*/ 0 w 841829"/>
                <a:gd name="connsiteY0" fmla="*/ 0 h 841829"/>
                <a:gd name="connsiteX1" fmla="*/ 0 w 841829"/>
                <a:gd name="connsiteY1" fmla="*/ 522514 h 841829"/>
                <a:gd name="connsiteX2" fmla="*/ 841829 w 841829"/>
                <a:gd name="connsiteY2" fmla="*/ 522514 h 841829"/>
                <a:gd name="connsiteX3" fmla="*/ 841829 w 841829"/>
                <a:gd name="connsiteY3" fmla="*/ 841829 h 841829"/>
              </a:gdLst>
              <a:ahLst/>
              <a:cxnLst>
                <a:cxn ang="0">
                  <a:pos x="connsiteX0" y="connsiteY0"/>
                </a:cxn>
                <a:cxn ang="0">
                  <a:pos x="connsiteX1" y="connsiteY1"/>
                </a:cxn>
                <a:cxn ang="0">
                  <a:pos x="connsiteX2" y="connsiteY2"/>
                </a:cxn>
                <a:cxn ang="0">
                  <a:pos x="connsiteX3" y="connsiteY3"/>
                </a:cxn>
              </a:cxnLst>
              <a:rect l="l" t="t" r="r" b="b"/>
              <a:pathLst>
                <a:path w="841829" h="841829">
                  <a:moveTo>
                    <a:pt x="0" y="0"/>
                  </a:moveTo>
                  <a:lnTo>
                    <a:pt x="0" y="522514"/>
                  </a:lnTo>
                  <a:lnTo>
                    <a:pt x="841829" y="522514"/>
                  </a:lnTo>
                  <a:lnTo>
                    <a:pt x="841829" y="841829"/>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矩形 36"/>
            <p:cNvSpPr/>
            <p:nvPr/>
          </p:nvSpPr>
          <p:spPr>
            <a:xfrm>
              <a:off x="6660504" y="3933056"/>
              <a:ext cx="763351" cy="307777"/>
            </a:xfrm>
            <a:prstGeom prst="rect">
              <a:avLst/>
            </a:prstGeom>
          </p:spPr>
          <p:txBody>
            <a:bodyPr wrap="none">
              <a:spAutoFit/>
            </a:bodyPr>
            <a:lstStyle/>
            <a:p>
              <a:pPr algn="ctr"/>
              <a:r>
                <a:rPr lang="zh-CN" altLang="en-US" sz="1400" dirty="0" smtClean="0"/>
                <a:t> 转辙机</a:t>
              </a:r>
              <a:endParaRPr lang="zh-CN" altLang="en-US" sz="1400" dirty="0"/>
            </a:p>
          </p:txBody>
        </p:sp>
        <p:sp>
          <p:nvSpPr>
            <p:cNvPr id="38" name="矩形 37"/>
            <p:cNvSpPr/>
            <p:nvPr/>
          </p:nvSpPr>
          <p:spPr>
            <a:xfrm>
              <a:off x="7845925" y="3933056"/>
              <a:ext cx="902812" cy="307777"/>
            </a:xfrm>
            <a:prstGeom prst="rect">
              <a:avLst/>
            </a:prstGeom>
          </p:spPr>
          <p:txBody>
            <a:bodyPr wrap="none">
              <a:spAutoFit/>
            </a:bodyPr>
            <a:lstStyle/>
            <a:p>
              <a:pPr algn="ctr"/>
              <a:r>
                <a:rPr lang="zh-CN" altLang="en-US" sz="1400" dirty="0" smtClean="0"/>
                <a:t>轨道电路</a:t>
              </a:r>
              <a:endParaRPr lang="zh-CN" altLang="en-US" sz="1400" dirty="0"/>
            </a:p>
          </p:txBody>
        </p:sp>
        <p:sp>
          <p:nvSpPr>
            <p:cNvPr id="39" name="矩形 38"/>
            <p:cNvSpPr/>
            <p:nvPr/>
          </p:nvSpPr>
          <p:spPr>
            <a:xfrm>
              <a:off x="9900866" y="2780928"/>
              <a:ext cx="902811" cy="307777"/>
            </a:xfrm>
            <a:prstGeom prst="rect">
              <a:avLst/>
            </a:prstGeom>
          </p:spPr>
          <p:txBody>
            <a:bodyPr wrap="none">
              <a:spAutoFit/>
            </a:bodyPr>
            <a:lstStyle/>
            <a:p>
              <a:pPr algn="ctr"/>
              <a:r>
                <a:rPr lang="zh-CN" altLang="en-US" sz="1400" dirty="0" smtClean="0"/>
                <a:t>室外设备</a:t>
              </a:r>
              <a:endParaRPr lang="zh-CN" altLang="en-US" sz="1400" dirty="0"/>
            </a:p>
          </p:txBody>
        </p:sp>
        <p:sp>
          <p:nvSpPr>
            <p:cNvPr id="40" name="矩形 39"/>
            <p:cNvSpPr/>
            <p:nvPr/>
          </p:nvSpPr>
          <p:spPr>
            <a:xfrm>
              <a:off x="9900865" y="2060848"/>
              <a:ext cx="902811" cy="307777"/>
            </a:xfrm>
            <a:prstGeom prst="rect">
              <a:avLst/>
            </a:prstGeom>
          </p:spPr>
          <p:txBody>
            <a:bodyPr wrap="none">
              <a:spAutoFit/>
            </a:bodyPr>
            <a:lstStyle/>
            <a:p>
              <a:pPr algn="ctr"/>
              <a:r>
                <a:rPr lang="zh-CN" altLang="en-US" sz="1400" dirty="0" smtClean="0"/>
                <a:t>室内设备</a:t>
              </a:r>
              <a:endParaRPr lang="zh-CN" altLang="en-US" sz="1400" dirty="0"/>
            </a:p>
          </p:txBody>
        </p:sp>
      </p:grpSp>
      <p:sp>
        <p:nvSpPr>
          <p:cNvPr id="41" name="Rectangle 1"/>
          <p:cNvSpPr>
            <a:spLocks noChangeArrowheads="1"/>
          </p:cNvSpPr>
          <p:nvPr/>
        </p:nvSpPr>
        <p:spPr bwMode="auto">
          <a:xfrm>
            <a:off x="405566" y="5886466"/>
            <a:ext cx="11287204"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lnSpc>
                <a:spcPct val="150000"/>
              </a:lnSpc>
              <a:spcBef>
                <a:spcPct val="0"/>
              </a:spcBef>
              <a:spcAft>
                <a:spcPct val="0"/>
              </a:spcAft>
              <a:defRPr/>
            </a:pPr>
            <a:r>
              <a:rPr lang="zh-CN" altLang="en-US" sz="2000" b="1" kern="0" dirty="0" smtClean="0">
                <a:latin typeface="Times New Roman" pitchFamily="18" charset="0"/>
                <a:ea typeface="宋体" pitchFamily="2" charset="-122"/>
                <a:cs typeface="fangsong_gb2312"/>
              </a:rPr>
              <a:t>        电气集中联锁系统的联锁机构由</a:t>
            </a:r>
            <a:r>
              <a:rPr lang="zh-CN" altLang="en-US" sz="2400" b="1" kern="0" dirty="0" smtClean="0">
                <a:solidFill>
                  <a:srgbClr val="0000FF"/>
                </a:solidFill>
                <a:latin typeface="Times New Roman" pitchFamily="18" charset="0"/>
                <a:ea typeface="宋体" pitchFamily="2" charset="-122"/>
                <a:cs typeface="fangsong_gb2312"/>
              </a:rPr>
              <a:t>继电电路</a:t>
            </a:r>
            <a:r>
              <a:rPr lang="zh-CN" altLang="en-US" sz="2000" b="1" kern="0" dirty="0" smtClean="0">
                <a:latin typeface="Times New Roman" pitchFamily="18" charset="0"/>
                <a:ea typeface="宋体" pitchFamily="2" charset="-122"/>
                <a:cs typeface="fangsong_gb2312"/>
              </a:rPr>
              <a:t>构成，继电电路能够较好地实现逻辑运算。用继电器断电失磁或后接点闭合来表达安全侧信息，具有</a:t>
            </a:r>
            <a:r>
              <a:rPr lang="zh-CN" altLang="en-US" sz="2400" b="1" kern="0" dirty="0" smtClean="0">
                <a:solidFill>
                  <a:srgbClr val="FF0000"/>
                </a:solidFill>
                <a:latin typeface="Times New Roman" pitchFamily="18" charset="0"/>
                <a:ea typeface="宋体" pitchFamily="2" charset="-122"/>
                <a:cs typeface="fangsong_gb2312"/>
              </a:rPr>
              <a:t>故障</a:t>
            </a:r>
            <a:r>
              <a:rPr lang="en-US" altLang="zh-CN" sz="2400" b="1" kern="0" dirty="0" smtClean="0">
                <a:solidFill>
                  <a:srgbClr val="FF0000"/>
                </a:solidFill>
                <a:latin typeface="Times New Roman" pitchFamily="18" charset="0"/>
                <a:ea typeface="宋体" pitchFamily="2" charset="-122"/>
                <a:cs typeface="fangsong_gb2312"/>
              </a:rPr>
              <a:t>—</a:t>
            </a:r>
            <a:r>
              <a:rPr lang="zh-CN" altLang="en-US" sz="2400" b="1" kern="0" dirty="0" smtClean="0">
                <a:solidFill>
                  <a:srgbClr val="FF0000"/>
                </a:solidFill>
                <a:latin typeface="Times New Roman" pitchFamily="18" charset="0"/>
                <a:ea typeface="宋体" pitchFamily="2" charset="-122"/>
                <a:cs typeface="fangsong_gb2312"/>
              </a:rPr>
              <a:t>安全性能</a:t>
            </a:r>
            <a:r>
              <a:rPr lang="zh-CN" altLang="en-US" sz="2000" b="1" kern="0" dirty="0" smtClean="0">
                <a:latin typeface="Times New Roman" pitchFamily="18" charset="0"/>
                <a:ea typeface="宋体" pitchFamily="2" charset="-122"/>
                <a:cs typeface="fangsong_gb231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691318" y="1242996"/>
            <a:ext cx="2315682" cy="461665"/>
            <a:chOff x="548443" y="1281397"/>
            <a:chExt cx="2315682" cy="461665"/>
          </a:xfrm>
        </p:grpSpPr>
        <p:sp>
          <p:nvSpPr>
            <p:cNvPr id="10" name="燕尾形 9"/>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燕尾形 10"/>
            <p:cNvSpPr/>
            <p:nvPr/>
          </p:nvSpPr>
          <p:spPr>
            <a:xfrm>
              <a:off x="762756"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977070" y="1281397"/>
              <a:ext cx="1887055" cy="461665"/>
            </a:xfrm>
            <a:prstGeom prst="rect">
              <a:avLst/>
            </a:prstGeom>
          </p:spPr>
          <p:txBody>
            <a:bodyPr wrap="none">
              <a:spAutoFit/>
            </a:bodyPr>
            <a:lstStyle/>
            <a:p>
              <a:r>
                <a:rPr lang="en-US" altLang="zh-CN" sz="2400" b="1" dirty="0" smtClean="0"/>
                <a:t>2</a:t>
              </a:r>
              <a:r>
                <a:rPr lang="zh-CN" altLang="en-US" sz="2400" b="1" dirty="0" smtClean="0"/>
                <a:t>、设备组成</a:t>
              </a:r>
              <a:endParaRPr lang="zh-CN" altLang="en-US" sz="2400" b="1" dirty="0"/>
            </a:p>
          </p:txBody>
        </p:sp>
      </p:grpSp>
      <p:sp>
        <p:nvSpPr>
          <p:cNvPr id="7" name="矩形 6"/>
          <p:cNvSpPr/>
          <p:nvPr/>
        </p:nvSpPr>
        <p:spPr>
          <a:xfrm>
            <a:off x="1119946" y="314302"/>
            <a:ext cx="509229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3.2.1  6502</a:t>
            </a:r>
            <a:r>
              <a:rPr lang="zh-CN" altLang="en-US" sz="2800" b="1" dirty="0" smtClean="0">
                <a:solidFill>
                  <a:srgbClr val="0070C0"/>
                </a:solidFill>
                <a:latin typeface="微软雅黑" pitchFamily="34" charset="-122"/>
                <a:ea typeface="微软雅黑" pitchFamily="34" charset="-122"/>
              </a:rPr>
              <a:t>电气集中联锁设备</a:t>
            </a:r>
            <a:endParaRPr lang="zh-CN" altLang="en-US" sz="2800" b="1" dirty="0">
              <a:solidFill>
                <a:srgbClr val="0070C0"/>
              </a:solidFill>
              <a:latin typeface="微软雅黑" pitchFamily="34" charset="-122"/>
              <a:ea typeface="微软雅黑" pitchFamily="34" charset="-122"/>
            </a:endParaRPr>
          </a:p>
        </p:txBody>
      </p:sp>
      <p:grpSp>
        <p:nvGrpSpPr>
          <p:cNvPr id="87" name="组合 86"/>
          <p:cNvGrpSpPr/>
          <p:nvPr/>
        </p:nvGrpSpPr>
        <p:grpSpPr>
          <a:xfrm>
            <a:off x="7049300" y="1171558"/>
            <a:ext cx="2969083" cy="3033433"/>
            <a:chOff x="7049300" y="1171558"/>
            <a:chExt cx="2969083" cy="3033433"/>
          </a:xfrm>
        </p:grpSpPr>
        <p:sp>
          <p:nvSpPr>
            <p:cNvPr id="61" name="矩形 60"/>
            <p:cNvSpPr/>
            <p:nvPr/>
          </p:nvSpPr>
          <p:spPr>
            <a:xfrm>
              <a:off x="7049300" y="1171558"/>
              <a:ext cx="1112805" cy="461665"/>
            </a:xfrm>
            <a:prstGeom prst="rect">
              <a:avLst/>
            </a:prstGeom>
            <a:solidFill>
              <a:schemeClr val="accent1">
                <a:lumMod val="40000"/>
                <a:lumOff val="60000"/>
              </a:schemeClr>
            </a:solidFill>
            <a:ln>
              <a:solidFill>
                <a:schemeClr val="bg2"/>
              </a:solidFill>
            </a:ln>
          </p:spPr>
          <p:txBody>
            <a:bodyPr wrap="none">
              <a:spAutoFit/>
            </a:bodyPr>
            <a:lstStyle/>
            <a:p>
              <a:r>
                <a:rPr lang="zh-CN" altLang="en-US" sz="2400" b="1" dirty="0" smtClean="0">
                  <a:latin typeface="宋体"/>
                </a:rPr>
                <a:t>控制台</a:t>
              </a:r>
              <a:endParaRPr lang="zh-CN" altLang="en-US" dirty="0"/>
            </a:p>
          </p:txBody>
        </p:sp>
        <p:sp>
          <p:nvSpPr>
            <p:cNvPr id="62" name="矩形 61"/>
            <p:cNvSpPr/>
            <p:nvPr/>
          </p:nvSpPr>
          <p:spPr>
            <a:xfrm>
              <a:off x="7049300" y="1814500"/>
              <a:ext cx="2969083" cy="461665"/>
            </a:xfrm>
            <a:prstGeom prst="rect">
              <a:avLst/>
            </a:prstGeom>
            <a:solidFill>
              <a:schemeClr val="accent1">
                <a:lumMod val="40000"/>
                <a:lumOff val="60000"/>
              </a:schemeClr>
            </a:solidFill>
            <a:ln>
              <a:solidFill>
                <a:schemeClr val="bg2"/>
              </a:solidFill>
            </a:ln>
          </p:spPr>
          <p:txBody>
            <a:bodyPr wrap="none">
              <a:spAutoFit/>
            </a:bodyPr>
            <a:lstStyle/>
            <a:p>
              <a:r>
                <a:rPr lang="zh-CN" altLang="en-US" sz="2400" b="1" dirty="0" smtClean="0">
                  <a:solidFill>
                    <a:prstClr val="black"/>
                  </a:solidFill>
                  <a:latin typeface="宋体"/>
                </a:rPr>
                <a:t>区段人工解锁按钮盘</a:t>
              </a:r>
              <a:endParaRPr lang="zh-CN" altLang="en-US" dirty="0"/>
            </a:p>
          </p:txBody>
        </p:sp>
        <p:sp>
          <p:nvSpPr>
            <p:cNvPr id="63" name="矩形 62"/>
            <p:cNvSpPr/>
            <p:nvPr/>
          </p:nvSpPr>
          <p:spPr>
            <a:xfrm>
              <a:off x="7049300" y="2457442"/>
              <a:ext cx="2969083" cy="461665"/>
            </a:xfrm>
            <a:prstGeom prst="rect">
              <a:avLst/>
            </a:prstGeom>
            <a:solidFill>
              <a:schemeClr val="accent1">
                <a:lumMod val="40000"/>
                <a:lumOff val="60000"/>
              </a:schemeClr>
            </a:solidFill>
            <a:ln>
              <a:solidFill>
                <a:schemeClr val="bg2"/>
              </a:solidFill>
            </a:ln>
          </p:spPr>
          <p:txBody>
            <a:bodyPr wrap="none">
              <a:spAutoFit/>
            </a:bodyPr>
            <a:lstStyle/>
            <a:p>
              <a:r>
                <a:rPr lang="zh-CN" altLang="en-US" sz="2400" b="1" dirty="0" smtClean="0">
                  <a:solidFill>
                    <a:prstClr val="black"/>
                  </a:solidFill>
                  <a:latin typeface="宋体"/>
                </a:rPr>
                <a:t>继电器组合及组合架</a:t>
              </a:r>
              <a:endParaRPr lang="zh-CN" altLang="en-US" dirty="0"/>
            </a:p>
          </p:txBody>
        </p:sp>
        <p:sp>
          <p:nvSpPr>
            <p:cNvPr id="64" name="矩形 63"/>
            <p:cNvSpPr/>
            <p:nvPr/>
          </p:nvSpPr>
          <p:spPr>
            <a:xfrm>
              <a:off x="7049300" y="3100384"/>
              <a:ext cx="1112805" cy="461665"/>
            </a:xfrm>
            <a:prstGeom prst="rect">
              <a:avLst/>
            </a:prstGeom>
            <a:solidFill>
              <a:schemeClr val="accent1">
                <a:lumMod val="40000"/>
                <a:lumOff val="60000"/>
              </a:schemeClr>
            </a:solidFill>
            <a:ln>
              <a:solidFill>
                <a:schemeClr val="bg2"/>
              </a:solidFill>
            </a:ln>
          </p:spPr>
          <p:txBody>
            <a:bodyPr wrap="none">
              <a:spAutoFit/>
            </a:bodyPr>
            <a:lstStyle/>
            <a:p>
              <a:r>
                <a:rPr lang="zh-CN" altLang="en-US" sz="2400" b="1" dirty="0" smtClean="0">
                  <a:solidFill>
                    <a:prstClr val="black"/>
                  </a:solidFill>
                  <a:latin typeface="宋体"/>
                </a:rPr>
                <a:t>电源屏</a:t>
              </a:r>
              <a:endParaRPr lang="zh-CN" altLang="en-US" dirty="0"/>
            </a:p>
          </p:txBody>
        </p:sp>
        <p:sp>
          <p:nvSpPr>
            <p:cNvPr id="65" name="矩形 64"/>
            <p:cNvSpPr/>
            <p:nvPr/>
          </p:nvSpPr>
          <p:spPr>
            <a:xfrm>
              <a:off x="7049300" y="3743326"/>
              <a:ext cx="1112805" cy="461665"/>
            </a:xfrm>
            <a:prstGeom prst="rect">
              <a:avLst/>
            </a:prstGeom>
            <a:solidFill>
              <a:schemeClr val="accent1">
                <a:lumMod val="40000"/>
                <a:lumOff val="60000"/>
              </a:schemeClr>
            </a:solidFill>
            <a:ln>
              <a:solidFill>
                <a:schemeClr val="bg2"/>
              </a:solidFill>
            </a:ln>
          </p:spPr>
          <p:txBody>
            <a:bodyPr wrap="none">
              <a:spAutoFit/>
            </a:bodyPr>
            <a:lstStyle/>
            <a:p>
              <a:r>
                <a:rPr lang="zh-CN" altLang="en-US" sz="2400" b="1" dirty="0" smtClean="0">
                  <a:solidFill>
                    <a:prstClr val="black"/>
                  </a:solidFill>
                  <a:latin typeface="宋体"/>
                </a:rPr>
                <a:t>分线盘</a:t>
              </a:r>
              <a:endParaRPr lang="zh-CN" altLang="en-US" dirty="0"/>
            </a:p>
          </p:txBody>
        </p:sp>
      </p:grpSp>
      <p:grpSp>
        <p:nvGrpSpPr>
          <p:cNvPr id="88" name="组合 87"/>
          <p:cNvGrpSpPr/>
          <p:nvPr/>
        </p:nvGrpSpPr>
        <p:grpSpPr>
          <a:xfrm>
            <a:off x="7049300" y="4672020"/>
            <a:ext cx="3929090" cy="2390491"/>
            <a:chOff x="7049300" y="4672020"/>
            <a:chExt cx="3929090" cy="2390491"/>
          </a:xfrm>
        </p:grpSpPr>
        <p:sp>
          <p:nvSpPr>
            <p:cNvPr id="66" name="矩形 65"/>
            <p:cNvSpPr/>
            <p:nvPr/>
          </p:nvSpPr>
          <p:spPr>
            <a:xfrm>
              <a:off x="7049300" y="4672020"/>
              <a:ext cx="1112805" cy="461665"/>
            </a:xfrm>
            <a:prstGeom prst="rect">
              <a:avLst/>
            </a:prstGeom>
            <a:solidFill>
              <a:schemeClr val="accent4">
                <a:lumMod val="40000"/>
                <a:lumOff val="60000"/>
              </a:schemeClr>
            </a:solidFill>
            <a:ln>
              <a:solidFill>
                <a:schemeClr val="bg2"/>
              </a:solidFill>
            </a:ln>
          </p:spPr>
          <p:txBody>
            <a:bodyPr wrap="none">
              <a:spAutoFit/>
            </a:bodyPr>
            <a:lstStyle/>
            <a:p>
              <a:r>
                <a:rPr lang="zh-CN" altLang="en-US" sz="2400" b="1" dirty="0" smtClean="0">
                  <a:solidFill>
                    <a:prstClr val="black"/>
                  </a:solidFill>
                  <a:latin typeface="宋体"/>
                </a:rPr>
                <a:t>信号机</a:t>
              </a:r>
              <a:endParaRPr lang="zh-CN" altLang="en-US" dirty="0"/>
            </a:p>
          </p:txBody>
        </p:sp>
        <p:sp>
          <p:nvSpPr>
            <p:cNvPr id="67" name="矩形 66"/>
            <p:cNvSpPr/>
            <p:nvPr/>
          </p:nvSpPr>
          <p:spPr>
            <a:xfrm>
              <a:off x="7049300" y="5314962"/>
              <a:ext cx="1112805" cy="461665"/>
            </a:xfrm>
            <a:prstGeom prst="rect">
              <a:avLst/>
            </a:prstGeom>
            <a:solidFill>
              <a:schemeClr val="accent4">
                <a:lumMod val="40000"/>
                <a:lumOff val="60000"/>
              </a:schemeClr>
            </a:solidFill>
            <a:ln>
              <a:solidFill>
                <a:schemeClr val="bg2"/>
              </a:solidFill>
            </a:ln>
          </p:spPr>
          <p:txBody>
            <a:bodyPr wrap="none">
              <a:spAutoFit/>
            </a:bodyPr>
            <a:lstStyle/>
            <a:p>
              <a:r>
                <a:rPr lang="zh-CN" altLang="en-US" sz="2400" b="1" dirty="0" smtClean="0">
                  <a:solidFill>
                    <a:prstClr val="black"/>
                  </a:solidFill>
                  <a:latin typeface="宋体"/>
                </a:rPr>
                <a:t>转辙机</a:t>
              </a:r>
              <a:endParaRPr lang="zh-CN" altLang="en-US" dirty="0"/>
            </a:p>
          </p:txBody>
        </p:sp>
        <p:sp>
          <p:nvSpPr>
            <p:cNvPr id="68" name="矩形 67"/>
            <p:cNvSpPr/>
            <p:nvPr/>
          </p:nvSpPr>
          <p:spPr>
            <a:xfrm>
              <a:off x="7049300" y="5957904"/>
              <a:ext cx="1422184" cy="461665"/>
            </a:xfrm>
            <a:prstGeom prst="rect">
              <a:avLst/>
            </a:prstGeom>
            <a:solidFill>
              <a:schemeClr val="accent4">
                <a:lumMod val="40000"/>
                <a:lumOff val="60000"/>
              </a:schemeClr>
            </a:solidFill>
            <a:ln>
              <a:solidFill>
                <a:schemeClr val="bg2"/>
              </a:solidFill>
            </a:ln>
          </p:spPr>
          <p:txBody>
            <a:bodyPr wrap="none">
              <a:spAutoFit/>
            </a:bodyPr>
            <a:lstStyle/>
            <a:p>
              <a:r>
                <a:rPr lang="zh-CN" altLang="en-US" sz="2400" b="1" dirty="0" smtClean="0">
                  <a:solidFill>
                    <a:prstClr val="black"/>
                  </a:solidFill>
                  <a:latin typeface="宋体"/>
                </a:rPr>
                <a:t>轨道电路</a:t>
              </a:r>
              <a:endParaRPr lang="zh-CN" altLang="en-US" dirty="0"/>
            </a:p>
          </p:txBody>
        </p:sp>
        <p:sp>
          <p:nvSpPr>
            <p:cNvPr id="69" name="矩形 68"/>
            <p:cNvSpPr/>
            <p:nvPr/>
          </p:nvSpPr>
          <p:spPr>
            <a:xfrm>
              <a:off x="7049300" y="6600846"/>
              <a:ext cx="3929090" cy="461665"/>
            </a:xfrm>
            <a:prstGeom prst="rect">
              <a:avLst/>
            </a:prstGeom>
            <a:solidFill>
              <a:schemeClr val="accent4">
                <a:lumMod val="40000"/>
                <a:lumOff val="60000"/>
              </a:schemeClr>
            </a:solidFill>
            <a:ln>
              <a:solidFill>
                <a:schemeClr val="bg2"/>
              </a:solidFill>
            </a:ln>
          </p:spPr>
          <p:txBody>
            <a:bodyPr wrap="square">
              <a:spAutoFit/>
            </a:bodyPr>
            <a:lstStyle/>
            <a:p>
              <a:r>
                <a:rPr lang="zh-CN" altLang="en-US" sz="2400" b="1" dirty="0" smtClean="0">
                  <a:solidFill>
                    <a:prstClr val="black"/>
                  </a:solidFill>
                  <a:latin typeface="宋体"/>
                </a:rPr>
                <a:t>连接室内外设备的电缆线路</a:t>
              </a:r>
              <a:endParaRPr lang="zh-CN" altLang="en-US" dirty="0"/>
            </a:p>
          </p:txBody>
        </p:sp>
      </p:grpSp>
      <p:grpSp>
        <p:nvGrpSpPr>
          <p:cNvPr id="84" name="组合 83"/>
          <p:cNvGrpSpPr/>
          <p:nvPr/>
        </p:nvGrpSpPr>
        <p:grpSpPr>
          <a:xfrm>
            <a:off x="3503054" y="3438659"/>
            <a:ext cx="772732" cy="2266682"/>
            <a:chOff x="3503054" y="3438659"/>
            <a:chExt cx="772732" cy="2266682"/>
          </a:xfrm>
        </p:grpSpPr>
        <p:sp>
          <p:nvSpPr>
            <p:cNvPr id="70" name="任意多边形 69"/>
            <p:cNvSpPr/>
            <p:nvPr/>
          </p:nvSpPr>
          <p:spPr>
            <a:xfrm>
              <a:off x="3940935" y="3438659"/>
              <a:ext cx="334851" cy="2266682"/>
            </a:xfrm>
            <a:custGeom>
              <a:avLst/>
              <a:gdLst>
                <a:gd name="connsiteX0" fmla="*/ 296214 w 334851"/>
                <a:gd name="connsiteY0" fmla="*/ 0 h 2266682"/>
                <a:gd name="connsiteX1" fmla="*/ 0 w 334851"/>
                <a:gd name="connsiteY1" fmla="*/ 0 h 2266682"/>
                <a:gd name="connsiteX2" fmla="*/ 0 w 334851"/>
                <a:gd name="connsiteY2" fmla="*/ 2266682 h 2266682"/>
                <a:gd name="connsiteX3" fmla="*/ 334851 w 334851"/>
                <a:gd name="connsiteY3" fmla="*/ 2266682 h 2266682"/>
              </a:gdLst>
              <a:ahLst/>
              <a:cxnLst>
                <a:cxn ang="0">
                  <a:pos x="connsiteX0" y="connsiteY0"/>
                </a:cxn>
                <a:cxn ang="0">
                  <a:pos x="connsiteX1" y="connsiteY1"/>
                </a:cxn>
                <a:cxn ang="0">
                  <a:pos x="connsiteX2" y="connsiteY2"/>
                </a:cxn>
                <a:cxn ang="0">
                  <a:pos x="connsiteX3" y="connsiteY3"/>
                </a:cxn>
              </a:cxnLst>
              <a:rect l="l" t="t" r="r" b="b"/>
              <a:pathLst>
                <a:path w="334851" h="2266682">
                  <a:moveTo>
                    <a:pt x="296214" y="0"/>
                  </a:moveTo>
                  <a:lnTo>
                    <a:pt x="0" y="0"/>
                  </a:lnTo>
                  <a:lnTo>
                    <a:pt x="0" y="2266682"/>
                  </a:lnTo>
                  <a:lnTo>
                    <a:pt x="334851" y="2266682"/>
                  </a:lnTo>
                </a:path>
              </a:pathLst>
            </a:custGeom>
            <a:ln w="28575">
              <a:solidFill>
                <a:srgbClr val="08080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3" name="任意多边形 72"/>
            <p:cNvSpPr/>
            <p:nvPr/>
          </p:nvSpPr>
          <p:spPr>
            <a:xfrm>
              <a:off x="3503054" y="4520485"/>
              <a:ext cx="450760" cy="0"/>
            </a:xfrm>
            <a:custGeom>
              <a:avLst/>
              <a:gdLst>
                <a:gd name="connsiteX0" fmla="*/ 0 w 450760"/>
                <a:gd name="connsiteY0" fmla="*/ 0 h 0"/>
                <a:gd name="connsiteX1" fmla="*/ 450760 w 450760"/>
                <a:gd name="connsiteY1" fmla="*/ 0 h 0"/>
              </a:gdLst>
              <a:ahLst/>
              <a:cxnLst>
                <a:cxn ang="0">
                  <a:pos x="connsiteX0" y="connsiteY0"/>
                </a:cxn>
                <a:cxn ang="0">
                  <a:pos x="connsiteX1" y="connsiteY1"/>
                </a:cxn>
              </a:cxnLst>
              <a:rect l="l" t="t" r="r" b="b"/>
              <a:pathLst>
                <a:path w="450760">
                  <a:moveTo>
                    <a:pt x="0" y="0"/>
                  </a:moveTo>
                  <a:lnTo>
                    <a:pt x="450760" y="0"/>
                  </a:lnTo>
                </a:path>
              </a:pathLst>
            </a:custGeom>
            <a:ln w="28575">
              <a:solidFill>
                <a:srgbClr val="08080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5" name="组合 84"/>
          <p:cNvGrpSpPr/>
          <p:nvPr/>
        </p:nvGrpSpPr>
        <p:grpSpPr>
          <a:xfrm>
            <a:off x="5976729" y="1416676"/>
            <a:ext cx="1080894" cy="2575775"/>
            <a:chOff x="5976729" y="1416676"/>
            <a:chExt cx="1080894" cy="2575775"/>
          </a:xfrm>
        </p:grpSpPr>
        <p:sp>
          <p:nvSpPr>
            <p:cNvPr id="74" name="任意多边形 73"/>
            <p:cNvSpPr/>
            <p:nvPr/>
          </p:nvSpPr>
          <p:spPr>
            <a:xfrm>
              <a:off x="6645499" y="1416676"/>
              <a:ext cx="412124" cy="2575775"/>
            </a:xfrm>
            <a:custGeom>
              <a:avLst/>
              <a:gdLst>
                <a:gd name="connsiteX0" fmla="*/ 412124 w 412124"/>
                <a:gd name="connsiteY0" fmla="*/ 0 h 2575775"/>
                <a:gd name="connsiteX1" fmla="*/ 0 w 412124"/>
                <a:gd name="connsiteY1" fmla="*/ 0 h 2575775"/>
                <a:gd name="connsiteX2" fmla="*/ 0 w 412124"/>
                <a:gd name="connsiteY2" fmla="*/ 2575775 h 2575775"/>
                <a:gd name="connsiteX3" fmla="*/ 386366 w 412124"/>
                <a:gd name="connsiteY3" fmla="*/ 2575775 h 2575775"/>
              </a:gdLst>
              <a:ahLst/>
              <a:cxnLst>
                <a:cxn ang="0">
                  <a:pos x="connsiteX0" y="connsiteY0"/>
                </a:cxn>
                <a:cxn ang="0">
                  <a:pos x="connsiteX1" y="connsiteY1"/>
                </a:cxn>
                <a:cxn ang="0">
                  <a:pos x="connsiteX2" y="connsiteY2"/>
                </a:cxn>
                <a:cxn ang="0">
                  <a:pos x="connsiteX3" y="connsiteY3"/>
                </a:cxn>
              </a:cxnLst>
              <a:rect l="l" t="t" r="r" b="b"/>
              <a:pathLst>
                <a:path w="412124" h="2575775">
                  <a:moveTo>
                    <a:pt x="412124" y="0"/>
                  </a:moveTo>
                  <a:lnTo>
                    <a:pt x="0" y="0"/>
                  </a:lnTo>
                  <a:lnTo>
                    <a:pt x="0" y="2575775"/>
                  </a:lnTo>
                  <a:lnTo>
                    <a:pt x="386366" y="2575775"/>
                  </a:lnTo>
                </a:path>
              </a:pathLst>
            </a:custGeom>
            <a:ln w="28575">
              <a:solidFill>
                <a:srgbClr val="08080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5" name="任意多边形 74"/>
            <p:cNvSpPr/>
            <p:nvPr/>
          </p:nvSpPr>
          <p:spPr>
            <a:xfrm>
              <a:off x="6645499" y="2021983"/>
              <a:ext cx="412124" cy="0"/>
            </a:xfrm>
            <a:custGeom>
              <a:avLst/>
              <a:gdLst>
                <a:gd name="connsiteX0" fmla="*/ 0 w 412124"/>
                <a:gd name="connsiteY0" fmla="*/ 0 h 0"/>
                <a:gd name="connsiteX1" fmla="*/ 412124 w 412124"/>
                <a:gd name="connsiteY1" fmla="*/ 0 h 0"/>
              </a:gdLst>
              <a:ahLst/>
              <a:cxnLst>
                <a:cxn ang="0">
                  <a:pos x="connsiteX0" y="connsiteY0"/>
                </a:cxn>
                <a:cxn ang="0">
                  <a:pos x="connsiteX1" y="connsiteY1"/>
                </a:cxn>
              </a:cxnLst>
              <a:rect l="l" t="t" r="r" b="b"/>
              <a:pathLst>
                <a:path w="412124">
                  <a:moveTo>
                    <a:pt x="0" y="0"/>
                  </a:moveTo>
                  <a:lnTo>
                    <a:pt x="412124" y="0"/>
                  </a:lnTo>
                </a:path>
              </a:pathLst>
            </a:custGeom>
            <a:ln w="28575">
              <a:solidFill>
                <a:srgbClr val="08080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6" name="任意多边形 75"/>
            <p:cNvSpPr/>
            <p:nvPr/>
          </p:nvSpPr>
          <p:spPr>
            <a:xfrm>
              <a:off x="6658377" y="2691685"/>
              <a:ext cx="399246" cy="0"/>
            </a:xfrm>
            <a:custGeom>
              <a:avLst/>
              <a:gdLst>
                <a:gd name="connsiteX0" fmla="*/ 0 w 399246"/>
                <a:gd name="connsiteY0" fmla="*/ 0 h 0"/>
                <a:gd name="connsiteX1" fmla="*/ 399246 w 399246"/>
                <a:gd name="connsiteY1" fmla="*/ 0 h 0"/>
              </a:gdLst>
              <a:ahLst/>
              <a:cxnLst>
                <a:cxn ang="0">
                  <a:pos x="connsiteX0" y="connsiteY0"/>
                </a:cxn>
                <a:cxn ang="0">
                  <a:pos x="connsiteX1" y="connsiteY1"/>
                </a:cxn>
              </a:cxnLst>
              <a:rect l="l" t="t" r="r" b="b"/>
              <a:pathLst>
                <a:path w="399246">
                  <a:moveTo>
                    <a:pt x="0" y="0"/>
                  </a:moveTo>
                  <a:lnTo>
                    <a:pt x="399246" y="0"/>
                  </a:lnTo>
                </a:path>
              </a:pathLst>
            </a:custGeom>
            <a:ln w="28575">
              <a:solidFill>
                <a:srgbClr val="08080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7" name="任意多边形 76"/>
            <p:cNvSpPr/>
            <p:nvPr/>
          </p:nvSpPr>
          <p:spPr>
            <a:xfrm>
              <a:off x="6658377" y="3348507"/>
              <a:ext cx="399246" cy="0"/>
            </a:xfrm>
            <a:custGeom>
              <a:avLst/>
              <a:gdLst>
                <a:gd name="connsiteX0" fmla="*/ 0 w 399246"/>
                <a:gd name="connsiteY0" fmla="*/ 0 h 0"/>
                <a:gd name="connsiteX1" fmla="*/ 399246 w 399246"/>
                <a:gd name="connsiteY1" fmla="*/ 0 h 0"/>
              </a:gdLst>
              <a:ahLst/>
              <a:cxnLst>
                <a:cxn ang="0">
                  <a:pos x="connsiteX0" y="connsiteY0"/>
                </a:cxn>
                <a:cxn ang="0">
                  <a:pos x="connsiteX1" y="connsiteY1"/>
                </a:cxn>
              </a:cxnLst>
              <a:rect l="l" t="t" r="r" b="b"/>
              <a:pathLst>
                <a:path w="399246">
                  <a:moveTo>
                    <a:pt x="0" y="0"/>
                  </a:moveTo>
                  <a:lnTo>
                    <a:pt x="399246" y="0"/>
                  </a:lnTo>
                </a:path>
              </a:pathLst>
            </a:custGeom>
            <a:ln w="28575">
              <a:solidFill>
                <a:srgbClr val="08080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8" name="任意多边形 77"/>
            <p:cNvSpPr/>
            <p:nvPr/>
          </p:nvSpPr>
          <p:spPr>
            <a:xfrm>
              <a:off x="5976729" y="3386136"/>
              <a:ext cx="643943" cy="0"/>
            </a:xfrm>
            <a:custGeom>
              <a:avLst/>
              <a:gdLst>
                <a:gd name="connsiteX0" fmla="*/ 0 w 643943"/>
                <a:gd name="connsiteY0" fmla="*/ 0 h 0"/>
                <a:gd name="connsiteX1" fmla="*/ 643943 w 643943"/>
                <a:gd name="connsiteY1" fmla="*/ 0 h 0"/>
              </a:gdLst>
              <a:ahLst/>
              <a:cxnLst>
                <a:cxn ang="0">
                  <a:pos x="connsiteX0" y="connsiteY0"/>
                </a:cxn>
                <a:cxn ang="0">
                  <a:pos x="connsiteX1" y="connsiteY1"/>
                </a:cxn>
              </a:cxnLst>
              <a:rect l="l" t="t" r="r" b="b"/>
              <a:pathLst>
                <a:path w="643943">
                  <a:moveTo>
                    <a:pt x="0" y="0"/>
                  </a:moveTo>
                  <a:lnTo>
                    <a:pt x="643943" y="0"/>
                  </a:lnTo>
                </a:path>
              </a:pathLst>
            </a:custGeom>
            <a:ln w="28575">
              <a:solidFill>
                <a:srgbClr val="08080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86" name="组合 85"/>
          <p:cNvGrpSpPr/>
          <p:nvPr/>
        </p:nvGrpSpPr>
        <p:grpSpPr>
          <a:xfrm>
            <a:off x="5977730" y="4953765"/>
            <a:ext cx="1071570" cy="1932833"/>
            <a:chOff x="5977730" y="4953765"/>
            <a:chExt cx="1071570" cy="1932833"/>
          </a:xfrm>
        </p:grpSpPr>
        <p:sp>
          <p:nvSpPr>
            <p:cNvPr id="83" name="任意多边形 82"/>
            <p:cNvSpPr/>
            <p:nvPr/>
          </p:nvSpPr>
          <p:spPr>
            <a:xfrm>
              <a:off x="5977730" y="5743590"/>
              <a:ext cx="643943" cy="0"/>
            </a:xfrm>
            <a:custGeom>
              <a:avLst/>
              <a:gdLst>
                <a:gd name="connsiteX0" fmla="*/ 0 w 643943"/>
                <a:gd name="connsiteY0" fmla="*/ 0 h 0"/>
                <a:gd name="connsiteX1" fmla="*/ 643943 w 643943"/>
                <a:gd name="connsiteY1" fmla="*/ 0 h 0"/>
              </a:gdLst>
              <a:ahLst/>
              <a:cxnLst>
                <a:cxn ang="0">
                  <a:pos x="connsiteX0" y="connsiteY0"/>
                </a:cxn>
                <a:cxn ang="0">
                  <a:pos x="connsiteX1" y="connsiteY1"/>
                </a:cxn>
              </a:cxnLst>
              <a:rect l="l" t="t" r="r" b="b"/>
              <a:pathLst>
                <a:path w="643943">
                  <a:moveTo>
                    <a:pt x="0" y="0"/>
                  </a:moveTo>
                  <a:lnTo>
                    <a:pt x="643943" y="0"/>
                  </a:lnTo>
                </a:path>
              </a:pathLst>
            </a:custGeom>
            <a:ln w="28575">
              <a:solidFill>
                <a:srgbClr val="08080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9" name="任意多边形 78"/>
            <p:cNvSpPr/>
            <p:nvPr/>
          </p:nvSpPr>
          <p:spPr>
            <a:xfrm>
              <a:off x="6637176" y="4953765"/>
              <a:ext cx="412124" cy="1932833"/>
            </a:xfrm>
            <a:custGeom>
              <a:avLst/>
              <a:gdLst>
                <a:gd name="connsiteX0" fmla="*/ 412124 w 412124"/>
                <a:gd name="connsiteY0" fmla="*/ 0 h 2575775"/>
                <a:gd name="connsiteX1" fmla="*/ 0 w 412124"/>
                <a:gd name="connsiteY1" fmla="*/ 0 h 2575775"/>
                <a:gd name="connsiteX2" fmla="*/ 0 w 412124"/>
                <a:gd name="connsiteY2" fmla="*/ 2575775 h 2575775"/>
                <a:gd name="connsiteX3" fmla="*/ 386366 w 412124"/>
                <a:gd name="connsiteY3" fmla="*/ 2575775 h 2575775"/>
              </a:gdLst>
              <a:ahLst/>
              <a:cxnLst>
                <a:cxn ang="0">
                  <a:pos x="connsiteX0" y="connsiteY0"/>
                </a:cxn>
                <a:cxn ang="0">
                  <a:pos x="connsiteX1" y="connsiteY1"/>
                </a:cxn>
                <a:cxn ang="0">
                  <a:pos x="connsiteX2" y="connsiteY2"/>
                </a:cxn>
                <a:cxn ang="0">
                  <a:pos x="connsiteX3" y="connsiteY3"/>
                </a:cxn>
              </a:cxnLst>
              <a:rect l="l" t="t" r="r" b="b"/>
              <a:pathLst>
                <a:path w="412124" h="2575775">
                  <a:moveTo>
                    <a:pt x="412124" y="0"/>
                  </a:moveTo>
                  <a:lnTo>
                    <a:pt x="0" y="0"/>
                  </a:lnTo>
                  <a:lnTo>
                    <a:pt x="0" y="2575775"/>
                  </a:lnTo>
                  <a:lnTo>
                    <a:pt x="386366" y="2575775"/>
                  </a:lnTo>
                </a:path>
              </a:pathLst>
            </a:custGeom>
            <a:ln w="28575">
              <a:solidFill>
                <a:srgbClr val="08080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0" name="任意多边形 79"/>
            <p:cNvSpPr/>
            <p:nvPr/>
          </p:nvSpPr>
          <p:spPr>
            <a:xfrm>
              <a:off x="6637176" y="5559072"/>
              <a:ext cx="412124" cy="0"/>
            </a:xfrm>
            <a:custGeom>
              <a:avLst/>
              <a:gdLst>
                <a:gd name="connsiteX0" fmla="*/ 0 w 412124"/>
                <a:gd name="connsiteY0" fmla="*/ 0 h 0"/>
                <a:gd name="connsiteX1" fmla="*/ 412124 w 412124"/>
                <a:gd name="connsiteY1" fmla="*/ 0 h 0"/>
              </a:gdLst>
              <a:ahLst/>
              <a:cxnLst>
                <a:cxn ang="0">
                  <a:pos x="connsiteX0" y="connsiteY0"/>
                </a:cxn>
                <a:cxn ang="0">
                  <a:pos x="connsiteX1" y="connsiteY1"/>
                </a:cxn>
              </a:cxnLst>
              <a:rect l="l" t="t" r="r" b="b"/>
              <a:pathLst>
                <a:path w="412124">
                  <a:moveTo>
                    <a:pt x="0" y="0"/>
                  </a:moveTo>
                  <a:lnTo>
                    <a:pt x="412124" y="0"/>
                  </a:lnTo>
                </a:path>
              </a:pathLst>
            </a:custGeom>
            <a:ln w="28575">
              <a:solidFill>
                <a:srgbClr val="08080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1" name="任意多边形 80"/>
            <p:cNvSpPr/>
            <p:nvPr/>
          </p:nvSpPr>
          <p:spPr>
            <a:xfrm>
              <a:off x="6650054" y="6172218"/>
              <a:ext cx="399246" cy="0"/>
            </a:xfrm>
            <a:custGeom>
              <a:avLst/>
              <a:gdLst>
                <a:gd name="connsiteX0" fmla="*/ 0 w 399246"/>
                <a:gd name="connsiteY0" fmla="*/ 0 h 0"/>
                <a:gd name="connsiteX1" fmla="*/ 399246 w 399246"/>
                <a:gd name="connsiteY1" fmla="*/ 0 h 0"/>
              </a:gdLst>
              <a:ahLst/>
              <a:cxnLst>
                <a:cxn ang="0">
                  <a:pos x="connsiteX0" y="connsiteY0"/>
                </a:cxn>
                <a:cxn ang="0">
                  <a:pos x="connsiteX1" y="connsiteY1"/>
                </a:cxn>
              </a:cxnLst>
              <a:rect l="l" t="t" r="r" b="b"/>
              <a:pathLst>
                <a:path w="399246">
                  <a:moveTo>
                    <a:pt x="0" y="0"/>
                  </a:moveTo>
                  <a:lnTo>
                    <a:pt x="399246" y="0"/>
                  </a:lnTo>
                </a:path>
              </a:pathLst>
            </a:custGeom>
            <a:ln w="28575">
              <a:solidFill>
                <a:srgbClr val="08080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44" name="组合 8"/>
          <p:cNvGrpSpPr/>
          <p:nvPr/>
        </p:nvGrpSpPr>
        <p:grpSpPr>
          <a:xfrm>
            <a:off x="4263218" y="3100384"/>
            <a:ext cx="1771103" cy="671343"/>
            <a:chOff x="817095" y="1257535"/>
            <a:chExt cx="1771103" cy="885551"/>
          </a:xfrm>
          <a:solidFill>
            <a:schemeClr val="accent1">
              <a:lumMod val="20000"/>
              <a:lumOff val="80000"/>
            </a:schemeClr>
          </a:solidFill>
        </p:grpSpPr>
        <p:sp>
          <p:nvSpPr>
            <p:cNvPr id="46" name="矩形 45"/>
            <p:cNvSpPr/>
            <p:nvPr/>
          </p:nvSpPr>
          <p:spPr>
            <a:xfrm>
              <a:off x="817095" y="1257535"/>
              <a:ext cx="1771103" cy="885551"/>
            </a:xfrm>
            <a:prstGeom prst="rect">
              <a:avLst/>
            </a:prstGeom>
            <a:grp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47" name="矩形 46"/>
            <p:cNvSpPr/>
            <p:nvPr/>
          </p:nvSpPr>
          <p:spPr>
            <a:xfrm>
              <a:off x="817095" y="1257535"/>
              <a:ext cx="1771103" cy="885551"/>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zh-CN" altLang="en-US" sz="2400" b="1" kern="1200" dirty="0" smtClean="0">
                  <a:solidFill>
                    <a:schemeClr val="tx1"/>
                  </a:solidFill>
                  <a:latin typeface="+mj-ea"/>
                  <a:ea typeface="+mj-ea"/>
                </a:rPr>
                <a:t>室内设备</a:t>
              </a:r>
              <a:endParaRPr lang="zh-CN" altLang="en-US" sz="2400" b="1" kern="1200" dirty="0">
                <a:solidFill>
                  <a:schemeClr val="tx1"/>
                </a:solidFill>
                <a:latin typeface="+mj-ea"/>
                <a:ea typeface="+mj-ea"/>
              </a:endParaRPr>
            </a:p>
          </p:txBody>
        </p:sp>
      </p:grpSp>
      <p:grpSp>
        <p:nvGrpSpPr>
          <p:cNvPr id="40" name="组合 39"/>
          <p:cNvGrpSpPr/>
          <p:nvPr/>
        </p:nvGrpSpPr>
        <p:grpSpPr>
          <a:xfrm>
            <a:off x="920533" y="4171954"/>
            <a:ext cx="2628305" cy="671343"/>
            <a:chOff x="3586769" y="1928802"/>
            <a:chExt cx="1771103" cy="671343"/>
          </a:xfrm>
          <a:scene3d>
            <a:camera prst="orthographicFront">
              <a:rot lat="0" lon="0" rev="0"/>
            </a:camera>
            <a:lightRig rig="balanced" dir="t">
              <a:rot lat="0" lon="0" rev="8700000"/>
            </a:lightRig>
          </a:scene3d>
        </p:grpSpPr>
        <p:sp>
          <p:nvSpPr>
            <p:cNvPr id="41" name="矩形 40"/>
            <p:cNvSpPr/>
            <p:nvPr/>
          </p:nvSpPr>
          <p:spPr>
            <a:xfrm>
              <a:off x="3586769" y="1928802"/>
              <a:ext cx="1771103" cy="671343"/>
            </a:xfrm>
            <a:prstGeom prst="rect">
              <a:avLst/>
            </a:prstGeom>
            <a:solidFill>
              <a:srgbClr val="00B0F0"/>
            </a:solidFill>
            <a:ln>
              <a:noFill/>
            </a:ln>
            <a:effectLst>
              <a:outerShdw blurRad="44450" dist="27940" dir="5400000" algn="ctr">
                <a:srgbClr val="000000">
                  <a:alpha val="32000"/>
                </a:srgbClr>
              </a:outerShdw>
            </a:effectLst>
            <a:sp3d>
              <a:bevelT w="190500" h="38100"/>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 name="矩形 41"/>
            <p:cNvSpPr/>
            <p:nvPr/>
          </p:nvSpPr>
          <p:spPr>
            <a:xfrm>
              <a:off x="3586769" y="1928802"/>
              <a:ext cx="1771103" cy="642942"/>
            </a:xfrm>
            <a:prstGeom prst="rect">
              <a:avLst/>
            </a:prstGeom>
            <a:ln>
              <a:noFill/>
            </a:ln>
            <a:effectLst>
              <a:outerShdw blurRad="44450" dist="27940" dir="5400000" algn="ctr">
                <a:srgbClr val="000000">
                  <a:alpha val="32000"/>
                </a:srgbClr>
              </a:outerShdw>
            </a:effectLst>
            <a:sp3d>
              <a:bevelT w="190500" h="38100"/>
            </a:sp3d>
          </p:spPr>
          <p:style>
            <a:lnRef idx="0">
              <a:scrgbClr r="0" g="0" b="0"/>
            </a:lnRef>
            <a:fillRef idx="0">
              <a:scrgbClr r="0" g="0" b="0"/>
            </a:fillRef>
            <a:effectRef idx="0">
              <a:scrgbClr r="0" g="0" b="0"/>
            </a:effectRef>
            <a:fontRef idx="minor">
              <a:schemeClr val="lt1"/>
            </a:fontRef>
          </p:style>
          <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zh-CN" altLang="en-US" sz="2400" b="1" kern="1200" dirty="0" smtClean="0">
                  <a:latin typeface="+mj-ea"/>
                  <a:ea typeface="+mj-ea"/>
                </a:rPr>
                <a:t>设备组成</a:t>
              </a:r>
              <a:endParaRPr lang="zh-CN" altLang="en-US" sz="2400" b="1" kern="1200" dirty="0">
                <a:latin typeface="+mj-ea"/>
                <a:ea typeface="+mj-ea"/>
              </a:endParaRPr>
            </a:p>
          </p:txBody>
        </p:sp>
      </p:grpSp>
      <p:grpSp>
        <p:nvGrpSpPr>
          <p:cNvPr id="49" name="组合 9"/>
          <p:cNvGrpSpPr/>
          <p:nvPr/>
        </p:nvGrpSpPr>
        <p:grpSpPr>
          <a:xfrm>
            <a:off x="4263218" y="5386400"/>
            <a:ext cx="1771103" cy="671343"/>
            <a:chOff x="2960130" y="1257535"/>
            <a:chExt cx="1771103" cy="885551"/>
          </a:xfrm>
          <a:solidFill>
            <a:srgbClr val="FFC000"/>
          </a:solidFill>
        </p:grpSpPr>
        <p:sp>
          <p:nvSpPr>
            <p:cNvPr id="51" name="矩形 50"/>
            <p:cNvSpPr/>
            <p:nvPr/>
          </p:nvSpPr>
          <p:spPr>
            <a:xfrm>
              <a:off x="2960130" y="1257535"/>
              <a:ext cx="1771103" cy="885551"/>
            </a:xfrm>
            <a:prstGeom prst="rect">
              <a:avLst/>
            </a:prstGeom>
            <a:grp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52" name="矩形 11"/>
            <p:cNvSpPr/>
            <p:nvPr/>
          </p:nvSpPr>
          <p:spPr>
            <a:xfrm>
              <a:off x="2960130" y="1257535"/>
              <a:ext cx="1771103" cy="885551"/>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spcFirstLastPara="0" vert="horz" wrap="square" lIns="18415" tIns="18415" rIns="18415" bIns="18415" numCol="1" spcCol="1270" anchor="ctr" anchorCtr="0">
              <a:noAutofit/>
            </a:bodyPr>
            <a:lstStyle/>
            <a:p>
              <a:pPr lvl="0" algn="ctr" defTabSz="1289050">
                <a:lnSpc>
                  <a:spcPct val="90000"/>
                </a:lnSpc>
                <a:spcBef>
                  <a:spcPct val="0"/>
                </a:spcBef>
                <a:spcAft>
                  <a:spcPct val="35000"/>
                </a:spcAft>
              </a:pPr>
              <a:r>
                <a:rPr lang="zh-CN" altLang="en-US" sz="2400" b="1" kern="1200" dirty="0" smtClean="0">
                  <a:solidFill>
                    <a:schemeClr val="tx1"/>
                  </a:solidFill>
                  <a:latin typeface="+mj-ea"/>
                  <a:ea typeface="+mj-ea"/>
                </a:rPr>
                <a:t>室外设备</a:t>
              </a:r>
              <a:endParaRPr lang="en-US" altLang="zh-CN" sz="2400" b="1" kern="1200" dirty="0" smtClean="0">
                <a:solidFill>
                  <a:schemeClr val="tx1"/>
                </a:solidFill>
                <a:latin typeface="+mj-ea"/>
                <a:ea typeface="+mj-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wipe(left)">
                                      <p:cBhvr>
                                        <p:cTn id="11" dur="500"/>
                                        <p:tgtEl>
                                          <p:spTgt spid="8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left)">
                                      <p:cBhvr>
                                        <p:cTn id="15" dur="500"/>
                                        <p:tgtEl>
                                          <p:spTgt spid="44"/>
                                        </p:tgtEl>
                                      </p:cBhvr>
                                    </p:animEffect>
                                  </p:childTnLst>
                                </p:cTn>
                              </p:par>
                              <p:par>
                                <p:cTn id="16" presetID="22" presetClass="entr" presetSubtype="8" fill="hold" nodeType="with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500"/>
                                        <p:tgtEl>
                                          <p:spTgt spid="4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85"/>
                                        </p:tgtEl>
                                        <p:attrNameLst>
                                          <p:attrName>style.visibility</p:attrName>
                                        </p:attrNameLst>
                                      </p:cBhvr>
                                      <p:to>
                                        <p:strVal val="visible"/>
                                      </p:to>
                                    </p:set>
                                    <p:animEffect transition="in" filter="wipe(left)">
                                      <p:cBhvr>
                                        <p:cTn id="23" dur="500"/>
                                        <p:tgtEl>
                                          <p:spTgt spid="85"/>
                                        </p:tgtEl>
                                      </p:cBhvr>
                                    </p:animEffec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wipe(left)">
                                      <p:cBhvr>
                                        <p:cTn id="27" dur="500"/>
                                        <p:tgtEl>
                                          <p:spTgt spid="8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6"/>
                                        </p:tgtEl>
                                        <p:attrNameLst>
                                          <p:attrName>style.visibility</p:attrName>
                                        </p:attrNameLst>
                                      </p:cBhvr>
                                      <p:to>
                                        <p:strVal val="visible"/>
                                      </p:to>
                                    </p:set>
                                    <p:animEffect transition="in" filter="wipe(left)">
                                      <p:cBhvr>
                                        <p:cTn id="32" dur="500"/>
                                        <p:tgtEl>
                                          <p:spTgt spid="86"/>
                                        </p:tgtEl>
                                      </p:cBhvr>
                                    </p:animEffect>
                                  </p:childTnLst>
                                </p:cTn>
                              </p:par>
                            </p:childTnLst>
                          </p:cTn>
                        </p:par>
                        <p:par>
                          <p:cTn id="33" fill="hold">
                            <p:stCondLst>
                              <p:cond delay="500"/>
                            </p:stCondLst>
                            <p:childTnLst>
                              <p:par>
                                <p:cTn id="34" presetID="22" presetClass="entr" presetSubtype="8" fill="hold" nodeType="afterEffect">
                                  <p:stCondLst>
                                    <p:cond delay="0"/>
                                  </p:stCondLst>
                                  <p:childTnLst>
                                    <p:set>
                                      <p:cBhvr>
                                        <p:cTn id="35" dur="1" fill="hold">
                                          <p:stCondLst>
                                            <p:cond delay="0"/>
                                          </p:stCondLst>
                                        </p:cTn>
                                        <p:tgtEl>
                                          <p:spTgt spid="88"/>
                                        </p:tgtEl>
                                        <p:attrNameLst>
                                          <p:attrName>style.visibility</p:attrName>
                                        </p:attrNameLst>
                                      </p:cBhvr>
                                      <p:to>
                                        <p:strVal val="visible"/>
                                      </p:to>
                                    </p:set>
                                    <p:animEffect transition="in" filter="wipe(left)">
                                      <p:cBhvr>
                                        <p:cTn id="36"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691318" y="1242996"/>
            <a:ext cx="3931509" cy="461665"/>
            <a:chOff x="548443" y="1281397"/>
            <a:chExt cx="3931509" cy="461665"/>
          </a:xfrm>
        </p:grpSpPr>
        <p:sp>
          <p:nvSpPr>
            <p:cNvPr id="10" name="燕尾形 9"/>
            <p:cNvSpPr/>
            <p:nvPr/>
          </p:nvSpPr>
          <p:spPr>
            <a:xfrm>
              <a:off x="548443"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燕尾形 10"/>
            <p:cNvSpPr/>
            <p:nvPr/>
          </p:nvSpPr>
          <p:spPr>
            <a:xfrm>
              <a:off x="762756" y="1385872"/>
              <a:ext cx="214314" cy="285752"/>
            </a:xfrm>
            <a:prstGeom prst="chevr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977070" y="1281397"/>
              <a:ext cx="3502882" cy="461665"/>
            </a:xfrm>
            <a:prstGeom prst="rect">
              <a:avLst/>
            </a:prstGeom>
          </p:spPr>
          <p:txBody>
            <a:bodyPr wrap="none">
              <a:spAutoFit/>
            </a:bodyPr>
            <a:lstStyle/>
            <a:p>
              <a:r>
                <a:rPr lang="en-US" altLang="zh-CN" sz="2400" b="1" dirty="0" smtClean="0"/>
                <a:t>2</a:t>
              </a:r>
              <a:r>
                <a:rPr lang="zh-CN" altLang="en-US" sz="2400" b="1" dirty="0" smtClean="0"/>
                <a:t>、设备组成</a:t>
              </a:r>
              <a:r>
                <a:rPr lang="en-US" altLang="zh-CN" sz="2400" b="1" dirty="0" smtClean="0"/>
                <a:t>----</a:t>
              </a:r>
              <a:r>
                <a:rPr lang="zh-CN" altLang="en-US" sz="2400" b="1" dirty="0" smtClean="0"/>
                <a:t>室内设备</a:t>
              </a:r>
              <a:endParaRPr lang="zh-CN" altLang="en-US" sz="2400" b="1" dirty="0"/>
            </a:p>
          </p:txBody>
        </p:sp>
      </p:grpSp>
      <p:sp>
        <p:nvSpPr>
          <p:cNvPr id="7" name="矩形 6"/>
          <p:cNvSpPr/>
          <p:nvPr/>
        </p:nvSpPr>
        <p:spPr>
          <a:xfrm>
            <a:off x="1262822" y="314302"/>
            <a:ext cx="5092294"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rPr>
              <a:t>3.2.1  6502</a:t>
            </a:r>
            <a:r>
              <a:rPr lang="zh-CN" altLang="en-US" sz="2800" b="1" dirty="0" smtClean="0">
                <a:solidFill>
                  <a:srgbClr val="0070C0"/>
                </a:solidFill>
                <a:latin typeface="微软雅黑" pitchFamily="34" charset="-122"/>
                <a:ea typeface="微软雅黑" pitchFamily="34" charset="-122"/>
              </a:rPr>
              <a:t>电气集中联锁设备</a:t>
            </a:r>
            <a:endParaRPr lang="zh-CN" altLang="en-US" sz="2800" b="1" dirty="0">
              <a:solidFill>
                <a:srgbClr val="0070C0"/>
              </a:solidFill>
              <a:latin typeface="微软雅黑" pitchFamily="34" charset="-122"/>
              <a:ea typeface="微软雅黑" pitchFamily="34" charset="-122"/>
            </a:endParaRPr>
          </a:p>
        </p:txBody>
      </p:sp>
      <p:sp>
        <p:nvSpPr>
          <p:cNvPr id="8" name="矩形 7"/>
          <p:cNvSpPr/>
          <p:nvPr/>
        </p:nvSpPr>
        <p:spPr>
          <a:xfrm>
            <a:off x="477004" y="1885938"/>
            <a:ext cx="1949573" cy="477054"/>
          </a:xfrm>
          <a:prstGeom prst="rect">
            <a:avLst/>
          </a:prstGeom>
        </p:spPr>
        <p:txBody>
          <a:bodyPr wrap="none">
            <a:spAutoFit/>
          </a:bodyPr>
          <a:lstStyle/>
          <a:p>
            <a:r>
              <a:rPr lang="zh-CN" altLang="en-US" sz="2400" b="1" dirty="0" smtClean="0">
                <a:solidFill>
                  <a:srgbClr val="0000FF"/>
                </a:solidFill>
                <a:latin typeface="+mn-ea"/>
              </a:rPr>
              <a:t>（</a:t>
            </a:r>
            <a:r>
              <a:rPr lang="en-US" altLang="zh-CN" sz="2400" b="1" dirty="0" smtClean="0">
                <a:solidFill>
                  <a:srgbClr val="0000FF"/>
                </a:solidFill>
                <a:latin typeface="+mn-ea"/>
              </a:rPr>
              <a:t>1</a:t>
            </a:r>
            <a:r>
              <a:rPr lang="zh-CN" altLang="en-US" sz="2400" b="1" dirty="0" smtClean="0">
                <a:solidFill>
                  <a:srgbClr val="0000FF"/>
                </a:solidFill>
                <a:latin typeface="+mn-ea"/>
              </a:rPr>
              <a:t>）控制台</a:t>
            </a:r>
            <a:endParaRPr lang="zh-CN" altLang="en-US" sz="2400" b="1" dirty="0">
              <a:solidFill>
                <a:srgbClr val="0000FF"/>
              </a:solidFill>
              <a:latin typeface="+mn-ea"/>
            </a:endParaRPr>
          </a:p>
        </p:txBody>
      </p:sp>
      <p:sp>
        <p:nvSpPr>
          <p:cNvPr id="15" name="矩形 14"/>
          <p:cNvSpPr/>
          <p:nvPr/>
        </p:nvSpPr>
        <p:spPr>
          <a:xfrm>
            <a:off x="477004" y="2671756"/>
            <a:ext cx="4500593" cy="3785652"/>
          </a:xfrm>
          <a:prstGeom prst="rect">
            <a:avLst/>
          </a:prstGeom>
        </p:spPr>
        <p:txBody>
          <a:bodyPr wrap="square">
            <a:spAutoFit/>
          </a:bodyPr>
          <a:lstStyle/>
          <a:p>
            <a:pPr lvl="0" defTabSz="914400">
              <a:lnSpc>
                <a:spcPct val="150000"/>
              </a:lnSpc>
              <a:buFont typeface="Wingdings" pitchFamily="2" charset="2"/>
              <a:buChar char="u"/>
              <a:defRPr/>
            </a:pPr>
            <a:r>
              <a:rPr lang="zh-CN" altLang="en-US" sz="2000" b="1" kern="0" dirty="0" smtClean="0">
                <a:latin typeface="+mj-ea"/>
                <a:cs typeface="Times New Roman" pitchFamily="18" charset="0"/>
              </a:rPr>
              <a:t>控制台设置于运转室内，控制台盘面按照实际站场情况布置，模拟站场线路、进路方向、道岔及信号机位置。</a:t>
            </a:r>
            <a:endParaRPr lang="en-US" altLang="zh-CN" sz="2000" b="1" kern="0" dirty="0" smtClean="0">
              <a:latin typeface="+mj-ea"/>
              <a:cs typeface="Times New Roman" pitchFamily="18" charset="0"/>
            </a:endParaRPr>
          </a:p>
          <a:p>
            <a:pPr lvl="0" defTabSz="914400">
              <a:lnSpc>
                <a:spcPct val="150000"/>
              </a:lnSpc>
              <a:buFont typeface="Wingdings" pitchFamily="2" charset="2"/>
              <a:buChar char="u"/>
              <a:defRPr/>
            </a:pPr>
            <a:endParaRPr lang="en-US" altLang="zh-CN" sz="2000" b="1" kern="0" dirty="0" smtClean="0">
              <a:latin typeface="+mj-ea"/>
              <a:cs typeface="Times New Roman" pitchFamily="18" charset="0"/>
            </a:endParaRPr>
          </a:p>
          <a:p>
            <a:pPr lvl="0" defTabSz="914400">
              <a:lnSpc>
                <a:spcPct val="150000"/>
              </a:lnSpc>
              <a:buFont typeface="Wingdings" pitchFamily="2" charset="2"/>
              <a:buChar char="u"/>
              <a:defRPr/>
            </a:pPr>
            <a:r>
              <a:rPr lang="zh-CN" altLang="en-US" sz="2000" b="1" kern="0" dirty="0" smtClean="0">
                <a:latin typeface="+mj-ea"/>
                <a:cs typeface="Times New Roman" pitchFamily="18" charset="0"/>
              </a:rPr>
              <a:t>盘面由带有按钮及表示灯的单元块拼装而成，为拼装式控制台，用光带单元</a:t>
            </a:r>
            <a:r>
              <a:rPr lang="en-US" altLang="zh-CN" sz="2000" b="1" kern="0" dirty="0" smtClean="0">
                <a:latin typeface="+mj-ea"/>
                <a:cs typeface="Times New Roman" pitchFamily="18" charset="0"/>
              </a:rPr>
              <a:t>(</a:t>
            </a:r>
            <a:r>
              <a:rPr lang="zh-CN" altLang="en-US" sz="2000" b="1" kern="0" dirty="0" smtClean="0">
                <a:latin typeface="+mj-ea"/>
                <a:cs typeface="Times New Roman" pitchFamily="18" charset="0"/>
              </a:rPr>
              <a:t>每个光带单元可显示红色和白色两种灯光</a:t>
            </a:r>
            <a:r>
              <a:rPr lang="en-US" altLang="zh-CN" sz="2000" b="1" kern="0" dirty="0" smtClean="0">
                <a:latin typeface="+mj-ea"/>
                <a:cs typeface="Times New Roman" pitchFamily="18" charset="0"/>
              </a:rPr>
              <a:t>)</a:t>
            </a:r>
            <a:r>
              <a:rPr lang="zh-CN" altLang="en-US" sz="2000" b="1" kern="0" dirty="0" smtClean="0">
                <a:latin typeface="+mj-ea"/>
                <a:cs typeface="Times New Roman" pitchFamily="18" charset="0"/>
              </a:rPr>
              <a:t>组成模拟站场线路图形。</a:t>
            </a:r>
          </a:p>
        </p:txBody>
      </p:sp>
      <p:grpSp>
        <p:nvGrpSpPr>
          <p:cNvPr id="17" name="组合 16"/>
          <p:cNvGrpSpPr/>
          <p:nvPr/>
        </p:nvGrpSpPr>
        <p:grpSpPr>
          <a:xfrm>
            <a:off x="5120474" y="2457442"/>
            <a:ext cx="6786610" cy="4357718"/>
            <a:chOff x="428628" y="2071678"/>
            <a:chExt cx="8286776" cy="4214842"/>
          </a:xfrm>
        </p:grpSpPr>
        <p:pic>
          <p:nvPicPr>
            <p:cNvPr id="18" name="Picture 2" descr="d:\360浏览器\360\360se\360se6\User Data\temp\20172802826.jpg"/>
            <p:cNvPicPr>
              <a:picLocks noChangeAspect="1" noChangeArrowheads="1"/>
            </p:cNvPicPr>
            <p:nvPr/>
          </p:nvPicPr>
          <p:blipFill>
            <a:blip r:embed="rId2"/>
            <a:srcRect t="10753" b="25806"/>
            <a:stretch>
              <a:fillRect/>
            </a:stretch>
          </p:blipFill>
          <p:spPr bwMode="auto">
            <a:xfrm>
              <a:off x="428628" y="2071678"/>
              <a:ext cx="8286776" cy="4214842"/>
            </a:xfrm>
            <a:prstGeom prst="rect">
              <a:avLst/>
            </a:prstGeom>
            <a:noFill/>
          </p:spPr>
        </p:pic>
        <p:sp>
          <p:nvSpPr>
            <p:cNvPr id="19" name="TextBox 18"/>
            <p:cNvSpPr txBox="1"/>
            <p:nvPr/>
          </p:nvSpPr>
          <p:spPr>
            <a:xfrm>
              <a:off x="785754" y="5715016"/>
              <a:ext cx="1998063" cy="461665"/>
            </a:xfrm>
            <a:prstGeom prst="rect">
              <a:avLst/>
            </a:prstGeom>
            <a:noFill/>
          </p:spPr>
          <p:txBody>
            <a:bodyPr wrap="square" rtlCol="0">
              <a:spAutoFit/>
            </a:bodyPr>
            <a:lstStyle/>
            <a:p>
              <a:r>
                <a:rPr lang="zh-CN" altLang="en-US" sz="2400" b="1" dirty="0" smtClean="0">
                  <a:solidFill>
                    <a:srgbClr val="333399"/>
                  </a:solidFill>
                  <a:latin typeface="+mj-ea"/>
                  <a:ea typeface="+mj-ea"/>
                  <a:cs typeface="Times New Roman" pitchFamily="18" charset="0"/>
                </a:rPr>
                <a:t>控制台</a:t>
              </a:r>
              <a:endParaRPr lang="zh-CN" altLang="en-US" sz="2400" b="1" dirty="0">
                <a:solidFill>
                  <a:srgbClr val="333399"/>
                </a:solidFill>
                <a:latin typeface="+mj-ea"/>
                <a:ea typeface="+mj-ea"/>
                <a:cs typeface="Times New Roman" pitchFamily="18" charset="0"/>
              </a:endParaRPr>
            </a:p>
          </p:txBody>
        </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SCORM_RATE_SLIDES" val="1"/>
  <p:tag name="ISPRING_ULTRA_SCORM_SLIDE_COUNT" val="1"/>
</p:tagLst>
</file>

<file path=ppt/theme/theme1.xml><?xml version="1.0" encoding="utf-8"?>
<a:theme xmlns:a="http://schemas.openxmlformats.org/drawingml/2006/main" name="Office 主题">
  <a:themeElements>
    <a:clrScheme name="自定义 238">
      <a:dk1>
        <a:sysClr val="windowText" lastClr="000000"/>
      </a:dk1>
      <a:lt1>
        <a:sysClr val="window" lastClr="FFFFFF"/>
      </a:lt1>
      <a:dk2>
        <a:srgbClr val="1F497D"/>
      </a:dk2>
      <a:lt2>
        <a:srgbClr val="EEECE1"/>
      </a:lt2>
      <a:accent1>
        <a:srgbClr val="00AEEE"/>
      </a:accent1>
      <a:accent2>
        <a:srgbClr val="E83828"/>
      </a:accent2>
      <a:accent3>
        <a:srgbClr val="72CD4F"/>
      </a:accent3>
      <a:accent4>
        <a:srgbClr val="FE9800"/>
      </a:accent4>
      <a:accent5>
        <a:srgbClr val="7F7F7F"/>
      </a:accent5>
      <a:accent6>
        <a:srgbClr val="7F7F7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7671</TotalTime>
  <Words>3447</Words>
  <Application>Microsoft Office PowerPoint</Application>
  <PresentationFormat>自定义</PresentationFormat>
  <Paragraphs>469</Paragraphs>
  <Slides>53</Slides>
  <Notes>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53</vt:i4>
      </vt:variant>
    </vt:vector>
  </HeadingPairs>
  <TitlesOfParts>
    <vt:vector size="55" baseType="lpstr">
      <vt:lpstr>Office 主题</vt:lpstr>
      <vt:lpstr>Visio</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李培俊</dc:creator>
  <cp:lastModifiedBy>Administrator</cp:lastModifiedBy>
  <cp:revision>872</cp:revision>
  <dcterms:created xsi:type="dcterms:W3CDTF">2015-10-16T03:54:15Z</dcterms:created>
  <dcterms:modified xsi:type="dcterms:W3CDTF">2019-05-03T07:39:24Z</dcterms:modified>
</cp:coreProperties>
</file>